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71BD01-9985-4911-AA63-F1549149F2BD}" type="datetimeFigureOut">
              <a:rPr lang="es-ES" smtClean="0"/>
              <a:pPr/>
              <a:t>10/01/2016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09DACE-4AE6-4C5C-BAD1-31F01E584E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85786" y="857232"/>
            <a:ext cx="76955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Arquitectura curricular</a:t>
            </a:r>
          </a:p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en Andalucía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85918" y="3929066"/>
            <a:ext cx="55538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Vocabulario específico</a:t>
            </a:r>
            <a:endParaRPr lang="es-E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5" descr="2727675051CB1004241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0"/>
            <a:ext cx="71438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 redondeado"/>
          <p:cNvSpPr/>
          <p:nvPr/>
        </p:nvSpPr>
        <p:spPr>
          <a:xfrm>
            <a:off x="1643042" y="3714752"/>
            <a:ext cx="7215238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800" dirty="0" smtClean="0"/>
              <a:t>Presentan los </a:t>
            </a:r>
            <a:r>
              <a:rPr lang="es-ES" sz="2800" dirty="0" smtClean="0">
                <a:solidFill>
                  <a:srgbClr val="002060"/>
                </a:solidFill>
              </a:rPr>
              <a:t>objetivos</a:t>
            </a:r>
            <a:r>
              <a:rPr lang="es-ES" sz="2800" dirty="0" smtClean="0"/>
              <a:t> de cada una de las </a:t>
            </a:r>
            <a:r>
              <a:rPr lang="es-ES" sz="2800" dirty="0" smtClean="0">
                <a:solidFill>
                  <a:srgbClr val="002060"/>
                </a:solidFill>
              </a:rPr>
              <a:t>áreas</a:t>
            </a:r>
            <a:r>
              <a:rPr lang="es-ES" sz="2800" dirty="0" smtClean="0"/>
              <a:t> que se desarrollan mediante una </a:t>
            </a:r>
            <a:r>
              <a:rPr lang="es-ES" sz="2800" u="sng" dirty="0" smtClean="0"/>
              <a:t>progresión</a:t>
            </a:r>
            <a:r>
              <a:rPr lang="es-ES" sz="2800" dirty="0" smtClean="0"/>
              <a:t> de los </a:t>
            </a:r>
            <a:r>
              <a:rPr lang="es-ES" sz="2800" dirty="0" smtClean="0">
                <a:solidFill>
                  <a:srgbClr val="002060"/>
                </a:solidFill>
              </a:rPr>
              <a:t>criterios de evaluación por ciclos</a:t>
            </a:r>
            <a:r>
              <a:rPr lang="es-ES" sz="2800" dirty="0" smtClean="0"/>
              <a:t> y su </a:t>
            </a:r>
            <a:r>
              <a:rPr lang="es-ES" sz="2800" u="sng" dirty="0" smtClean="0"/>
              <a:t>relación directa</a:t>
            </a:r>
            <a:r>
              <a:rPr lang="es-ES" sz="2800" dirty="0" smtClean="0"/>
              <a:t> con los </a:t>
            </a:r>
            <a:r>
              <a:rPr lang="es-ES" sz="2800" dirty="0" smtClean="0">
                <a:solidFill>
                  <a:srgbClr val="002060"/>
                </a:solidFill>
              </a:rPr>
              <a:t>criterios de evaluación de etapa </a:t>
            </a:r>
            <a:r>
              <a:rPr lang="es-ES" sz="2800" dirty="0" smtClean="0"/>
              <a:t>y con los </a:t>
            </a:r>
            <a:r>
              <a:rPr lang="es-ES" sz="2800" dirty="0" smtClean="0">
                <a:solidFill>
                  <a:srgbClr val="002060"/>
                </a:solidFill>
              </a:rPr>
              <a:t>estándares</a:t>
            </a:r>
            <a:r>
              <a:rPr lang="es-ES" sz="2800" dirty="0" smtClean="0"/>
              <a:t> de aprendizaje evaluables.</a:t>
            </a:r>
            <a:endParaRPr lang="es-E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727675051CB1004241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-428652"/>
            <a:ext cx="78581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 redondeado"/>
          <p:cNvSpPr/>
          <p:nvPr/>
        </p:nvSpPr>
        <p:spPr>
          <a:xfrm>
            <a:off x="1285852" y="2357430"/>
            <a:ext cx="7429552" cy="450057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OBJETIVOS DE ÁREA</a:t>
            </a:r>
          </a:p>
          <a:p>
            <a:pPr lvl="1">
              <a:buFont typeface="Wingdings" pitchFamily="2" charset="2"/>
              <a:buChar char="v"/>
            </a:pPr>
            <a:r>
              <a:rPr lang="es-ES" sz="2000" dirty="0" smtClean="0">
                <a:solidFill>
                  <a:srgbClr val="7030A0"/>
                </a:solidFill>
              </a:rPr>
              <a:t>Determinan las capacidades generales que se han de alcanzar en cada una de las áreas para contribuir a los O.G.E.</a:t>
            </a:r>
          </a:p>
          <a:p>
            <a:pPr lvl="1"/>
            <a:endParaRPr lang="es-ES" sz="2000" dirty="0" smtClean="0">
              <a:solidFill>
                <a:srgbClr val="7030A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s-ES" sz="2000" dirty="0" smtClean="0">
                <a:solidFill>
                  <a:srgbClr val="7030A0"/>
                </a:solidFill>
              </a:rPr>
              <a:t>Se secuencian mediante criterios de evaluación que se han construido para cada ciclo y muestran una progresión en la consecución de las capacidades que definen los objetivos.</a:t>
            </a:r>
          </a:p>
          <a:p>
            <a:pPr lvl="1"/>
            <a:endParaRPr lang="es-ES" sz="2000" dirty="0" smtClean="0">
              <a:solidFill>
                <a:srgbClr val="7030A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s-ES" sz="2000" dirty="0">
                <a:solidFill>
                  <a:srgbClr val="7030A0"/>
                </a:solidFill>
              </a:rPr>
              <a:t> </a:t>
            </a:r>
            <a:r>
              <a:rPr lang="es-ES" sz="2000" dirty="0" smtClean="0">
                <a:solidFill>
                  <a:srgbClr val="7030A0"/>
                </a:solidFill>
              </a:rPr>
              <a:t>Contienen todos los elementos definidos en los criterios de evaluación y estándares de aprendizaje contenidos en el R.D 126/2014</a:t>
            </a:r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727675051CB1004241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-428652"/>
            <a:ext cx="78581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 redondeado"/>
          <p:cNvSpPr/>
          <p:nvPr/>
        </p:nvSpPr>
        <p:spPr>
          <a:xfrm>
            <a:off x="1285852" y="2357430"/>
            <a:ext cx="7429552" cy="4500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S" sz="2400" b="1" dirty="0" smtClean="0">
                <a:solidFill>
                  <a:srgbClr val="7030A0"/>
                </a:solidFill>
              </a:rPr>
              <a:t>CRITERIOS DE EVALUACIÓN</a:t>
            </a:r>
          </a:p>
          <a:p>
            <a:pPr lvl="0"/>
            <a:endParaRPr lang="es-ES" sz="2400" dirty="0" smtClean="0">
              <a:solidFill>
                <a:srgbClr val="002060"/>
              </a:solidFill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s-ES" sz="2400" dirty="0" smtClean="0">
                <a:solidFill>
                  <a:srgbClr val="002060"/>
                </a:solidFill>
              </a:rPr>
              <a:t> Son el referente específico para evaluar el aprendizaje del alumnado. </a:t>
            </a:r>
            <a:endParaRPr lang="es-ES" sz="2400" dirty="0">
              <a:solidFill>
                <a:srgbClr val="002060"/>
              </a:solidFill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s-ES" sz="2400" dirty="0" smtClean="0">
                <a:solidFill>
                  <a:srgbClr val="002060"/>
                </a:solidFill>
              </a:rPr>
              <a:t> Son el referente del grado de adquisición de las competencias clave y del logro de los objetivos de cada una de las áreas y de la etapa.</a:t>
            </a:r>
          </a:p>
          <a:p>
            <a:pPr lvl="1" algn="just">
              <a:buFont typeface="Wingdings" pitchFamily="2" charset="2"/>
              <a:buChar char="q"/>
            </a:pPr>
            <a:r>
              <a:rPr lang="es-ES" sz="2400" dirty="0">
                <a:solidFill>
                  <a:srgbClr val="002060"/>
                </a:solidFill>
              </a:rPr>
              <a:t> </a:t>
            </a:r>
            <a:r>
              <a:rPr lang="es-ES" sz="2400" dirty="0" smtClean="0">
                <a:solidFill>
                  <a:srgbClr val="002060"/>
                </a:solidFill>
              </a:rPr>
              <a:t>Describen los aprendizajes imprescindibles y fundamentales que el alumnado tiene que alcanzar en cada área.</a:t>
            </a:r>
            <a:endParaRPr lang="es-E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727675051CB1004241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-428652"/>
            <a:ext cx="78581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 redondeado"/>
          <p:cNvSpPr/>
          <p:nvPr/>
        </p:nvSpPr>
        <p:spPr>
          <a:xfrm>
            <a:off x="1285852" y="2357430"/>
            <a:ext cx="7429552" cy="450057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400" b="1" dirty="0" smtClean="0">
                <a:solidFill>
                  <a:schemeClr val="bg1"/>
                </a:solidFill>
              </a:rPr>
              <a:t>ESTÁNDARES DE APRENDIZAJE EVALUABLES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sz="2400" dirty="0"/>
              <a:t> </a:t>
            </a:r>
            <a:r>
              <a:rPr lang="es-ES" sz="2400" dirty="0" smtClean="0"/>
              <a:t>Son especificaciones de los criterios de evaluación que permiten definir los resultados del aprendizaje, y que concretan lo que el alumno debe saber, comprender y saber hacer en cada asignatura, por lo que deben ser observables, medibles y evaluables y permitir graduar el rendimiento o el logro alcanzado.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sz="2400" dirty="0" smtClean="0"/>
              <a:t>Concretan los criterios de evaluación y permiten definir resultados.</a:t>
            </a:r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727675051CB1004241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 redondeado"/>
          <p:cNvSpPr/>
          <p:nvPr/>
        </p:nvSpPr>
        <p:spPr>
          <a:xfrm>
            <a:off x="1142976" y="1285860"/>
            <a:ext cx="7429552" cy="450057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800" dirty="0" smtClean="0"/>
              <a:t>INDICADORES DE EVALUACIÓN</a:t>
            </a:r>
          </a:p>
          <a:p>
            <a:pPr lvl="1"/>
            <a:endParaRPr lang="es-ES" sz="2800" dirty="0"/>
          </a:p>
          <a:p>
            <a:pPr lvl="1"/>
            <a:r>
              <a:rPr lang="es-ES" sz="2800" dirty="0" smtClean="0"/>
              <a:t>Concreción y secuenciación de los estándares de aprendizaje evaluables, completándolos con procesos y contextos de aplicación.</a:t>
            </a:r>
            <a:endParaRPr lang="es-E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270</Words>
  <Application>Microsoft Office PowerPoint</Application>
  <PresentationFormat>Presentación en pantalla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Opulento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 Carmen</dc:creator>
  <cp:lastModifiedBy>Mari Carmen</cp:lastModifiedBy>
  <cp:revision>7</cp:revision>
  <dcterms:created xsi:type="dcterms:W3CDTF">2016-01-09T09:30:06Z</dcterms:created>
  <dcterms:modified xsi:type="dcterms:W3CDTF">2016-01-10T08:03:09Z</dcterms:modified>
</cp:coreProperties>
</file>