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89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095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9810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787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665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921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3060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51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84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6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83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056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40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04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27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28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21525-ACBA-4E71-84DA-5CCEEFB1E465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E5A59A-241A-41BD-A5B5-791BC2D6F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92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DIFERENCIAS ENTRE "TRABAJO EN GRUPOS" Y "APRENDIZAJE </a:t>
            </a:r>
            <a:r>
              <a:rPr lang="es-ES" b="1" dirty="0" smtClean="0"/>
              <a:t>COOPERATIVO"</a:t>
            </a:r>
            <a:br>
              <a:rPr lang="es-ES" b="1" dirty="0" smtClean="0"/>
            </a:b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80" y="3609273"/>
            <a:ext cx="5210894" cy="301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455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101261"/>
              </p:ext>
            </p:extLst>
          </p:nvPr>
        </p:nvGraphicFramePr>
        <p:xfrm>
          <a:off x="542925" y="2246466"/>
          <a:ext cx="8829675" cy="3056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3446"/>
                <a:gridCol w="514694"/>
                <a:gridCol w="4271535"/>
              </a:tblGrid>
              <a:tr h="396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APRENDIZAJE COOPERATIVO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vs.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TRABAJO EN GRUPO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3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Interdependencia Positiva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No existe interdependencia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3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Logros Individuales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No existe individualidad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3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Heterogéneo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Homogéneo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3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Liderazgo Compartido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Existe un líder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3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Responsabilidad Compartida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Responsabilidad Individual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3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Adquisición de destrezas Sociales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Destrezas Sociales Ignoradas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3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El docente observa e interviene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El docente ignora el funcionamiento del grupo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3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El grupo mide la efectividad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No se mide la efectividad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67750" y="605523"/>
            <a:ext cx="7573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APRENDIZAJE COOPERATIVO vs. TRABAJO EN GRUPO</a:t>
            </a:r>
          </a:p>
        </p:txBody>
      </p:sp>
    </p:spTree>
    <p:extLst>
      <p:ext uri="{BB962C8B-B14F-4D97-AF65-F5344CB8AC3E}">
        <p14:creationId xmlns:p14="http://schemas.microsoft.com/office/powerpoint/2010/main" val="307441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71268" y="1993252"/>
            <a:ext cx="81260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0" i="0" u="none" strike="noStrike" baseline="0" dirty="0" smtClean="0">
                <a:latin typeface="ComicSansMS"/>
              </a:rPr>
              <a:t>El "Aprendizaje Cooperativo" se basa en la interdependencia positiva de cada miembro. En él, los objetivos están estructurados de manera tal, que</a:t>
            </a:r>
            <a:r>
              <a:rPr lang="es-ES" sz="2000" b="0" i="0" u="none" strike="noStrike" dirty="0" smtClean="0">
                <a:latin typeface="ComicSansMS"/>
              </a:rPr>
              <a:t> </a:t>
            </a:r>
            <a:r>
              <a:rPr lang="es-ES" sz="2000" b="0" i="0" u="none" strike="noStrike" baseline="0" dirty="0" smtClean="0">
                <a:latin typeface="ComicSansMS"/>
              </a:rPr>
              <a:t>los estudiantes necesitan concentrarse en los logros de todos los miembros, así como del suyo propio.</a:t>
            </a:r>
            <a:endParaRPr lang="es-ES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093" y="3447147"/>
            <a:ext cx="3416779" cy="333136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67750" y="570792"/>
            <a:ext cx="757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Interdependencia </a:t>
            </a:r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Positiva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vs.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No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existe interdependencia</a:t>
            </a:r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s-ES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55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82769" y="2044763"/>
            <a:ext cx="77005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ComicSansMS"/>
              </a:rPr>
              <a:t>Existe una determinada responsabilidad individual de cada estudiante para la continuidad de </a:t>
            </a:r>
            <a:r>
              <a:rPr lang="es-ES" sz="2000" dirty="0" smtClean="0">
                <a:latin typeface="ComicSansMS"/>
              </a:rPr>
              <a:t>la actividad</a:t>
            </a:r>
            <a:r>
              <a:rPr lang="es-ES" sz="2000" dirty="0">
                <a:latin typeface="ComicSansMS"/>
              </a:rPr>
              <a:t>, por lo que éste recibe </a:t>
            </a:r>
            <a:r>
              <a:rPr lang="es-ES" sz="2000" dirty="0" err="1">
                <a:latin typeface="ComicSansMS"/>
              </a:rPr>
              <a:t>feedback</a:t>
            </a:r>
            <a:r>
              <a:rPr lang="es-ES" sz="2000" dirty="0">
                <a:latin typeface="ComicSansMS"/>
              </a:rPr>
              <a:t> inmediato del resto del equipo y al mismo tiempo el </a:t>
            </a:r>
            <a:r>
              <a:rPr lang="es-ES" sz="2000" dirty="0" smtClean="0">
                <a:latin typeface="ComicSansMS"/>
              </a:rPr>
              <a:t>equipo ayuda </a:t>
            </a:r>
            <a:r>
              <a:rPr lang="es-ES" sz="2000" dirty="0">
                <a:latin typeface="ComicSansMS"/>
              </a:rPr>
              <a:t>y motiva al estudiante. En los "Trabajos </a:t>
            </a:r>
            <a:r>
              <a:rPr lang="es-ES" sz="2000" dirty="0" smtClean="0">
                <a:latin typeface="ComicSansMS"/>
              </a:rPr>
              <a:t>en Grupos</a:t>
            </a:r>
            <a:r>
              <a:rPr lang="es-ES" sz="2000" dirty="0">
                <a:latin typeface="ComicSansMS"/>
              </a:rPr>
              <a:t>" es difícil el logro individual, ya que </a:t>
            </a:r>
            <a:r>
              <a:rPr lang="es-ES" sz="2000" dirty="0" smtClean="0">
                <a:latin typeface="ComicSansMS"/>
              </a:rPr>
              <a:t>algunos miembros </a:t>
            </a:r>
            <a:r>
              <a:rPr lang="es-ES" sz="2000" dirty="0">
                <a:latin typeface="ComicSansMS"/>
              </a:rPr>
              <a:t>se escudan en el trabajo de los demás.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132" y="4257397"/>
            <a:ext cx="2421148" cy="2421148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67750" y="570792"/>
            <a:ext cx="757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Logros Individuales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vs.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No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existe </a:t>
            </a:r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individualidad</a:t>
            </a:r>
            <a:endParaRPr lang="es-ES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3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32934" y="2120041"/>
            <a:ext cx="70104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ComicSansMS"/>
              </a:rPr>
              <a:t>La responsabilidad del trabajo es típicamente heterogénea en cuanto a habilidad y características personales, mientras que el método tradicional es frecuentemente homogéneo.</a:t>
            </a:r>
          </a:p>
          <a:p>
            <a:r>
              <a:rPr lang="es-ES" sz="2000" dirty="0">
                <a:latin typeface="ComicSansMS"/>
              </a:rPr>
              <a:t>El "Aprendizaje Cooperativo" lleva a todos sus miembros a compartir el papel de líder. El método tradicional designa un líder que se encarga del grupo.</a:t>
            </a:r>
          </a:p>
        </p:txBody>
      </p:sp>
      <p:pic>
        <p:nvPicPr>
          <p:cNvPr id="1030" name="Picture 6" descr="http://4.bp.blogspot.com/-c8aVZG8r5_c/VQIi79K2O-I/AAAAAAAAAXM/tCEpZwYqI78/s1600/lidez%2Bcom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9"/>
          <a:stretch/>
        </p:blipFill>
        <p:spPr bwMode="auto">
          <a:xfrm>
            <a:off x="2950234" y="4266938"/>
            <a:ext cx="3080829" cy="244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767750" y="570792"/>
            <a:ext cx="757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Heterogéneo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vs.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Homogéneo</a:t>
            </a:r>
            <a:endParaRPr lang="es-ES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51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55297" y="2143117"/>
            <a:ext cx="798518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ComicSansMS"/>
              </a:rPr>
              <a:t>Los miembros del "Aprendizaje Cooperativo" comparten el proceso de aprendizaje y motivan </a:t>
            </a:r>
            <a:r>
              <a:rPr lang="es-ES" sz="2000" dirty="0" smtClean="0">
                <a:latin typeface="ComicSansMS"/>
              </a:rPr>
              <a:t>a cada </a:t>
            </a:r>
            <a:r>
              <a:rPr lang="es-ES" sz="2000" dirty="0">
                <a:latin typeface="ComicSansMS"/>
              </a:rPr>
              <a:t>uno del sus integrantes, ya que de ello depende el cumplimiento del trabajo asignado. En cambio</a:t>
            </a:r>
            <a:r>
              <a:rPr lang="es-ES" sz="2000" dirty="0" smtClean="0">
                <a:latin typeface="ComicSansMS"/>
              </a:rPr>
              <a:t>, bajo </a:t>
            </a:r>
            <a:r>
              <a:rPr lang="es-ES" sz="2000" dirty="0">
                <a:latin typeface="ComicSansMS"/>
              </a:rPr>
              <a:t>el método tradicional la responsabilidad de aprender con frecuencia, es lograda sólo por algunos.</a:t>
            </a:r>
          </a:p>
        </p:txBody>
      </p:sp>
      <p:pic>
        <p:nvPicPr>
          <p:cNvPr id="3" name="Picture 4" descr="Resultado de imagen de liderazgo comparti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246" y="4146329"/>
            <a:ext cx="57150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767750" y="570792"/>
            <a:ext cx="757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Liderazgo compartido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vs.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Existe un líder</a:t>
            </a:r>
            <a:endParaRPr lang="es-ES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31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43154" y="2353430"/>
            <a:ext cx="76660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ComicSansMS"/>
              </a:rPr>
              <a:t>Otra de las ventajas de este método consiste en mantener el aprendizaje de todos al máximo, así como, mantener una buena relación de trabajo entre los integrantes. A diferencia del método tradicional, en el cual el objetivo principal es terminar el trabajo (tiempo por encima del aprendizaje).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680" y="4822165"/>
            <a:ext cx="4310512" cy="176841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67750" y="570792"/>
            <a:ext cx="757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Responsabilidad compartida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vs.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Responsabilidad individual</a:t>
            </a:r>
            <a:endParaRPr lang="es-ES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26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05284" y="1917770"/>
            <a:ext cx="78989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u="none" strike="noStrike" baseline="0" dirty="0" smtClean="0">
                <a:latin typeface="ComicSansMS"/>
              </a:rPr>
              <a:t>Los estudiantes desarrollan la habilidad para comunicarse, confiar en cada uno, liderar y manejar conflictos. En el método tradicional éstas habilidades en ocasiones son asumidas en forma errónea.</a:t>
            </a:r>
          </a:p>
          <a:p>
            <a:r>
              <a:rPr lang="es-ES" b="0" i="0" u="none" strike="noStrike" baseline="0" dirty="0" smtClean="0">
                <a:latin typeface="ComicSansMS"/>
              </a:rPr>
              <a:t>El profesor(a) observa los grupos, analiza los problemas que presentan al trabajar juntos, y ofrece </a:t>
            </a:r>
            <a:r>
              <a:rPr lang="es-ES" b="0" i="0" u="none" strike="noStrike" baseline="0" dirty="0" err="1" smtClean="0">
                <a:latin typeface="ComicSansMS"/>
              </a:rPr>
              <a:t>feedback</a:t>
            </a:r>
            <a:r>
              <a:rPr lang="es-ES" b="0" i="0" u="none" strike="noStrike" baseline="0" dirty="0" smtClean="0">
                <a:latin typeface="ComicSansMS"/>
              </a:rPr>
              <a:t> de los resultados positivos del trabajo. Las observaciones e intervenciones ocasionalmente se producen en el método tradicional.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163" y="4169699"/>
            <a:ext cx="4037166" cy="2573018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67749" y="484528"/>
            <a:ext cx="757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Adquisición de destrezas sociales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vs.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Destrezas sociales ignoradas</a:t>
            </a:r>
            <a:endParaRPr lang="es-ES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89474" y="2241763"/>
            <a:ext cx="72691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ComicSansMS"/>
              </a:rPr>
              <a:t>El docente/facilitador estructura los procedimientos para medir cuán exitoso es el trabajo realizado; a diferencia del trabajo en grupo, en el cual el profesor(a) no toma en cuenta la manera en que se trabajó o no se trabajó.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626" y="4364966"/>
            <a:ext cx="4060886" cy="232050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67750" y="570792"/>
            <a:ext cx="757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El docente observa e interviene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vs.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El docente ignora el funcionamiento del grupo</a:t>
            </a:r>
            <a:endParaRPr lang="es-ES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4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72858" y="2422254"/>
            <a:ext cx="7763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ComicSansMS"/>
              </a:rPr>
              <a:t>El docente delega el máximo de responsabilidad sobre </a:t>
            </a:r>
            <a:r>
              <a:rPr lang="es-ES" sz="2000" dirty="0" smtClean="0">
                <a:latin typeface="ComicSansMS"/>
              </a:rPr>
              <a:t>los alumnos</a:t>
            </a:r>
            <a:r>
              <a:rPr lang="es-ES" sz="2000" dirty="0">
                <a:latin typeface="ComicSansMS"/>
              </a:rPr>
              <a:t>, por lo que ellos son los únicos responsables de su propio proceso de aprendizaje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824" y="4054320"/>
            <a:ext cx="3605844" cy="252773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67750" y="605523"/>
            <a:ext cx="757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El grupo mide la efectividad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vs.</a:t>
            </a:r>
          </a:p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No se mide la efectividad</a:t>
            </a:r>
            <a:endParaRPr lang="es-ES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460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546</Words>
  <Application>Microsoft Office PowerPoint</Application>
  <PresentationFormat>Panorámica</PresentationFormat>
  <Paragraphs>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ComicSansMS</vt:lpstr>
      <vt:lpstr>Times New Roman</vt:lpstr>
      <vt:lpstr>Trebuchet MS</vt:lpstr>
      <vt:lpstr>Wingdings 3</vt:lpstr>
      <vt:lpstr>Faceta</vt:lpstr>
      <vt:lpstr>DIFERENCIAS ENTRE "TRABAJO EN GRUPOS" Y "APRENDIZAJE COOPERATIVO"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DIFERENCIAS ENTRE "TRABAJO EN GRUPOS" Y "APRENDIZAJE COOPERATIVO"</dc:title>
  <dc:creator>MNF</dc:creator>
  <cp:lastModifiedBy>Usuario</cp:lastModifiedBy>
  <cp:revision>11</cp:revision>
  <dcterms:created xsi:type="dcterms:W3CDTF">2017-02-20T08:57:35Z</dcterms:created>
  <dcterms:modified xsi:type="dcterms:W3CDTF">2017-02-20T11:42:50Z</dcterms:modified>
</cp:coreProperties>
</file>