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89"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43" y="9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5DD4D482-8E3C-409C-83D6-04EC44F5D546}"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5DD4D482-8E3C-409C-83D6-04EC44F5D546}"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5DD4D482-8E3C-409C-83D6-04EC44F5D546}" type="slidenum">
              <a:rPr lang="es-ES" smtClean="0"/>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7779E063-1159-42EF-87B6-A3855351300B}" type="datetimeFigureOut">
              <a:rPr lang="es-ES" smtClean="0"/>
              <a:t>19/04/2017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5DD4D482-8E3C-409C-83D6-04EC44F5D546}" type="slidenum">
              <a:rPr lang="es-ES" smtClean="0"/>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779E063-1159-42EF-87B6-A3855351300B}" type="datetimeFigureOut">
              <a:rPr lang="es-ES" smtClean="0"/>
              <a:t>19/04/2017</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DD4D482-8E3C-409C-83D6-04EC44F5D546}" type="slidenum">
              <a:rPr lang="es-ES" smtClean="0"/>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PROPUESTA DE PROGRAMACIÓN</a:t>
            </a:r>
            <a:endParaRPr lang="es-ES" dirty="0"/>
          </a:p>
        </p:txBody>
      </p:sp>
      <p:sp>
        <p:nvSpPr>
          <p:cNvPr id="3" name="2 Subtítulo"/>
          <p:cNvSpPr>
            <a:spLocks noGrp="1"/>
          </p:cNvSpPr>
          <p:nvPr>
            <p:ph type="subTitle" idx="1"/>
          </p:nvPr>
        </p:nvSpPr>
        <p:spPr/>
        <p:txBody>
          <a:bodyPr/>
          <a:lstStyle/>
          <a:p>
            <a:r>
              <a:rPr lang="es-ES" dirty="0" smtClean="0"/>
              <a:t>I.E.S. Emilio Canalejo olmeda</a:t>
            </a:r>
            <a:endParaRPr lang="es-ES" dirty="0"/>
          </a:p>
        </p:txBody>
      </p:sp>
      <p:pic>
        <p:nvPicPr>
          <p:cNvPr id="4" name="Picture 10" descr="logoaz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646420" cy="13681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241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¿Cómo empezar? (PROFESORADO)</a:t>
            </a:r>
            <a:endParaRPr lang="es-ES" dirty="0"/>
          </a:p>
        </p:txBody>
      </p:sp>
      <p:sp>
        <p:nvSpPr>
          <p:cNvPr id="4" name="3 Marcador de contenido"/>
          <p:cNvSpPr>
            <a:spLocks noGrp="1"/>
          </p:cNvSpPr>
          <p:nvPr>
            <p:ph idx="1"/>
          </p:nvPr>
        </p:nvSpPr>
        <p:spPr/>
        <p:txBody>
          <a:bodyPr>
            <a:normAutofit fontScale="85000" lnSpcReduction="10000"/>
          </a:bodyPr>
          <a:lstStyle/>
          <a:p>
            <a:pPr marL="0" indent="0">
              <a:buNone/>
            </a:pPr>
            <a:r>
              <a:rPr lang="es-ES" dirty="0" smtClean="0"/>
              <a:t>El profesorado deberá tomar su cuaderno del profesor y las plantillas de evaluación de exámenes, rúbricas, etc. A partir de ese momento deberá hacer:</a:t>
            </a:r>
          </a:p>
          <a:p>
            <a:r>
              <a:rPr lang="es-ES" dirty="0" smtClean="0"/>
              <a:t>Programación de aula</a:t>
            </a:r>
          </a:p>
          <a:p>
            <a:r>
              <a:rPr lang="es-ES" dirty="0" smtClean="0"/>
              <a:t>Adecuación de instrumentos de evaluación: concretar preguntas de pruebas escritas, tareas de trabajos, etc.</a:t>
            </a:r>
          </a:p>
          <a:p>
            <a:r>
              <a:rPr lang="es-ES" dirty="0" smtClean="0"/>
              <a:t>Volcar la información en su cuaderno digital.</a:t>
            </a:r>
          </a:p>
          <a:p>
            <a:r>
              <a:rPr lang="es-ES" dirty="0" smtClean="0"/>
              <a:t>Coordinarse con el departamento, especialmente con profesorado que imparte el mismo nivel.</a:t>
            </a:r>
          </a:p>
        </p:txBody>
      </p:sp>
    </p:spTree>
    <p:extLst>
      <p:ext uri="{BB962C8B-B14F-4D97-AF65-F5344CB8AC3E}">
        <p14:creationId xmlns:p14="http://schemas.microsoft.com/office/powerpoint/2010/main" val="2625195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¿Cómo evaluamos?</a:t>
            </a:r>
            <a:endParaRPr lang="es-ES" dirty="0"/>
          </a:p>
        </p:txBody>
      </p:sp>
      <p:sp>
        <p:nvSpPr>
          <p:cNvPr id="4" name="3 Marcador de contenido"/>
          <p:cNvSpPr>
            <a:spLocks noGrp="1"/>
          </p:cNvSpPr>
          <p:nvPr>
            <p:ph idx="1"/>
          </p:nvPr>
        </p:nvSpPr>
        <p:spPr/>
        <p:txBody>
          <a:bodyPr>
            <a:normAutofit lnSpcReduction="10000"/>
          </a:bodyPr>
          <a:lstStyle/>
          <a:p>
            <a:pPr marL="0" indent="0">
              <a:buNone/>
            </a:pPr>
            <a:r>
              <a:rPr lang="es-ES" dirty="0" smtClean="0"/>
              <a:t>Se usa un cuaderno digital basado en un libro de Excel en el que, convenientemente preparado por el departamento, el profesor o profesora se limita a introducir la calificación que resulte de la corrección u observación del alumnado. Se le intenta dar un color amarillo (como el del automóvil para que toques sólo lo que estás autorizado a tocar). Para los instrumentos de evaluación escrita existirán plantillas en el departamento.</a:t>
            </a:r>
          </a:p>
          <a:p>
            <a:pPr marL="0" indent="0">
              <a:buNone/>
            </a:pPr>
            <a:endParaRPr lang="es-ES" dirty="0" smtClean="0"/>
          </a:p>
        </p:txBody>
      </p:sp>
    </p:spTree>
    <p:extLst>
      <p:ext uri="{BB962C8B-B14F-4D97-AF65-F5344CB8AC3E}">
        <p14:creationId xmlns:p14="http://schemas.microsoft.com/office/powerpoint/2010/main" val="3173545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Comienzo de curso del profesorado</a:t>
            </a:r>
            <a:endParaRPr lang="es-ES" dirty="0"/>
          </a:p>
        </p:txBody>
      </p:sp>
      <p:sp>
        <p:nvSpPr>
          <p:cNvPr id="3" name="2 Marcador de contenido"/>
          <p:cNvSpPr>
            <a:spLocks noGrp="1"/>
          </p:cNvSpPr>
          <p:nvPr>
            <p:ph idx="1"/>
          </p:nvPr>
        </p:nvSpPr>
        <p:spPr>
          <a:xfrm>
            <a:off x="467545" y="1700808"/>
            <a:ext cx="7128792" cy="4968551"/>
          </a:xfrm>
        </p:spPr>
        <p:txBody>
          <a:bodyPr/>
          <a:lstStyle/>
          <a:p>
            <a:r>
              <a:rPr lang="es-ES" dirty="0" smtClean="0"/>
              <a:t>El maletín del profesorado al principio de curso será:</a:t>
            </a:r>
          </a:p>
          <a:p>
            <a:pPr lvl="1"/>
            <a:r>
              <a:rPr lang="es-ES" dirty="0" smtClean="0"/>
              <a:t>Cuaderno digital (en hoja de cálculo)</a:t>
            </a:r>
          </a:p>
          <a:p>
            <a:pPr lvl="1"/>
            <a:r>
              <a:rPr lang="es-ES" dirty="0" smtClean="0"/>
              <a:t>Carpeta con plantillas para instrumentos de evaluación (Procesador </a:t>
            </a:r>
            <a:r>
              <a:rPr lang="es-ES" dirty="0"/>
              <a:t>d</a:t>
            </a:r>
            <a:r>
              <a:rPr lang="es-ES" dirty="0" smtClean="0"/>
              <a:t>e textos).</a:t>
            </a:r>
          </a:p>
          <a:p>
            <a:pPr lvl="1"/>
            <a:r>
              <a:rPr lang="es-ES" dirty="0" smtClean="0"/>
              <a:t>Libro de texto y material de la editorial, y otro muchísimo más que hay por las redes y el los registros de buenas prácticas.</a:t>
            </a:r>
          </a:p>
          <a:p>
            <a:pPr lvl="1"/>
            <a:endParaRPr lang="es-ES" dirty="0"/>
          </a:p>
        </p:txBody>
      </p:sp>
      <p:pic>
        <p:nvPicPr>
          <p:cNvPr id="1026" name="Picture 2" descr="C:\Users\Familia\AppData\Local\Microsoft\Windows\INetCache\IE\X0Q6SA5Q\Microsoft_Excel_Ico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7" y="2564904"/>
            <a:ext cx="936104" cy="9000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Familia\AppData\Local\Microsoft\Windows\INetCache\IE\SSV0I5I5\folder-154961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3704" y="3573016"/>
            <a:ext cx="1085898" cy="710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827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7"/>
          <a:stretch/>
        </p:blipFill>
        <p:spPr bwMode="auto">
          <a:xfrm>
            <a:off x="251521" y="2500132"/>
            <a:ext cx="8496944" cy="38811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2 Marcador de contenido"/>
          <p:cNvSpPr txBox="1">
            <a:spLocks/>
          </p:cNvSpPr>
          <p:nvPr/>
        </p:nvSpPr>
        <p:spPr>
          <a:xfrm>
            <a:off x="395537" y="1628800"/>
            <a:ext cx="8352928" cy="732319"/>
          </a:xfrm>
          <a:prstGeom prst="rect">
            <a:avLst/>
          </a:prstGeom>
        </p:spPr>
        <p:txBody>
          <a:bodyPr vert="horz">
            <a:normAutofit fontScale="625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r>
              <a:rPr lang="es-ES" dirty="0" smtClean="0"/>
              <a:t>Este podría ser el aspecto de la página de evaluación del cuaderno del profesor en donde se van volcando las calificaciones.</a:t>
            </a:r>
          </a:p>
        </p:txBody>
      </p:sp>
    </p:spTree>
    <p:extLst>
      <p:ext uri="{BB962C8B-B14F-4D97-AF65-F5344CB8AC3E}">
        <p14:creationId xmlns:p14="http://schemas.microsoft.com/office/powerpoint/2010/main" val="2645478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 b="33661"/>
          <a:stretch/>
        </p:blipFill>
        <p:spPr bwMode="auto">
          <a:xfrm>
            <a:off x="323529" y="3645024"/>
            <a:ext cx="8496944" cy="2569696"/>
          </a:xfrm>
          <a:prstGeom prst="rect">
            <a:avLst/>
          </a:prstGeom>
          <a:solidFill>
            <a:schemeClr val="tx1"/>
          </a:solidFill>
          <a:ln>
            <a:solidFill>
              <a:schemeClr val="tx1"/>
            </a:solidFill>
          </a:ln>
          <a:extLst/>
        </p:spPr>
      </p:pic>
      <p:sp>
        <p:nvSpPr>
          <p:cNvPr id="4" name="2 Marcador de contenido"/>
          <p:cNvSpPr txBox="1">
            <a:spLocks/>
          </p:cNvSpPr>
          <p:nvPr/>
        </p:nvSpPr>
        <p:spPr>
          <a:xfrm>
            <a:off x="395537" y="1628800"/>
            <a:ext cx="8352928" cy="1872208"/>
          </a:xfrm>
          <a:prstGeom prst="rect">
            <a:avLst/>
          </a:prstGeom>
        </p:spPr>
        <p:txBody>
          <a:bodyPr vert="horz">
            <a:normAutofit fontScale="62500" lnSpcReduction="2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r>
              <a:rPr lang="es-ES" dirty="0" smtClean="0"/>
              <a:t>Hay columnas amarillas. En ellas se introduce directamente una nota.</a:t>
            </a:r>
          </a:p>
          <a:p>
            <a:r>
              <a:rPr lang="es-ES" dirty="0" smtClean="0"/>
              <a:t>Un profesor(a) corrige un examen basado en una plantilla con sus criterios establecidos en el departamento y mete la nota en la casilla del alumno.</a:t>
            </a:r>
          </a:p>
          <a:p>
            <a:r>
              <a:rPr lang="es-ES" dirty="0" smtClean="0"/>
              <a:t>La nota de la evaluación la propone la hoja y se modifica, igual que una recuperación, o se redondea para la nota final, etc.</a:t>
            </a:r>
          </a:p>
        </p:txBody>
      </p:sp>
    </p:spTree>
    <p:extLst>
      <p:ext uri="{BB962C8B-B14F-4D97-AF65-F5344CB8AC3E}">
        <p14:creationId xmlns:p14="http://schemas.microsoft.com/office/powerpoint/2010/main" val="1851282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716" y="2795502"/>
            <a:ext cx="6405612" cy="3769886"/>
          </a:xfrm>
          <a:prstGeom prst="rect">
            <a:avLst/>
          </a:prstGeom>
          <a:noFill/>
          <a:ln w="9525">
            <a:solidFill>
              <a:schemeClr val="tx1"/>
            </a:solidFill>
            <a:miter lim="800000"/>
            <a:headEnd/>
            <a:tailEnd/>
          </a:ln>
        </p:spPr>
      </p:pic>
      <p:sp>
        <p:nvSpPr>
          <p:cNvPr id="3" name="2 Marcador de contenido"/>
          <p:cNvSpPr>
            <a:spLocks noGrp="1"/>
          </p:cNvSpPr>
          <p:nvPr>
            <p:ph idx="1"/>
          </p:nvPr>
        </p:nvSpPr>
        <p:spPr>
          <a:xfrm>
            <a:off x="467544" y="1556792"/>
            <a:ext cx="8424935" cy="1296144"/>
          </a:xfrm>
        </p:spPr>
        <p:txBody>
          <a:bodyPr>
            <a:normAutofit fontScale="62500" lnSpcReduction="20000"/>
          </a:bodyPr>
          <a:lstStyle/>
          <a:p>
            <a:pPr marL="0" indent="0">
              <a:buNone/>
            </a:pPr>
            <a:r>
              <a:rPr lang="es-ES" dirty="0" smtClean="0"/>
              <a:t>Este podría ser una hoja del libro de Excel que se usa para corregir el cuaderno una o dos veces al trimestre a cada alumno. Se incluyen tres conceptos y una rúbrica con el significado de los mismos. Se vuelca la información trimestral en la hoja de calificaciones (</a:t>
            </a:r>
            <a:r>
              <a:rPr lang="es-ES" dirty="0" err="1" smtClean="0"/>
              <a:t>Calif</a:t>
            </a:r>
            <a:r>
              <a:rPr lang="es-ES" dirty="0" smtClean="0"/>
              <a:t>)</a:t>
            </a:r>
            <a:endParaRPr lang="es-ES" dirty="0"/>
          </a:p>
        </p:txBody>
      </p:sp>
    </p:spTree>
    <p:extLst>
      <p:ext uri="{BB962C8B-B14F-4D97-AF65-F5344CB8AC3E}">
        <p14:creationId xmlns:p14="http://schemas.microsoft.com/office/powerpoint/2010/main" val="2768317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sp>
        <p:nvSpPr>
          <p:cNvPr id="3" name="2 Marcador de contenido"/>
          <p:cNvSpPr>
            <a:spLocks noGrp="1"/>
          </p:cNvSpPr>
          <p:nvPr>
            <p:ph idx="1"/>
          </p:nvPr>
        </p:nvSpPr>
        <p:spPr>
          <a:xfrm>
            <a:off x="467544" y="1556792"/>
            <a:ext cx="8424935" cy="1656184"/>
          </a:xfrm>
        </p:spPr>
        <p:txBody>
          <a:bodyPr>
            <a:normAutofit fontScale="77500" lnSpcReduction="20000"/>
          </a:bodyPr>
          <a:lstStyle/>
          <a:p>
            <a:pPr marL="0" indent="0">
              <a:buNone/>
            </a:pPr>
            <a:r>
              <a:rPr lang="es-ES" dirty="0" smtClean="0"/>
              <a:t>Al igual que el anterior, esta podría ser una hoja para evaluar un trabajo de grupo. Se incluyen unos criterios de corrección mediante una rúbrica (a la derecha) que se aplica poniendo notas en la casilla del alumno. El resultado se vuelca en la columna de </a:t>
            </a:r>
            <a:r>
              <a:rPr lang="es-ES" dirty="0" err="1" smtClean="0"/>
              <a:t>Calif</a:t>
            </a:r>
            <a:r>
              <a:rPr lang="es-ES" dirty="0" smtClean="0"/>
              <a:t>. (hoja primera).</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429000"/>
            <a:ext cx="7658100" cy="2838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38111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sp>
        <p:nvSpPr>
          <p:cNvPr id="3" name="2 Marcador de contenido"/>
          <p:cNvSpPr>
            <a:spLocks noGrp="1"/>
          </p:cNvSpPr>
          <p:nvPr>
            <p:ph idx="1"/>
          </p:nvPr>
        </p:nvSpPr>
        <p:spPr>
          <a:xfrm>
            <a:off x="467545" y="1556793"/>
            <a:ext cx="8352928" cy="1440160"/>
          </a:xfrm>
        </p:spPr>
        <p:txBody>
          <a:bodyPr>
            <a:normAutofit fontScale="85000" lnSpcReduction="20000"/>
          </a:bodyPr>
          <a:lstStyle/>
          <a:p>
            <a:pPr marL="0" indent="0">
              <a:buNone/>
            </a:pPr>
            <a:r>
              <a:rPr lang="es-ES" dirty="0" smtClean="0"/>
              <a:t>Cuando se manden tareas individuales se pueden volcar en una hoja como esta. Se puede integrar una rúbrica y se pueden distribuir los pesos en la evaluación. El resultado se copiará en la hoja </a:t>
            </a:r>
            <a:r>
              <a:rPr lang="es-ES" dirty="0" err="1" smtClean="0"/>
              <a:t>Calif</a:t>
            </a:r>
            <a:r>
              <a:rPr lang="es-ES" dirty="0" smtClean="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217715"/>
            <a:ext cx="6455908" cy="323562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58950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sp>
        <p:nvSpPr>
          <p:cNvPr id="3" name="2 Marcador de contenido"/>
          <p:cNvSpPr>
            <a:spLocks noGrp="1"/>
          </p:cNvSpPr>
          <p:nvPr>
            <p:ph idx="1"/>
          </p:nvPr>
        </p:nvSpPr>
        <p:spPr>
          <a:xfrm>
            <a:off x="432297" y="1484784"/>
            <a:ext cx="8352928" cy="844171"/>
          </a:xfrm>
        </p:spPr>
        <p:txBody>
          <a:bodyPr>
            <a:normAutofit fontScale="62500" lnSpcReduction="20000"/>
          </a:bodyPr>
          <a:lstStyle/>
          <a:p>
            <a:pPr marL="0" indent="0">
              <a:buNone/>
            </a:pPr>
            <a:r>
              <a:rPr lang="es-ES" dirty="0" smtClean="0"/>
              <a:t>Cuando se trabaja en equipo hay que tener en cuenta actitudes determinadas. En esta rejilla y rúbrica se puede valorar el desempeño de un alumno durante el trabajo colaborativo.</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291" y="2348880"/>
            <a:ext cx="8426450" cy="4267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10806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sp>
        <p:nvSpPr>
          <p:cNvPr id="3" name="2 Marcador de contenido"/>
          <p:cNvSpPr>
            <a:spLocks noGrp="1"/>
          </p:cNvSpPr>
          <p:nvPr>
            <p:ph idx="1"/>
          </p:nvPr>
        </p:nvSpPr>
        <p:spPr>
          <a:xfrm>
            <a:off x="432297" y="1484784"/>
            <a:ext cx="5147815" cy="2448272"/>
          </a:xfrm>
        </p:spPr>
        <p:txBody>
          <a:bodyPr>
            <a:normAutofit fontScale="70000" lnSpcReduction="20000"/>
          </a:bodyPr>
          <a:lstStyle/>
          <a:p>
            <a:pPr marL="0" indent="0">
              <a:buNone/>
            </a:pPr>
            <a:r>
              <a:rPr lang="es-ES" dirty="0" smtClean="0"/>
              <a:t>El trabajo diario (diario de clase), con las anotaciones acostumbradas, se puede llevar en unas hojas como esta, que darán información sobre madurez (actitud) y afectarán a la calificación según se indique. Se vuelca en otro llamado Informe que irá a la primera hoja (</a:t>
            </a:r>
            <a:r>
              <a:rPr lang="es-ES" dirty="0" err="1" smtClean="0"/>
              <a:t>Calif</a:t>
            </a:r>
            <a:r>
              <a:rPr lang="es-ES" dirty="0" smtClean="0"/>
              <a:t>.).</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340768"/>
            <a:ext cx="3235548" cy="42704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458" y="4221088"/>
            <a:ext cx="5505361" cy="21602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9679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MOTIVACIÓN PRINCIPAL</a:t>
            </a:r>
            <a:endParaRPr lang="es-ES" dirty="0"/>
          </a:p>
        </p:txBody>
      </p:sp>
      <p:sp>
        <p:nvSpPr>
          <p:cNvPr id="3" name="2 Marcador de contenido"/>
          <p:cNvSpPr>
            <a:spLocks noGrp="1"/>
          </p:cNvSpPr>
          <p:nvPr>
            <p:ph idx="1"/>
          </p:nvPr>
        </p:nvSpPr>
        <p:spPr/>
        <p:txBody>
          <a:bodyPr>
            <a:normAutofit/>
          </a:bodyPr>
          <a:lstStyle/>
          <a:p>
            <a:pPr marL="285750" indent="-285750">
              <a:buFont typeface="Arial" panose="020B0604020202020204" pitchFamily="34" charset="0"/>
              <a:buChar char="•"/>
            </a:pPr>
            <a:r>
              <a:rPr lang="es-ES" sz="2400" dirty="0" smtClean="0"/>
              <a:t>Cambios en la LOMCE</a:t>
            </a:r>
          </a:p>
          <a:p>
            <a:pPr lvl="2"/>
            <a:r>
              <a:rPr lang="es-ES" sz="2400" dirty="0" smtClean="0"/>
              <a:t>Establecimiento de estándares mediante el Real Decreto</a:t>
            </a:r>
          </a:p>
          <a:p>
            <a:pPr lvl="2"/>
            <a:r>
              <a:rPr lang="es-ES" sz="2400" dirty="0" smtClean="0"/>
              <a:t>Revisión de criterios mediante decretos de la Junta de Andalucía</a:t>
            </a:r>
          </a:p>
          <a:p>
            <a:pPr lvl="2"/>
            <a:r>
              <a:rPr lang="es-ES" sz="2400" dirty="0" smtClean="0"/>
              <a:t>Necesidad de informes de evaluación (anuales):</a:t>
            </a:r>
          </a:p>
          <a:p>
            <a:pPr lvl="3"/>
            <a:r>
              <a:rPr lang="es-ES" sz="2400" dirty="0" smtClean="0"/>
              <a:t>Evaluación por criterios</a:t>
            </a:r>
          </a:p>
          <a:p>
            <a:pPr lvl="3"/>
            <a:r>
              <a:rPr lang="es-ES" sz="2400" dirty="0" smtClean="0"/>
              <a:t>Evaluación de competencias</a:t>
            </a:r>
            <a:endParaRPr lang="es-ES" sz="2400" dirty="0"/>
          </a:p>
        </p:txBody>
      </p:sp>
    </p:spTree>
    <p:extLst>
      <p:ext uri="{BB962C8B-B14F-4D97-AF65-F5344CB8AC3E}">
        <p14:creationId xmlns:p14="http://schemas.microsoft.com/office/powerpoint/2010/main" val="884428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sp>
        <p:nvSpPr>
          <p:cNvPr id="3" name="2 Marcador de contenido"/>
          <p:cNvSpPr>
            <a:spLocks noGrp="1"/>
          </p:cNvSpPr>
          <p:nvPr>
            <p:ph idx="1"/>
          </p:nvPr>
        </p:nvSpPr>
        <p:spPr>
          <a:xfrm>
            <a:off x="432297" y="1484784"/>
            <a:ext cx="8352928" cy="1368152"/>
          </a:xfrm>
        </p:spPr>
        <p:txBody>
          <a:bodyPr>
            <a:normAutofit fontScale="47500" lnSpcReduction="20000"/>
          </a:bodyPr>
          <a:lstStyle/>
          <a:p>
            <a:pPr marL="0" indent="0">
              <a:buNone/>
            </a:pPr>
            <a:r>
              <a:rPr lang="es-ES" dirty="0" smtClean="0"/>
              <a:t>La recopilación de datos del cuaderno tiene que ofrecer todo lo necesario para elaborar a final de curso un informe de criterios, competencias y madurez. Para ello todos los instrumentos de evaluación deben afectar a los estándares/indicadores, y todos éstos deben ser evaluados, los más importantes en varias ocasiones.</a:t>
            </a:r>
          </a:p>
          <a:p>
            <a:pPr marL="0" indent="0">
              <a:buNone/>
            </a:pPr>
            <a:r>
              <a:rPr lang="es-ES" dirty="0" smtClean="0"/>
              <a:t>El departamento toma decisiones en esta página.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276" y="2924944"/>
            <a:ext cx="8134204" cy="352839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59371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cuaderno del profesor</a:t>
            </a:r>
            <a:endParaRPr lang="es-ES" dirty="0"/>
          </a:p>
        </p:txBody>
      </p:sp>
      <p:sp>
        <p:nvSpPr>
          <p:cNvPr id="3" name="2 Marcador de contenido"/>
          <p:cNvSpPr>
            <a:spLocks noGrp="1"/>
          </p:cNvSpPr>
          <p:nvPr>
            <p:ph idx="1"/>
          </p:nvPr>
        </p:nvSpPr>
        <p:spPr>
          <a:xfrm>
            <a:off x="432297" y="1484784"/>
            <a:ext cx="4139703" cy="2985634"/>
          </a:xfrm>
        </p:spPr>
        <p:txBody>
          <a:bodyPr>
            <a:normAutofit fontScale="92500"/>
          </a:bodyPr>
          <a:lstStyle/>
          <a:p>
            <a:pPr marL="0" indent="0">
              <a:buNone/>
            </a:pPr>
            <a:r>
              <a:rPr lang="es-ES" sz="1800" dirty="0" smtClean="0"/>
              <a:t>El informe de junio requiere una calificación por criterio/estándar/ indicador. La calificación de los estándares afectan a las competencias. Hay que añadir un informe de madurez.</a:t>
            </a:r>
          </a:p>
          <a:p>
            <a:pPr marL="0" indent="0">
              <a:buNone/>
            </a:pPr>
            <a:r>
              <a:rPr lang="es-ES" sz="1800" dirty="0" smtClean="0"/>
              <a:t>Cada asignatura aporta una nota de competencia y las veces que las evalúa.</a:t>
            </a:r>
          </a:p>
          <a:p>
            <a:pPr marL="0" indent="0">
              <a:buNone/>
            </a:pPr>
            <a:r>
              <a:rPr lang="es-ES" sz="1800" dirty="0" smtClean="0"/>
              <a:t>En el programa de M.A. Troya se pueden elaborar los informes con los datos de esta hoja.</a:t>
            </a:r>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 r="226"/>
          <a:stretch/>
        </p:blipFill>
        <p:spPr bwMode="auto">
          <a:xfrm>
            <a:off x="899592" y="4509120"/>
            <a:ext cx="3096344" cy="215790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2665"/>
          <a:stretch/>
        </p:blipFill>
        <p:spPr bwMode="auto">
          <a:xfrm>
            <a:off x="4670755" y="1752683"/>
            <a:ext cx="4248472" cy="185523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4670755" y="4146623"/>
            <a:ext cx="4248472" cy="24817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01248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ES" dirty="0" smtClean="0"/>
              <a:t>Dudas y preguntas</a:t>
            </a:r>
            <a:endParaRPr lang="es-ES" dirty="0"/>
          </a:p>
        </p:txBody>
      </p:sp>
      <p:sp>
        <p:nvSpPr>
          <p:cNvPr id="7" name="6 Marcador de contenido"/>
          <p:cNvSpPr>
            <a:spLocks noGrp="1"/>
          </p:cNvSpPr>
          <p:nvPr>
            <p:ph idx="1"/>
          </p:nvPr>
        </p:nvSpPr>
        <p:spPr/>
        <p:txBody>
          <a:bodyPr>
            <a:normAutofit fontScale="92500" lnSpcReduction="20000"/>
          </a:bodyPr>
          <a:lstStyle/>
          <a:p>
            <a:pPr marL="0" indent="0">
              <a:buNone/>
            </a:pPr>
            <a:r>
              <a:rPr lang="es-ES" dirty="0" smtClean="0"/>
              <a:t>Para ayudar a este proceso se pueden ofrecer varias iniciativas:</a:t>
            </a:r>
          </a:p>
          <a:p>
            <a:r>
              <a:rPr lang="es-ES" dirty="0" smtClean="0"/>
              <a:t>Tutor de Excel para el departamento (profesores voluntarios que conozcan Excel y que ayuden a los departamentos).</a:t>
            </a:r>
          </a:p>
          <a:p>
            <a:r>
              <a:rPr lang="es-ES" dirty="0" smtClean="0"/>
              <a:t>Coordinación y puesta en común entre departamentos para solucionar problemas.</a:t>
            </a:r>
          </a:p>
          <a:p>
            <a:r>
              <a:rPr lang="es-ES" dirty="0" smtClean="0"/>
              <a:t>Comenzar desde ya.</a:t>
            </a:r>
          </a:p>
          <a:p>
            <a:r>
              <a:rPr lang="es-ES" dirty="0" smtClean="0"/>
              <a:t>Hay asignatura que tienen dificultades (Idiomas) por la falta de definición de los criterios. ¿Otros problemas?</a:t>
            </a:r>
            <a:endParaRPr lang="es-ES" dirty="0"/>
          </a:p>
        </p:txBody>
      </p:sp>
    </p:spTree>
    <p:extLst>
      <p:ext uri="{BB962C8B-B14F-4D97-AF65-F5344CB8AC3E}">
        <p14:creationId xmlns:p14="http://schemas.microsoft.com/office/powerpoint/2010/main" val="268710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t>D A F O</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4104209272"/>
              </p:ext>
            </p:extLst>
          </p:nvPr>
        </p:nvGraphicFramePr>
        <p:xfrm>
          <a:off x="1524000" y="1397000"/>
          <a:ext cx="6096000" cy="42164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s-ES" dirty="0" smtClean="0"/>
                        <a:t>DEBILIDADES</a:t>
                      </a:r>
                      <a:endParaRPr lang="es-ES" dirty="0"/>
                    </a:p>
                  </a:txBody>
                  <a:tcPr/>
                </a:tc>
                <a:tc>
                  <a:txBody>
                    <a:bodyPr/>
                    <a:lstStyle/>
                    <a:p>
                      <a:r>
                        <a:rPr lang="es-ES" dirty="0" smtClean="0"/>
                        <a:t>AMENAZAS</a:t>
                      </a:r>
                      <a:endParaRPr lang="es-ES" dirty="0"/>
                    </a:p>
                  </a:txBody>
                  <a:tcPr/>
                </a:tc>
              </a:tr>
              <a:tr h="370840">
                <a:tc>
                  <a:txBody>
                    <a:bodyPr/>
                    <a:lstStyle/>
                    <a:p>
                      <a:pPr marL="285750" indent="-285750">
                        <a:buFontTx/>
                        <a:buChar char="-"/>
                      </a:pPr>
                      <a:r>
                        <a:rPr lang="es-ES" dirty="0" smtClean="0"/>
                        <a:t>Desmotivación</a:t>
                      </a:r>
                      <a:r>
                        <a:rPr lang="es-ES" baseline="0" dirty="0" smtClean="0"/>
                        <a:t> por los muchos cambios y la falta de claridad y apoyo institucional</a:t>
                      </a:r>
                    </a:p>
                    <a:p>
                      <a:pPr marL="285750" indent="-285750">
                        <a:buFontTx/>
                        <a:buChar char="-"/>
                      </a:pPr>
                      <a:endParaRPr lang="es-ES" dirty="0"/>
                    </a:p>
                  </a:txBody>
                  <a:tcPr/>
                </a:tc>
                <a:tc>
                  <a:txBody>
                    <a:bodyPr/>
                    <a:lstStyle/>
                    <a:p>
                      <a:pPr marL="285750" indent="-285750">
                        <a:buFontTx/>
                        <a:buChar char="-"/>
                      </a:pPr>
                      <a:r>
                        <a:rPr lang="es-ES" dirty="0" smtClean="0"/>
                        <a:t>Continuo cuestionamiento de nuestro trabajo</a:t>
                      </a:r>
                    </a:p>
                    <a:p>
                      <a:pPr marL="285750" indent="-285750">
                        <a:buFontTx/>
                        <a:buChar char="-"/>
                      </a:pPr>
                      <a:r>
                        <a:rPr lang="es-ES" dirty="0" smtClean="0"/>
                        <a:t>Efectos de la incoherencia entre la norma y nuestra práctica</a:t>
                      </a:r>
                      <a:endParaRPr lang="es-ES" dirty="0"/>
                    </a:p>
                  </a:txBody>
                  <a:tcPr/>
                </a:tc>
              </a:tr>
              <a:tr h="370840">
                <a:tc>
                  <a:txBody>
                    <a:bodyPr/>
                    <a:lstStyle/>
                    <a:p>
                      <a:pPr marL="0" algn="l" defTabSz="914400" rtl="0" eaLnBrk="1" latinLnBrk="0" hangingPunct="1"/>
                      <a:r>
                        <a:rPr lang="es-ES" sz="1800" b="1" kern="1200" dirty="0" smtClean="0">
                          <a:solidFill>
                            <a:schemeClr val="lt1"/>
                          </a:solidFill>
                          <a:latin typeface="+mn-lt"/>
                          <a:ea typeface="+mn-ea"/>
                          <a:cs typeface="+mn-cs"/>
                        </a:rPr>
                        <a:t>FORTALEZAS</a:t>
                      </a:r>
                      <a:endParaRPr lang="es-ES" sz="1800" b="1" kern="1200" dirty="0">
                        <a:solidFill>
                          <a:schemeClr val="lt1"/>
                        </a:solidFill>
                        <a:latin typeface="+mn-lt"/>
                        <a:ea typeface="+mn-ea"/>
                        <a:cs typeface="+mn-cs"/>
                      </a:endParaRPr>
                    </a:p>
                  </a:txBody>
                  <a:tcPr>
                    <a:solidFill>
                      <a:schemeClr val="accent1"/>
                    </a:solidFill>
                  </a:tcPr>
                </a:tc>
                <a:tc>
                  <a:txBody>
                    <a:bodyPr/>
                    <a:lstStyle/>
                    <a:p>
                      <a:pPr marL="0" algn="l" defTabSz="914400" rtl="0" eaLnBrk="1" latinLnBrk="0" hangingPunct="1"/>
                      <a:r>
                        <a:rPr lang="es-ES" sz="1800" b="1" kern="1200" dirty="0" smtClean="0">
                          <a:solidFill>
                            <a:schemeClr val="lt1"/>
                          </a:solidFill>
                          <a:latin typeface="+mn-lt"/>
                          <a:ea typeface="+mn-ea"/>
                          <a:cs typeface="+mn-cs"/>
                        </a:rPr>
                        <a:t>OPORTUNIDADES</a:t>
                      </a:r>
                      <a:endParaRPr lang="es-ES" sz="1800" b="1" kern="1200" dirty="0">
                        <a:solidFill>
                          <a:schemeClr val="lt1"/>
                        </a:solidFill>
                        <a:latin typeface="+mn-lt"/>
                        <a:ea typeface="+mn-ea"/>
                        <a:cs typeface="+mn-cs"/>
                      </a:endParaRPr>
                    </a:p>
                  </a:txBody>
                  <a:tcPr>
                    <a:solidFill>
                      <a:schemeClr val="accent1"/>
                    </a:solidFill>
                  </a:tcPr>
                </a:tc>
              </a:tr>
              <a:tr h="370840">
                <a:tc>
                  <a:txBody>
                    <a:bodyPr/>
                    <a:lstStyle/>
                    <a:p>
                      <a:pPr marL="285750" indent="-285750">
                        <a:buFontTx/>
                        <a:buChar char="-"/>
                      </a:pPr>
                      <a:r>
                        <a:rPr lang="es-ES" dirty="0" smtClean="0"/>
                        <a:t>Buena organización documental</a:t>
                      </a:r>
                    </a:p>
                    <a:p>
                      <a:pPr marL="285750" indent="-285750">
                        <a:buFontTx/>
                        <a:buChar char="-"/>
                      </a:pPr>
                      <a:r>
                        <a:rPr lang="es-ES" dirty="0" smtClean="0"/>
                        <a:t>Flexibilidad</a:t>
                      </a:r>
                      <a:r>
                        <a:rPr lang="es-ES" baseline="0" dirty="0" smtClean="0"/>
                        <a:t> y compromiso</a:t>
                      </a:r>
                      <a:endParaRPr lang="es-ES" dirty="0" smtClean="0"/>
                    </a:p>
                    <a:p>
                      <a:endParaRPr lang="es-ES" dirty="0" smtClean="0"/>
                    </a:p>
                    <a:p>
                      <a:endParaRPr lang="es-ES" dirty="0" smtClean="0"/>
                    </a:p>
                  </a:txBody>
                  <a:tcPr/>
                </a:tc>
                <a:tc>
                  <a:txBody>
                    <a:bodyPr/>
                    <a:lstStyle/>
                    <a:p>
                      <a:pPr marL="285750" indent="-285750">
                        <a:buFontTx/>
                        <a:buChar char="-"/>
                      </a:pPr>
                      <a:r>
                        <a:rPr lang="es-ES" dirty="0" smtClean="0"/>
                        <a:t>Refor</a:t>
                      </a:r>
                      <a:r>
                        <a:rPr lang="es-ES" baseline="0" dirty="0" smtClean="0"/>
                        <a:t>zar el trabajo del profesor</a:t>
                      </a:r>
                    </a:p>
                    <a:p>
                      <a:pPr marL="285750" indent="-285750">
                        <a:buFontTx/>
                        <a:buChar char="-"/>
                      </a:pPr>
                      <a:r>
                        <a:rPr lang="es-ES" baseline="0" dirty="0" smtClean="0"/>
                        <a:t>Aportar coherencia a la evaluación</a:t>
                      </a:r>
                      <a:endParaRPr lang="es-ES" dirty="0"/>
                    </a:p>
                  </a:txBody>
                  <a:tcPr/>
                </a:tc>
              </a:tr>
            </a:tbl>
          </a:graphicData>
        </a:graphic>
      </p:graphicFrame>
    </p:spTree>
    <p:extLst>
      <p:ext uri="{BB962C8B-B14F-4D97-AF65-F5344CB8AC3E}">
        <p14:creationId xmlns:p14="http://schemas.microsoft.com/office/powerpoint/2010/main" val="1637059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REACCIÓN ANTE ESTE ANÁLISIS</a:t>
            </a:r>
            <a:endParaRPr lang="es-ES" dirty="0"/>
          </a:p>
        </p:txBody>
      </p:sp>
      <p:sp>
        <p:nvSpPr>
          <p:cNvPr id="5" name="4 Marcador de contenido"/>
          <p:cNvSpPr>
            <a:spLocks noGrp="1"/>
          </p:cNvSpPr>
          <p:nvPr>
            <p:ph idx="1"/>
          </p:nvPr>
        </p:nvSpPr>
        <p:spPr/>
        <p:txBody>
          <a:bodyPr>
            <a:normAutofit fontScale="62500" lnSpcReduction="20000"/>
          </a:bodyPr>
          <a:lstStyle/>
          <a:p>
            <a:r>
              <a:rPr lang="es-ES" b="1" dirty="0"/>
              <a:t>Minimizar debilidades:</a:t>
            </a:r>
          </a:p>
          <a:p>
            <a:pPr marL="285750" indent="-285750">
              <a:buFontTx/>
              <a:buChar char="-"/>
            </a:pPr>
            <a:r>
              <a:rPr lang="es-ES" dirty="0"/>
              <a:t>No rendirse a las desmotivación. Avanzar con ilusión y unidos.</a:t>
            </a:r>
          </a:p>
          <a:p>
            <a:endParaRPr lang="es-ES" dirty="0"/>
          </a:p>
          <a:p>
            <a:r>
              <a:rPr lang="es-ES" b="1" dirty="0"/>
              <a:t>Estimular fortalezas:</a:t>
            </a:r>
          </a:p>
          <a:p>
            <a:pPr marL="285750" indent="-285750">
              <a:buFontTx/>
              <a:buChar char="-"/>
            </a:pPr>
            <a:r>
              <a:rPr lang="es-ES" dirty="0"/>
              <a:t>Mantener y revisar el funcionamiento de nuestra organización para sacarle el máximo partido. Actuar con método, ordenadamente.</a:t>
            </a:r>
          </a:p>
          <a:p>
            <a:endParaRPr lang="es-ES" dirty="0"/>
          </a:p>
          <a:p>
            <a:r>
              <a:rPr lang="es-ES" b="1" dirty="0"/>
              <a:t>Neutralizar amenazas:</a:t>
            </a:r>
          </a:p>
          <a:p>
            <a:pPr marL="285750" indent="-285750">
              <a:buFontTx/>
              <a:buChar char="-"/>
            </a:pPr>
            <a:r>
              <a:rPr lang="es-ES" dirty="0"/>
              <a:t>Ajustar nuestra práctica a la norma, defenderlo y comunicarlo</a:t>
            </a:r>
            <a:r>
              <a:rPr lang="es-ES" dirty="0" smtClean="0"/>
              <a:t>.</a:t>
            </a:r>
          </a:p>
          <a:p>
            <a:pPr marL="285750" indent="-285750">
              <a:buFontTx/>
              <a:buChar char="-"/>
            </a:pPr>
            <a:r>
              <a:rPr lang="es-ES" dirty="0" smtClean="0"/>
              <a:t>Por ejemplo, anclar las actitudes a los objetivos de Etapa/enseñanza y llamarles madurez. Usar términos como “pruebas evaluativas”.</a:t>
            </a:r>
            <a:endParaRPr lang="es-ES" dirty="0"/>
          </a:p>
          <a:p>
            <a:endParaRPr lang="es-ES" dirty="0"/>
          </a:p>
          <a:p>
            <a:r>
              <a:rPr lang="es-ES" b="1" dirty="0"/>
              <a:t>Aprovechar oportunidades:</a:t>
            </a:r>
          </a:p>
          <a:p>
            <a:pPr marL="285750" indent="-285750">
              <a:buFontTx/>
              <a:buChar char="-"/>
            </a:pPr>
            <a:r>
              <a:rPr lang="es-ES" dirty="0"/>
              <a:t>Apoyar mejor el trabajo docente protegiéndolo de burocracia e indefensión aprovechando este cambio.</a:t>
            </a:r>
          </a:p>
          <a:p>
            <a:endParaRPr lang="es-ES" dirty="0"/>
          </a:p>
        </p:txBody>
      </p:sp>
    </p:spTree>
    <p:extLst>
      <p:ext uri="{BB962C8B-B14F-4D97-AF65-F5344CB8AC3E}">
        <p14:creationId xmlns:p14="http://schemas.microsoft.com/office/powerpoint/2010/main" val="109885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a:t>
            </a:r>
            <a:endParaRPr lang="es-ES" dirty="0"/>
          </a:p>
        </p:txBody>
      </p:sp>
      <p:sp>
        <p:nvSpPr>
          <p:cNvPr id="3" name="2 Marcador de contenido"/>
          <p:cNvSpPr>
            <a:spLocks noGrp="1"/>
          </p:cNvSpPr>
          <p:nvPr>
            <p:ph idx="1"/>
          </p:nvPr>
        </p:nvSpPr>
        <p:spPr/>
        <p:txBody>
          <a:bodyPr>
            <a:normAutofit fontScale="62500" lnSpcReduction="20000"/>
          </a:bodyPr>
          <a:lstStyle/>
          <a:p>
            <a:r>
              <a:rPr lang="es-ES" sz="3600" b="1" dirty="0"/>
              <a:t>Establecer un método que responda a los siguientes principios:</a:t>
            </a:r>
          </a:p>
          <a:p>
            <a:pPr>
              <a:buFontTx/>
              <a:buChar char="-"/>
            </a:pPr>
            <a:r>
              <a:rPr lang="es-ES" b="1" dirty="0"/>
              <a:t>Simplificación</a:t>
            </a:r>
            <a:r>
              <a:rPr lang="es-ES" dirty="0"/>
              <a:t> y clarificación </a:t>
            </a:r>
            <a:r>
              <a:rPr lang="es-ES" b="1" dirty="0"/>
              <a:t>del trabajo del profesor </a:t>
            </a:r>
            <a:r>
              <a:rPr lang="es-ES" dirty="0"/>
              <a:t>para centrarse en la práctica docente.</a:t>
            </a:r>
          </a:p>
          <a:p>
            <a:pPr>
              <a:buFontTx/>
              <a:buChar char="-"/>
            </a:pPr>
            <a:r>
              <a:rPr lang="es-ES" b="1" dirty="0"/>
              <a:t>Asegurar</a:t>
            </a:r>
            <a:r>
              <a:rPr lang="es-ES" dirty="0"/>
              <a:t> que </a:t>
            </a:r>
            <a:r>
              <a:rPr lang="es-ES" b="1" dirty="0"/>
              <a:t>la evaluación </a:t>
            </a:r>
            <a:r>
              <a:rPr lang="es-ES" dirty="0"/>
              <a:t>responda a lo indicado </a:t>
            </a:r>
            <a:r>
              <a:rPr lang="es-ES" b="1" dirty="0"/>
              <a:t>en la norma</a:t>
            </a:r>
            <a:r>
              <a:rPr lang="es-ES" dirty="0"/>
              <a:t>.</a:t>
            </a:r>
          </a:p>
          <a:p>
            <a:pPr>
              <a:buFontTx/>
              <a:buChar char="-"/>
            </a:pPr>
            <a:r>
              <a:rPr lang="es-ES" b="1" dirty="0"/>
              <a:t>Los objetivos </a:t>
            </a:r>
            <a:r>
              <a:rPr lang="es-ES" dirty="0"/>
              <a:t>de etapa o enseñanza son los que justifican la promoción y titulación del alumnado. </a:t>
            </a:r>
            <a:r>
              <a:rPr lang="es-ES" b="1" dirty="0"/>
              <a:t>Se concretan en </a:t>
            </a:r>
            <a:r>
              <a:rPr lang="es-ES" dirty="0"/>
              <a:t>competencias que se adquieren con contenidos. No todos los objetivos los concreta la norma con contenidos. Para ello utilizaremos </a:t>
            </a:r>
            <a:r>
              <a:rPr lang="es-ES" b="1" dirty="0"/>
              <a:t>el Proyecto Educativo</a:t>
            </a:r>
            <a:r>
              <a:rPr lang="es-ES" dirty="0"/>
              <a:t>, incluyendo la madurez.</a:t>
            </a:r>
          </a:p>
          <a:p>
            <a:pPr>
              <a:buFontTx/>
              <a:buChar char="-"/>
            </a:pPr>
            <a:r>
              <a:rPr lang="es-ES" b="1" dirty="0"/>
              <a:t>El departamento concretará </a:t>
            </a:r>
            <a:r>
              <a:rPr lang="es-ES" dirty="0"/>
              <a:t>la programación, las unidades, los indicadores de logro de aprendizaje y de enseñanza, el peso de los estándares en las pruebas evaluativas, las plantillas se pruebas y las rejillas de rúbricas. </a:t>
            </a:r>
            <a:r>
              <a:rPr lang="es-ES" b="1" dirty="0"/>
              <a:t>El profesorado sólo deberá adaptar y evaluar</a:t>
            </a:r>
            <a:r>
              <a:rPr lang="es-ES" dirty="0"/>
              <a:t>.</a:t>
            </a:r>
          </a:p>
          <a:p>
            <a:endParaRPr lang="es-ES" dirty="0"/>
          </a:p>
        </p:txBody>
      </p:sp>
    </p:spTree>
    <p:extLst>
      <p:ext uri="{BB962C8B-B14F-4D97-AF65-F5344CB8AC3E}">
        <p14:creationId xmlns:p14="http://schemas.microsoft.com/office/powerpoint/2010/main" val="13800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INFORMES DE EVALUACIÓN</a:t>
            </a:r>
            <a:endParaRPr lang="es-ES" dirty="0"/>
          </a:p>
        </p:txBody>
      </p:sp>
      <p:sp>
        <p:nvSpPr>
          <p:cNvPr id="3" name="2 Marcador de contenido"/>
          <p:cNvSpPr>
            <a:spLocks noGrp="1"/>
          </p:cNvSpPr>
          <p:nvPr>
            <p:ph idx="1"/>
          </p:nvPr>
        </p:nvSpPr>
        <p:spPr>
          <a:xfrm>
            <a:off x="179512" y="1628800"/>
            <a:ext cx="8686800" cy="4525963"/>
          </a:xfrm>
        </p:spPr>
        <p:txBody>
          <a:bodyPr>
            <a:normAutofit fontScale="70000" lnSpcReduction="20000"/>
          </a:bodyPr>
          <a:lstStyle/>
          <a:p>
            <a:r>
              <a:rPr lang="es-ES" dirty="0"/>
              <a:t>Informe de evaluación trimestral (boletín):</a:t>
            </a:r>
          </a:p>
          <a:p>
            <a:pPr>
              <a:buFontTx/>
              <a:buChar char="-"/>
            </a:pPr>
            <a:r>
              <a:rPr lang="es-ES" dirty="0"/>
              <a:t>Es orientativo. Para ello se establece un sistema de pesos o ponderación entre los resultados de las diferentes instrumentos de evaluación.</a:t>
            </a:r>
          </a:p>
          <a:p>
            <a:r>
              <a:rPr lang="es-ES" dirty="0"/>
              <a:t>Informe de evaluación final:</a:t>
            </a:r>
          </a:p>
          <a:p>
            <a:pPr>
              <a:buFontTx/>
              <a:buChar char="-"/>
            </a:pPr>
            <a:r>
              <a:rPr lang="es-ES" dirty="0"/>
              <a:t>De cada asignatura se deberá emitir un informe por alumno que recoja la consecución de los estándares o indicadores de logro.</a:t>
            </a:r>
          </a:p>
          <a:p>
            <a:pPr>
              <a:buFontTx/>
              <a:buChar char="-"/>
            </a:pPr>
            <a:r>
              <a:rPr lang="es-ES" dirty="0"/>
              <a:t>De cada alumno se deberá emitir un informe de competencias único al final de curso que se alimenta de la evaluación de las competencias por cada asignatura.</a:t>
            </a:r>
          </a:p>
          <a:p>
            <a:r>
              <a:rPr lang="es-ES" dirty="0"/>
              <a:t>Informe de madurez:</a:t>
            </a:r>
          </a:p>
          <a:p>
            <a:pPr>
              <a:buFontTx/>
              <a:buChar char="-"/>
            </a:pPr>
            <a:r>
              <a:rPr lang="es-ES" dirty="0"/>
              <a:t>Para cada alumno de cursos terminales se podrá emitir un informe de madurez basado en la consecución de los objetivos de la etapa.</a:t>
            </a:r>
          </a:p>
          <a:p>
            <a:endParaRPr lang="es-ES" dirty="0"/>
          </a:p>
        </p:txBody>
      </p:sp>
    </p:spTree>
    <p:extLst>
      <p:ext uri="{BB962C8B-B14F-4D97-AF65-F5344CB8AC3E}">
        <p14:creationId xmlns:p14="http://schemas.microsoft.com/office/powerpoint/2010/main" val="5050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¿Cómo empezar? (Departamento)</a:t>
            </a:r>
            <a:endParaRPr lang="es-ES" dirty="0"/>
          </a:p>
        </p:txBody>
      </p:sp>
      <p:sp>
        <p:nvSpPr>
          <p:cNvPr id="4" name="3 Marcador de contenido"/>
          <p:cNvSpPr>
            <a:spLocks noGrp="1"/>
          </p:cNvSpPr>
          <p:nvPr>
            <p:ph idx="1"/>
          </p:nvPr>
        </p:nvSpPr>
        <p:spPr/>
        <p:txBody>
          <a:bodyPr>
            <a:normAutofit fontScale="85000" lnSpcReduction="20000"/>
          </a:bodyPr>
          <a:lstStyle/>
          <a:p>
            <a:r>
              <a:rPr lang="es-ES" dirty="0" smtClean="0"/>
              <a:t>Reconocer los criterios de cada asignatura y sus estándares.</a:t>
            </a:r>
          </a:p>
          <a:p>
            <a:r>
              <a:rPr lang="es-ES" dirty="0" smtClean="0"/>
              <a:t>Establecer los indicadores de logro (estándares adaptados a cursos intermedios).</a:t>
            </a:r>
          </a:p>
          <a:p>
            <a:r>
              <a:rPr lang="es-ES" dirty="0" smtClean="0"/>
              <a:t>Establecer los estándares/indicadores de logro básicos.</a:t>
            </a:r>
          </a:p>
          <a:p>
            <a:r>
              <a:rPr lang="es-ES" dirty="0" smtClean="0"/>
              <a:t>Distribuir los contenidos en unidades y éstas en evaluaciones (basarse en los libros nuevos en ESO).</a:t>
            </a:r>
          </a:p>
          <a:p>
            <a:r>
              <a:rPr lang="es-ES" dirty="0"/>
              <a:t>Establecer los instrumentos de evaluación y su efecto sobre los estándares o indicadores:</a:t>
            </a:r>
          </a:p>
          <a:p>
            <a:pPr lvl="1"/>
            <a:r>
              <a:rPr lang="es-ES" dirty="0"/>
              <a:t>Cómo vamos a evaluar y a qué indicadores afectará y en qué medida.</a:t>
            </a:r>
          </a:p>
          <a:p>
            <a:endParaRPr lang="es-ES" dirty="0" smtClean="0"/>
          </a:p>
        </p:txBody>
      </p:sp>
    </p:spTree>
    <p:extLst>
      <p:ext uri="{BB962C8B-B14F-4D97-AF65-F5344CB8AC3E}">
        <p14:creationId xmlns:p14="http://schemas.microsoft.com/office/powerpoint/2010/main" val="904925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¿Cómo empezar? (Departamento)</a:t>
            </a:r>
            <a:endParaRPr lang="es-ES" dirty="0"/>
          </a:p>
        </p:txBody>
      </p:sp>
      <p:sp>
        <p:nvSpPr>
          <p:cNvPr id="4" name="3 Marcador de contenido"/>
          <p:cNvSpPr>
            <a:spLocks noGrp="1"/>
          </p:cNvSpPr>
          <p:nvPr>
            <p:ph idx="1"/>
          </p:nvPr>
        </p:nvSpPr>
        <p:spPr/>
        <p:txBody>
          <a:bodyPr>
            <a:normAutofit fontScale="85000" lnSpcReduction="10000"/>
          </a:bodyPr>
          <a:lstStyle/>
          <a:p>
            <a:r>
              <a:rPr lang="es-ES" dirty="0" smtClean="0"/>
              <a:t>Si el instrumento de evaluación es un examen se establece una plantilla de contenidos con sus </a:t>
            </a:r>
            <a:r>
              <a:rPr lang="es-ES" dirty="0" err="1" smtClean="0"/>
              <a:t>critrerios</a:t>
            </a:r>
            <a:r>
              <a:rPr lang="es-ES" dirty="0" smtClean="0"/>
              <a:t> de corrección.</a:t>
            </a:r>
          </a:p>
          <a:p>
            <a:r>
              <a:rPr lang="es-ES" dirty="0" smtClean="0"/>
              <a:t>Si el instrumento de evaluación es un trabajo, revisión del cuaderno, producción oral o escrita, o cualquier otra, se establece una rúbrica y una rejilla de evaluación.</a:t>
            </a:r>
          </a:p>
          <a:p>
            <a:r>
              <a:rPr lang="es-ES" dirty="0" smtClean="0"/>
              <a:t>Ojo: Los criterios tienen asociadas competencias, y éstas deben ser evaluadas de forma coherente. Por ejemplo, si hay una competencia TIC habrá que usar un instrumento que incluya TIC.</a:t>
            </a:r>
          </a:p>
        </p:txBody>
      </p:sp>
    </p:spTree>
    <p:extLst>
      <p:ext uri="{BB962C8B-B14F-4D97-AF65-F5344CB8AC3E}">
        <p14:creationId xmlns:p14="http://schemas.microsoft.com/office/powerpoint/2010/main" val="1152260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¿Cómo empezar? (Departamento)</a:t>
            </a:r>
            <a:endParaRPr lang="es-ES" dirty="0"/>
          </a:p>
        </p:txBody>
      </p:sp>
      <p:sp>
        <p:nvSpPr>
          <p:cNvPr id="4" name="3 Marcador de contenido"/>
          <p:cNvSpPr>
            <a:spLocks noGrp="1"/>
          </p:cNvSpPr>
          <p:nvPr>
            <p:ph idx="1"/>
          </p:nvPr>
        </p:nvSpPr>
        <p:spPr/>
        <p:txBody>
          <a:bodyPr>
            <a:normAutofit fontScale="85000" lnSpcReduction="20000"/>
          </a:bodyPr>
          <a:lstStyle/>
          <a:p>
            <a:pPr marL="0" indent="0">
              <a:buNone/>
            </a:pPr>
            <a:r>
              <a:rPr lang="es-ES" dirty="0" smtClean="0"/>
              <a:t>Antes de la intervención del profesorado, el departamento deberá tener hecha:</a:t>
            </a:r>
          </a:p>
          <a:p>
            <a:r>
              <a:rPr lang="es-ES" dirty="0" smtClean="0"/>
              <a:t>Recogida de estándares/indicadores de logro.</a:t>
            </a:r>
          </a:p>
          <a:p>
            <a:r>
              <a:rPr lang="es-ES" dirty="0" smtClean="0"/>
              <a:t>Distribución de contenidos en unidades y éstas por trimestres</a:t>
            </a:r>
          </a:p>
          <a:p>
            <a:r>
              <a:rPr lang="es-ES" dirty="0" smtClean="0"/>
              <a:t>Instrumentos de evaluación con sus plantillas o rejillas y rúbricas</a:t>
            </a:r>
          </a:p>
          <a:p>
            <a:r>
              <a:rPr lang="es-ES" dirty="0" smtClean="0"/>
              <a:t>Planes para AC no significativas y actuaciones para repetidores, etc.</a:t>
            </a:r>
          </a:p>
          <a:p>
            <a:r>
              <a:rPr lang="es-ES" dirty="0" smtClean="0"/>
              <a:t>Ponderación (cuidado con la palabra) de los estándares/indicadores que son afectados por los instrumentos de evaluación</a:t>
            </a:r>
          </a:p>
        </p:txBody>
      </p:sp>
    </p:spTree>
    <p:extLst>
      <p:ext uri="{BB962C8B-B14F-4D97-AF65-F5344CB8AC3E}">
        <p14:creationId xmlns:p14="http://schemas.microsoft.com/office/powerpoint/2010/main" val="3129276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331</TotalTime>
  <Words>1471</Words>
  <Application>Microsoft Office PowerPoint</Application>
  <PresentationFormat>Presentación en pantalla (4:3)</PresentationFormat>
  <Paragraphs>108</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Franklin Gothic Book</vt:lpstr>
      <vt:lpstr>Franklin Gothic Medium</vt:lpstr>
      <vt:lpstr>Wingdings 2</vt:lpstr>
      <vt:lpstr>Viajes</vt:lpstr>
      <vt:lpstr>PROPUESTA DE PROGRAMACIÓN</vt:lpstr>
      <vt:lpstr>MOTIVACIÓN PRINCIPAL</vt:lpstr>
      <vt:lpstr>D A F O</vt:lpstr>
      <vt:lpstr>REACCIÓN ANTE ESTE ANÁLISIS</vt:lpstr>
      <vt:lpstr>OBJETIVO</vt:lpstr>
      <vt:lpstr>INFORMES DE EVALUACIÓN</vt:lpstr>
      <vt:lpstr>¿Cómo empezar? (Departamento)</vt:lpstr>
      <vt:lpstr>¿Cómo empezar? (Departamento)</vt:lpstr>
      <vt:lpstr>¿Cómo empezar? (Departamento)</vt:lpstr>
      <vt:lpstr>¿Cómo empezar? (PROFESORADO)</vt:lpstr>
      <vt:lpstr>¿Cómo evaluamos?</vt:lpstr>
      <vt:lpstr>Comienzo de curso del profesorado</vt:lpstr>
      <vt:lpstr>Modelo de cuaderno del profesor</vt:lpstr>
      <vt:lpstr>Modelo de cuaderno del profesor</vt:lpstr>
      <vt:lpstr>Modelo de cuaderno del profesor</vt:lpstr>
      <vt:lpstr>Modelo de cuaderno del profesor</vt:lpstr>
      <vt:lpstr>Modelo de cuaderno del profesor</vt:lpstr>
      <vt:lpstr>Modelo de cuaderno del profesor</vt:lpstr>
      <vt:lpstr>Modelo de cuaderno del profesor</vt:lpstr>
      <vt:lpstr>Modelo de cuaderno del profesor</vt:lpstr>
      <vt:lpstr>Modelo de cuaderno del profesor</vt:lpstr>
      <vt:lpstr>Dudas y preguntas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de programación según la lomce</dc:title>
  <dc:creator>Familia</dc:creator>
  <cp:lastModifiedBy>Usuario</cp:lastModifiedBy>
  <cp:revision>24</cp:revision>
  <dcterms:created xsi:type="dcterms:W3CDTF">2017-03-29T21:32:03Z</dcterms:created>
  <dcterms:modified xsi:type="dcterms:W3CDTF">2017-04-19T08:24:24Z</dcterms:modified>
</cp:coreProperties>
</file>