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82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Título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2" name="21 Subtítulo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92E613-2B5B-49FE-BFB1-085D70ACBBD7}" type="datetimeFigureOut">
              <a:rPr lang="es-ES" smtClean="0"/>
              <a:t>21/02/2017</a:t>
            </a:fld>
            <a:endParaRPr lang="es-ES"/>
          </a:p>
        </p:txBody>
      </p:sp>
      <p:sp>
        <p:nvSpPr>
          <p:cNvPr id="20" name="1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3B5003-12BF-45C7-8865-1E01DE6E463B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Elipse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92E613-2B5B-49FE-BFB1-085D70ACBBD7}" type="datetimeFigureOut">
              <a:rPr lang="es-ES" smtClean="0"/>
              <a:t>21/02/2017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3B5003-12BF-45C7-8865-1E01DE6E463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92E613-2B5B-49FE-BFB1-085D70ACBBD7}" type="datetimeFigureOut">
              <a:rPr lang="es-ES" smtClean="0"/>
              <a:t>21/02/2017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3B5003-12BF-45C7-8865-1E01DE6E463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92E613-2B5B-49FE-BFB1-085D70ACBBD7}" type="datetimeFigureOut">
              <a:rPr lang="es-ES" smtClean="0"/>
              <a:t>21/02/2017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3B5003-12BF-45C7-8865-1E01DE6E463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92E613-2B5B-49FE-BFB1-085D70ACBBD7}" type="datetimeFigureOut">
              <a:rPr lang="es-ES" smtClean="0"/>
              <a:t>21/02/2017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3B5003-12BF-45C7-8865-1E01DE6E463B}" type="slidenum">
              <a:rPr lang="es-ES" smtClean="0"/>
              <a:t>‹Nº›</a:t>
            </a:fld>
            <a:endParaRPr lang="es-ES"/>
          </a:p>
        </p:txBody>
      </p:sp>
      <p:sp>
        <p:nvSpPr>
          <p:cNvPr id="10" name="9 Rectángulo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92E613-2B5B-49FE-BFB1-085D70ACBBD7}" type="datetimeFigureOut">
              <a:rPr lang="es-ES" smtClean="0"/>
              <a:t>21/02/2017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3B5003-12BF-45C7-8865-1E01DE6E463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92E613-2B5B-49FE-BFB1-085D70ACBBD7}" type="datetimeFigureOut">
              <a:rPr lang="es-ES" smtClean="0"/>
              <a:t>21/02/2017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3B5003-12BF-45C7-8865-1E01DE6E463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92E613-2B5B-49FE-BFB1-085D70ACBBD7}" type="datetimeFigureOut">
              <a:rPr lang="es-ES" smtClean="0"/>
              <a:t>21/02/2017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3B5003-12BF-45C7-8865-1E01DE6E463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92E613-2B5B-49FE-BFB1-085D70ACBBD7}" type="datetimeFigureOut">
              <a:rPr lang="es-ES" smtClean="0"/>
              <a:t>21/02/2017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3B5003-12BF-45C7-8865-1E01DE6E463B}" type="slidenum">
              <a:rPr lang="es-ES" smtClean="0"/>
              <a:t>‹Nº›</a:t>
            </a:fld>
            <a:endParaRPr lang="es-ES"/>
          </a:p>
        </p:txBody>
      </p:sp>
      <p:sp>
        <p:nvSpPr>
          <p:cNvPr id="6" name="5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92E613-2B5B-49FE-BFB1-085D70ACBBD7}" type="datetimeFigureOut">
              <a:rPr lang="es-ES" smtClean="0"/>
              <a:t>21/02/2017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3B5003-12BF-45C7-8865-1E01DE6E463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92E613-2B5B-49FE-BFB1-085D70ACBBD7}" type="datetimeFigureOut">
              <a:rPr lang="es-ES" smtClean="0"/>
              <a:t>21/02/2017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3B5003-12BF-45C7-8865-1E01DE6E463B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Rectángulo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9" name="8 Proceso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Proceso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ircular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Anillo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Marcador de título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texto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4" name="23 Marcador de fecha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B92E613-2B5B-49FE-BFB1-085D70ACBBD7}" type="datetimeFigureOut">
              <a:rPr lang="es-ES" smtClean="0"/>
              <a:t>21/02/2017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s-E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3B5003-12BF-45C7-8865-1E01DE6E463B}" type="slidenum">
              <a:rPr lang="es-ES" smtClean="0"/>
              <a:t>‹Nº›</a:t>
            </a:fld>
            <a:endParaRPr lang="es-ES"/>
          </a:p>
        </p:txBody>
      </p:sp>
      <p:sp>
        <p:nvSpPr>
          <p:cNvPr id="15" name="14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Formación de </a:t>
            </a:r>
            <a:r>
              <a:rPr lang="es-ES" dirty="0" smtClean="0"/>
              <a:t>grupos</a:t>
            </a:r>
            <a:endParaRPr lang="es-ES" dirty="0"/>
          </a:p>
        </p:txBody>
      </p:sp>
      <p:sp>
        <p:nvSpPr>
          <p:cNvPr id="4" name="3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…quizá digamos</a:t>
            </a:r>
            <a:r>
              <a:rPr lang="es-ES" dirty="0" smtClean="0"/>
              <a:t> EQUIPOS DE TRABAJO</a:t>
            </a:r>
            <a:endParaRPr lang="es-E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3861048"/>
            <a:ext cx="4248472" cy="2230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18812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Nivel competencial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Según la información recogida se debe asignar a cada alumno un nivel competencial.</a:t>
            </a:r>
          </a:p>
          <a:p>
            <a:r>
              <a:rPr lang="es-ES" dirty="0" smtClean="0"/>
              <a:t>Se han establecido cuatro niveles:</a:t>
            </a:r>
          </a:p>
          <a:p>
            <a:pPr lvl="1"/>
            <a:r>
              <a:rPr lang="es-ES" dirty="0" smtClean="0"/>
              <a:t>Alto </a:t>
            </a:r>
          </a:p>
          <a:p>
            <a:pPr lvl="1"/>
            <a:r>
              <a:rPr lang="es-ES" dirty="0" smtClean="0"/>
              <a:t>Bueno</a:t>
            </a:r>
          </a:p>
          <a:p>
            <a:pPr lvl="1"/>
            <a:r>
              <a:rPr lang="es-ES" dirty="0" smtClean="0"/>
              <a:t>Bajo</a:t>
            </a:r>
          </a:p>
          <a:p>
            <a:pPr lvl="1"/>
            <a:r>
              <a:rPr lang="es-ES" dirty="0" smtClean="0"/>
              <a:t>NEE</a:t>
            </a:r>
            <a:endParaRPr lang="es-ES" dirty="0"/>
          </a:p>
        </p:txBody>
      </p:sp>
      <p:sp>
        <p:nvSpPr>
          <p:cNvPr id="4" name="AutoShape 107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00000000-0008-0000-0600-000049000000}"/>
              </a:ext>
            </a:extLst>
          </p:cNvPr>
          <p:cNvSpPr>
            <a:spLocks/>
          </p:cNvSpPr>
          <p:nvPr/>
        </p:nvSpPr>
        <p:spPr bwMode="auto">
          <a:xfrm>
            <a:off x="3347864" y="3560822"/>
            <a:ext cx="433406" cy="444242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 w="25400">
            <a:solidFill>
              <a:srgbClr val="385D8A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5" name="AutoShape 113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00000000-0008-0000-0600-0000A7190C00}"/>
              </a:ext>
            </a:extLst>
          </p:cNvPr>
          <p:cNvSpPr>
            <a:spLocks/>
          </p:cNvSpPr>
          <p:nvPr/>
        </p:nvSpPr>
        <p:spPr bwMode="auto">
          <a:xfrm>
            <a:off x="3347864" y="4077072"/>
            <a:ext cx="461530" cy="432048"/>
          </a:xfrm>
          <a:prstGeom prst="roundRect">
            <a:avLst>
              <a:gd name="adj" fmla="val 16667"/>
            </a:avLst>
          </a:prstGeom>
          <a:solidFill>
            <a:srgbClr val="FDEADA"/>
          </a:solidFill>
          <a:ln w="25400">
            <a:solidFill>
              <a:srgbClr val="385D8A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6" name="AutoShape 105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00000000-0008-0000-0600-000025000000}"/>
              </a:ext>
            </a:extLst>
          </p:cNvPr>
          <p:cNvSpPr>
            <a:spLocks/>
          </p:cNvSpPr>
          <p:nvPr/>
        </p:nvSpPr>
        <p:spPr bwMode="auto">
          <a:xfrm>
            <a:off x="3203848" y="4581128"/>
            <a:ext cx="708826" cy="432048"/>
          </a:xfrm>
          <a:prstGeom prst="triangle">
            <a:avLst>
              <a:gd name="adj" fmla="val 50000"/>
            </a:avLst>
          </a:prstGeom>
          <a:solidFill>
            <a:srgbClr val="4F81BD"/>
          </a:solidFill>
          <a:ln w="25400">
            <a:solidFill>
              <a:srgbClr val="385D8A"/>
            </a:solidFill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7" name="Oval 117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00000000-0008-0000-0600-0000A5190C00}"/>
              </a:ext>
            </a:extLst>
          </p:cNvPr>
          <p:cNvSpPr>
            <a:spLocks/>
          </p:cNvSpPr>
          <p:nvPr/>
        </p:nvSpPr>
        <p:spPr bwMode="auto">
          <a:xfrm>
            <a:off x="3275856" y="5085184"/>
            <a:ext cx="574708" cy="576064"/>
          </a:xfrm>
          <a:prstGeom prst="ellipse">
            <a:avLst/>
          </a:prstGeom>
          <a:solidFill>
            <a:srgbClr val="FF0000"/>
          </a:solidFill>
          <a:ln w="25400">
            <a:solidFill>
              <a:srgbClr val="385D8A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53896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Nivel competencial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Se le asigna un icono a cada alumno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583"/>
          <a:stretch/>
        </p:blipFill>
        <p:spPr bwMode="auto">
          <a:xfrm>
            <a:off x="1331640" y="3212976"/>
            <a:ext cx="7496175" cy="1083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93687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Formación de grupos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2773288"/>
          </a:xfrm>
        </p:spPr>
        <p:txBody>
          <a:bodyPr>
            <a:normAutofit fontScale="92500" lnSpcReduction="10000"/>
          </a:bodyPr>
          <a:lstStyle/>
          <a:p>
            <a:r>
              <a:rPr lang="es-ES" dirty="0" smtClean="0"/>
              <a:t>Atendiendo al nivel competencial se busca que en cada equipo haya un cuadro azul o dos blancos que tengan buena relación entre ellos. Alrededor de los cuadros azules se distribuyen los blancos y los azules y rojos según su elección o no rechazo.</a:t>
            </a:r>
            <a:endParaRPr lang="es-E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4293096"/>
            <a:ext cx="7753350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36316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Lo deseable quizá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 smtClean="0"/>
              <a:t>Pueden aprovecharse para todas las asignaturas, aunque se corre el riesgo de rigidez, por lo que habría que hacer un seguimiento a la vida de los mismos.</a:t>
            </a:r>
          </a:p>
          <a:p>
            <a:r>
              <a:rPr lang="es-ES" dirty="0" smtClean="0"/>
              <a:t>Se deberían fomentar actividades a comienzo de curso que favorezcan el conocimiento y la cohesión.</a:t>
            </a:r>
          </a:p>
          <a:p>
            <a:r>
              <a:rPr lang="es-ES" dirty="0" smtClean="0"/>
              <a:t>Los equipos de trabajo proporcionan una cultura de trabajo colaborativo en el Centro.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67979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Resultado de imagen de gracias por vuestra atención animad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6650" y="1089420"/>
            <a:ext cx="4287638" cy="4821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7142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ítulo"/>
          <p:cNvSpPr>
            <a:spLocks noGrp="1"/>
          </p:cNvSpPr>
          <p:nvPr>
            <p:ph type="title"/>
          </p:nvPr>
        </p:nvSpPr>
        <p:spPr>
          <a:xfrm>
            <a:off x="1466408" y="260648"/>
            <a:ext cx="7498080" cy="1143000"/>
          </a:xfrm>
        </p:spPr>
        <p:txBody>
          <a:bodyPr>
            <a:normAutofit/>
          </a:bodyPr>
          <a:lstStyle/>
          <a:p>
            <a:r>
              <a:rPr lang="es-ES" dirty="0" smtClean="0"/>
              <a:t>EL EQUIPO DE TRABAJO</a:t>
            </a:r>
            <a:endParaRPr lang="es-ES" dirty="0"/>
          </a:p>
        </p:txBody>
      </p:sp>
      <p:sp>
        <p:nvSpPr>
          <p:cNvPr id="11" name="10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/>
              <a:t>A</a:t>
            </a:r>
            <a:r>
              <a:rPr lang="es-ES" dirty="0" smtClean="0"/>
              <a:t>spira </a:t>
            </a:r>
            <a:r>
              <a:rPr lang="es-ES" dirty="0"/>
              <a:t>a permanecer todo el curso </a:t>
            </a:r>
            <a:r>
              <a:rPr lang="es-ES" dirty="0" smtClean="0"/>
              <a:t>escolar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smtClean="0"/>
              <a:t>Es heterogéneo para enriquecerse mutuamente y asegurar un buen funcionamiento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smtClean="0"/>
              <a:t>Tendrá roles que deben ir cambiando de persona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smtClean="0"/>
              <a:t>Se deben evitar incompatibilidades severas de aceptación mutua y habilidades</a:t>
            </a:r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31285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Conocimiento del alumnado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La formación del equipo de trabajo para todo el año requiere un conocimiento del alumnado y entre el alumnado</a:t>
            </a:r>
          </a:p>
          <a:p>
            <a:pPr lvl="1"/>
            <a:r>
              <a:rPr lang="es-ES" dirty="0" smtClean="0"/>
              <a:t>Aportaciones de orientación y tutoría</a:t>
            </a:r>
          </a:p>
          <a:p>
            <a:pPr lvl="1"/>
            <a:r>
              <a:rPr lang="es-ES" dirty="0" smtClean="0"/>
              <a:t>Expediente de años anteriores</a:t>
            </a:r>
          </a:p>
          <a:p>
            <a:pPr lvl="1"/>
            <a:r>
              <a:rPr lang="es-ES" dirty="0" smtClean="0"/>
              <a:t>Experiencias de interacción planificadas</a:t>
            </a:r>
          </a:p>
          <a:p>
            <a:pPr lvl="1"/>
            <a:r>
              <a:rPr lang="es-ES" dirty="0" smtClean="0"/>
              <a:t>Actividades de descubrimiento de </a:t>
            </a:r>
            <a:r>
              <a:rPr lang="es-ES" dirty="0" smtClean="0"/>
              <a:t>valores personales </a:t>
            </a:r>
            <a:r>
              <a:rPr lang="es-ES" dirty="0" smtClean="0"/>
              <a:t>y cohesión de grupo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781541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Dos factores al menos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Factor social</a:t>
            </a:r>
          </a:p>
          <a:p>
            <a:pPr lvl="1"/>
            <a:r>
              <a:rPr lang="es-ES" dirty="0" smtClean="0"/>
              <a:t>Un conocimiento de las relaciones de aceptación y rechazo entre los alumnos del grupo clase (SOCIOGRAMA)</a:t>
            </a:r>
          </a:p>
          <a:p>
            <a:r>
              <a:rPr lang="es-ES" dirty="0" smtClean="0"/>
              <a:t>Factor competencial</a:t>
            </a:r>
          </a:p>
          <a:p>
            <a:pPr lvl="1"/>
            <a:r>
              <a:rPr lang="es-ES" dirty="0" smtClean="0"/>
              <a:t>Un conocimiento del nivel de competencia de cada alumno para distribuir los grupos de forma heterogénea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24031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Sociograma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82296" indent="0">
              <a:buNone/>
            </a:pPr>
            <a:r>
              <a:rPr lang="es-ES" dirty="0" smtClean="0"/>
              <a:t>Es una técnica de análisis de las relaciones entre los miembros de un grupo.</a:t>
            </a:r>
          </a:p>
          <a:p>
            <a:pPr marL="82296" indent="0">
              <a:buNone/>
            </a:pPr>
            <a:r>
              <a:rPr lang="es-ES" dirty="0" smtClean="0"/>
              <a:t>Con un cuestionario sencillo se puede conocer de forma simple las relaciones del grupo:</a:t>
            </a:r>
          </a:p>
          <a:p>
            <a:r>
              <a:rPr lang="es-ES" dirty="0" smtClean="0"/>
              <a:t>Con qué tres personas del grupo </a:t>
            </a:r>
            <a:r>
              <a:rPr lang="es-ES" dirty="0" smtClean="0"/>
              <a:t>te </a:t>
            </a:r>
            <a:r>
              <a:rPr lang="es-ES" dirty="0" smtClean="0"/>
              <a:t>gustaría organizar una excursión (ordénalas de más a menos)</a:t>
            </a:r>
          </a:p>
          <a:p>
            <a:r>
              <a:rPr lang="es-ES" dirty="0" smtClean="0"/>
              <a:t>Con qué tres personas del grupo preferirías no organizar una excursión (ordénalas de más a menos)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6542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/>
          </a:p>
        </p:txBody>
      </p:sp>
      <p:pic>
        <p:nvPicPr>
          <p:cNvPr id="1026" name="Picture 2" descr="Ejemplo SOCIOGRAMA SEPI-EI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620688"/>
            <a:ext cx="7575788" cy="5359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6134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2050" name="Picture 2" descr="http://www.definicionabc.com/wp-content/uploads/2014/11/Sociogram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313625"/>
            <a:ext cx="7128792" cy="6287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2282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Aplicación reducida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 smtClean="0"/>
              <a:t>La aplicación del </a:t>
            </a:r>
            <a:r>
              <a:rPr lang="es-ES" dirty="0" err="1" smtClean="0"/>
              <a:t>sociograma</a:t>
            </a:r>
            <a:r>
              <a:rPr lang="es-ES" dirty="0" smtClean="0"/>
              <a:t> en clase puede dar mucha información de relaciones y es una técnica preventiva para problemas como los de acoso.</a:t>
            </a:r>
          </a:p>
          <a:p>
            <a:r>
              <a:rPr lang="es-ES" dirty="0" smtClean="0"/>
              <a:t>En la formación de grupos se pueden usar las respuesta sólo para evitar la convivencia de alumnos que manifiestan rechazo, sin que esto signifique que se deba atender </a:t>
            </a:r>
            <a:r>
              <a:rPr lang="es-ES" dirty="0" smtClean="0"/>
              <a:t>para la formación de los grupos la </a:t>
            </a:r>
            <a:r>
              <a:rPr lang="es-ES" dirty="0" smtClean="0"/>
              <a:t>elección </a:t>
            </a:r>
            <a:r>
              <a:rPr lang="es-ES" dirty="0" smtClean="0"/>
              <a:t>favorable que hacen.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133975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Tabla de recogida de elecciones y rechazos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412776"/>
            <a:ext cx="7056784" cy="5187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1763688" y="2204864"/>
            <a:ext cx="648072" cy="3672408"/>
          </a:xfrm>
          <a:prstGeom prst="rect">
            <a:avLst/>
          </a:prstGeom>
          <a:pattFill prst="pct60">
            <a:fgClr>
              <a:schemeClr val="bg1">
                <a:lumMod val="7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21050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io">
  <a:themeElements>
    <a:clrScheme name="Solsti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164</TotalTime>
  <Words>423</Words>
  <Application>Microsoft Office PowerPoint</Application>
  <PresentationFormat>Presentación en pantalla (4:3)</PresentationFormat>
  <Paragraphs>42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5" baseType="lpstr">
      <vt:lpstr>Solsticio</vt:lpstr>
      <vt:lpstr>Formación de grupos</vt:lpstr>
      <vt:lpstr>EL EQUIPO DE TRABAJO</vt:lpstr>
      <vt:lpstr>Conocimiento del alumnado</vt:lpstr>
      <vt:lpstr>Dos factores al menos</vt:lpstr>
      <vt:lpstr>Sociograma</vt:lpstr>
      <vt:lpstr>Presentación de PowerPoint</vt:lpstr>
      <vt:lpstr>Presentación de PowerPoint</vt:lpstr>
      <vt:lpstr>Aplicación reducida</vt:lpstr>
      <vt:lpstr>Tabla de recogida de elecciones y rechazos</vt:lpstr>
      <vt:lpstr>Nivel competencial</vt:lpstr>
      <vt:lpstr>Nivel competencial</vt:lpstr>
      <vt:lpstr>Formación de grupos</vt:lpstr>
      <vt:lpstr>Lo deseable quizá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Formación de grupos</dc:title>
  <dc:creator>Familia</dc:creator>
  <cp:lastModifiedBy>Familia</cp:lastModifiedBy>
  <cp:revision>10</cp:revision>
  <dcterms:created xsi:type="dcterms:W3CDTF">2017-02-20T21:21:51Z</dcterms:created>
  <dcterms:modified xsi:type="dcterms:W3CDTF">2017-02-21T22:41:15Z</dcterms:modified>
</cp:coreProperties>
</file>