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67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22/05/2017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22/05/2017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5324" y="2967335"/>
            <a:ext cx="643336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Proceso de fabrica</a:t>
            </a:r>
          </a:p>
        </p:txBody>
      </p:sp>
    </p:spTree>
    <p:extLst>
      <p:ext uri="{BB962C8B-B14F-4D97-AF65-F5344CB8AC3E}">
        <p14:creationId xmlns:p14="http://schemas.microsoft.com/office/powerpoint/2010/main" val="1993883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2564904"/>
            <a:ext cx="4644008" cy="2308324"/>
          </a:xfrm>
          <a:prstGeom prst="rect">
            <a:avLst/>
          </a:prstGeom>
        </p:spPr>
        <p:txBody>
          <a:bodyPr wrap="square">
            <a:spAutoFit/>
          </a:bodyPr>
          <a:lstStyle/>
          <a:p>
            <a:r>
              <a:rPr lang="es-ES" dirty="0"/>
              <a:t>La fecha de floración del almendro varía según la región, y nos da una idea de como está siendo el invierno. Es determinante para el futuro de la cosecha. Sobre principios de septiembre los agricultores recogen el fruto mediante un paraguas con vibración y nos lo hacen llegar directamente de las plantaciones a nuestras instalaciones.</a:t>
            </a:r>
          </a:p>
        </p:txBody>
      </p:sp>
      <p:pic>
        <p:nvPicPr>
          <p:cNvPr id="1027" name="Picture 3" descr="C:\Users\SANTY\AppData\Local\Microsoft\Windows\Temporary Internet Files\Content.IE5\XUBLL8ON\IMG_46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109" y="2674832"/>
            <a:ext cx="1900587" cy="219839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411760" y="1647552"/>
            <a:ext cx="2448272" cy="369332"/>
          </a:xfrm>
          <a:prstGeom prst="rect">
            <a:avLst/>
          </a:prstGeom>
        </p:spPr>
        <p:txBody>
          <a:bodyPr wrap="square">
            <a:spAutoFit/>
          </a:bodyPr>
          <a:lstStyle/>
          <a:p>
            <a:r>
              <a:rPr lang="es-ES" dirty="0"/>
              <a:t>Floración y recolecta</a:t>
            </a:r>
          </a:p>
        </p:txBody>
      </p:sp>
    </p:spTree>
    <p:extLst>
      <p:ext uri="{BB962C8B-B14F-4D97-AF65-F5344CB8AC3E}">
        <p14:creationId xmlns:p14="http://schemas.microsoft.com/office/powerpoint/2010/main" val="428839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1573359"/>
            <a:ext cx="2619820" cy="369332"/>
          </a:xfrm>
          <a:prstGeom prst="rect">
            <a:avLst/>
          </a:prstGeom>
        </p:spPr>
        <p:txBody>
          <a:bodyPr wrap="none">
            <a:spAutoFit/>
          </a:bodyPr>
          <a:lstStyle/>
          <a:p>
            <a:r>
              <a:rPr lang="es-ES" dirty="0"/>
              <a:t>Recepción y descascarado</a:t>
            </a:r>
          </a:p>
        </p:txBody>
      </p:sp>
      <p:sp>
        <p:nvSpPr>
          <p:cNvPr id="3" name="2 Rectángulo"/>
          <p:cNvSpPr/>
          <p:nvPr/>
        </p:nvSpPr>
        <p:spPr>
          <a:xfrm>
            <a:off x="1475656" y="2828836"/>
            <a:ext cx="4572000" cy="1200329"/>
          </a:xfrm>
          <a:prstGeom prst="rect">
            <a:avLst/>
          </a:prstGeom>
        </p:spPr>
        <p:txBody>
          <a:bodyPr>
            <a:spAutoFit/>
          </a:bodyPr>
          <a:lstStyle/>
          <a:p>
            <a:r>
              <a:rPr lang="es-ES" dirty="0"/>
              <a:t>Una vez recibida la almendra en cascara, pasa al partidor donde se parte y se separa la cascara del grano. Este es cribado en </a:t>
            </a:r>
            <a:r>
              <a:rPr lang="es-ES" dirty="0" smtClean="0"/>
              <a:t>diferentes </a:t>
            </a:r>
            <a:r>
              <a:rPr lang="es-ES" dirty="0"/>
              <a:t>calibres para su venta.</a:t>
            </a:r>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3372" y="2828836"/>
            <a:ext cx="2529067" cy="132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437111"/>
            <a:ext cx="2946276" cy="136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437111"/>
            <a:ext cx="3528392" cy="136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593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196752"/>
            <a:ext cx="4572000" cy="2031325"/>
          </a:xfrm>
          <a:prstGeom prst="rect">
            <a:avLst/>
          </a:prstGeom>
        </p:spPr>
        <p:txBody>
          <a:bodyPr>
            <a:spAutoFit/>
          </a:bodyPr>
          <a:lstStyle/>
          <a:p>
            <a:r>
              <a:rPr lang="es-ES" dirty="0" smtClean="0"/>
              <a:t>             Repelado</a:t>
            </a:r>
            <a:endParaRPr lang="es-ES" dirty="0"/>
          </a:p>
          <a:p>
            <a:endParaRPr lang="es-ES" dirty="0" smtClean="0"/>
          </a:p>
          <a:p>
            <a:endParaRPr lang="es-ES" dirty="0"/>
          </a:p>
          <a:p>
            <a:r>
              <a:rPr lang="es-ES" dirty="0" smtClean="0"/>
              <a:t>Aquí </a:t>
            </a:r>
            <a:r>
              <a:rPr lang="es-ES" dirty="0"/>
              <a:t>el grano de almendra con piel se introduce en la máquina de repelado, y mediante un proceso a alta temperatura y humedad, sale sin piel.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356993"/>
            <a:ext cx="3090292" cy="217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56994"/>
            <a:ext cx="3162300" cy="217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13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9792" y="1196752"/>
            <a:ext cx="2281394" cy="369332"/>
          </a:xfrm>
          <a:prstGeom prst="rect">
            <a:avLst/>
          </a:prstGeom>
        </p:spPr>
        <p:txBody>
          <a:bodyPr wrap="none">
            <a:spAutoFit/>
          </a:bodyPr>
          <a:lstStyle/>
          <a:p>
            <a:r>
              <a:rPr lang="es-ES" dirty="0"/>
              <a:t>Sala de industrializado</a:t>
            </a:r>
          </a:p>
        </p:txBody>
      </p:sp>
      <p:sp>
        <p:nvSpPr>
          <p:cNvPr id="3" name="2 Rectángulo"/>
          <p:cNvSpPr/>
          <p:nvPr/>
        </p:nvSpPr>
        <p:spPr>
          <a:xfrm>
            <a:off x="1331640" y="2118242"/>
            <a:ext cx="4572000" cy="1754326"/>
          </a:xfrm>
          <a:prstGeom prst="rect">
            <a:avLst/>
          </a:prstGeom>
        </p:spPr>
        <p:txBody>
          <a:bodyPr>
            <a:spAutoFit/>
          </a:bodyPr>
          <a:lstStyle/>
          <a:p>
            <a:r>
              <a:rPr lang="es-ES" dirty="0"/>
              <a:t>En ella se hacen los procesos de </a:t>
            </a:r>
            <a:r>
              <a:rPr lang="es-ES" dirty="0" smtClean="0"/>
              <a:t>transformación </a:t>
            </a:r>
            <a:r>
              <a:rPr lang="es-ES" dirty="0"/>
              <a:t>de la almendra para obtener almendra laminada, almendra granulada, bastones de almendra y harina de almendra. Este industrializado se usará principalmente en el mundo de la repostería.</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118242"/>
            <a:ext cx="2286000" cy="175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30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2" y="796062"/>
            <a:ext cx="1066318" cy="369332"/>
          </a:xfrm>
          <a:prstGeom prst="rect">
            <a:avLst/>
          </a:prstGeom>
        </p:spPr>
        <p:txBody>
          <a:bodyPr wrap="none">
            <a:spAutoFit/>
          </a:bodyPr>
          <a:lstStyle/>
          <a:p>
            <a:r>
              <a:rPr lang="es-ES" dirty="0"/>
              <a:t>Selección</a:t>
            </a:r>
          </a:p>
        </p:txBody>
      </p:sp>
      <p:sp>
        <p:nvSpPr>
          <p:cNvPr id="3" name="2 Rectángulo"/>
          <p:cNvSpPr/>
          <p:nvPr/>
        </p:nvSpPr>
        <p:spPr>
          <a:xfrm>
            <a:off x="1958938" y="1484784"/>
            <a:ext cx="4572000" cy="2585323"/>
          </a:xfrm>
          <a:prstGeom prst="rect">
            <a:avLst/>
          </a:prstGeom>
        </p:spPr>
        <p:txBody>
          <a:bodyPr>
            <a:spAutoFit/>
          </a:bodyPr>
          <a:lstStyle/>
          <a:p>
            <a:r>
              <a:rPr lang="es-ES" dirty="0"/>
              <a:t>En esta zona, la almendra que se comercializará en forma de grano sin piel, se repasa mediante varios procesos </a:t>
            </a:r>
            <a:r>
              <a:rPr lang="es-ES" dirty="0" smtClean="0"/>
              <a:t>electrónicos </a:t>
            </a:r>
            <a:r>
              <a:rPr lang="es-ES" dirty="0"/>
              <a:t>de avanzada </a:t>
            </a:r>
            <a:r>
              <a:rPr lang="es-ES" dirty="0" smtClean="0"/>
              <a:t>tecnología, </a:t>
            </a:r>
            <a:r>
              <a:rPr lang="es-ES" dirty="0"/>
              <a:t>para separar las almendras fragmentadas y mitades del grano perfecto. Finalmente, mediante una selección manual se eliminan el grano que presente manchas o imperfecciones, consiguiendo así un producto totalmente limpio.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221088"/>
            <a:ext cx="3378324" cy="224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042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492896"/>
            <a:ext cx="7285457"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creador:</a:t>
            </a:r>
          </a:p>
          <a:p>
            <a:pPr algn="ctr"/>
            <a:r>
              <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Rocío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564129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238</Words>
  <Application>Microsoft Office PowerPoint</Application>
  <PresentationFormat>Presentación en pantalla (4:3)</PresentationFormat>
  <Paragraphs>15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SANTY</dc:creator>
  <cp:lastModifiedBy>SANTY</cp:lastModifiedBy>
  <cp:revision>6</cp:revision>
  <dcterms:created xsi:type="dcterms:W3CDTF">2017-05-22T15:24:20Z</dcterms:created>
  <dcterms:modified xsi:type="dcterms:W3CDTF">2017-05-22T18:59:30Z</dcterms:modified>
</cp:coreProperties>
</file>