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981200" y="1676400"/>
            <a:ext cx="5105400" cy="1600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ORAL PRACTICE</a:t>
            </a:r>
            <a:endParaRPr lang="pt-P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228600"/>
            <a:ext cx="4419600" cy="17526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It’s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very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expensive</a:t>
            </a:r>
            <a:r>
              <a:rPr lang="pt-PT" sz="3200" b="1" dirty="0" smtClean="0"/>
              <a:t>! Do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have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cheaper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one</a:t>
            </a:r>
            <a:r>
              <a:rPr lang="pt-PT" sz="3200" b="1" dirty="0" smtClean="0"/>
              <a:t>?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914400" y="304800"/>
            <a:ext cx="3886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it’s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very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expensive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and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ask</a:t>
            </a:r>
            <a:r>
              <a:rPr lang="pt-PT" sz="3200" b="1" dirty="0" smtClean="0"/>
              <a:t> for a </a:t>
            </a:r>
            <a:r>
              <a:rPr lang="pt-PT" sz="3200" b="1" dirty="0" err="1" smtClean="0"/>
              <a:t>cheaper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one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5181600" y="381000"/>
            <a:ext cx="3962400" cy="1524000"/>
          </a:xfrm>
          <a:prstGeom prst="wedgeRoundRectCallout">
            <a:avLst>
              <a:gd name="adj1" fmla="val -52522"/>
              <a:gd name="adj2" fmla="val 118918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Here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are. </a:t>
            </a:r>
            <a:r>
              <a:rPr lang="pt-PT" sz="3200" b="1" dirty="0" err="1" smtClean="0"/>
              <a:t>That’s</a:t>
            </a:r>
            <a:r>
              <a:rPr lang="pt-PT" sz="3200" b="1" dirty="0" smtClean="0"/>
              <a:t> €22.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5257800" y="4572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Give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cheaper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one</a:t>
            </a:r>
            <a:r>
              <a:rPr lang="pt-PT" sz="3200" b="1" dirty="0" smtClean="0"/>
              <a:t> (€22).</a:t>
            </a:r>
            <a:endParaRPr lang="pt-PT" sz="3200" b="1" dirty="0"/>
          </a:p>
        </p:txBody>
      </p:sp>
      <p:pic>
        <p:nvPicPr>
          <p:cNvPr id="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228600"/>
            <a:ext cx="4419600" cy="17526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I’ll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take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it</a:t>
            </a:r>
            <a:r>
              <a:rPr lang="pt-PT" sz="3200" b="1" dirty="0" smtClean="0"/>
              <a:t>. </a:t>
            </a:r>
            <a:r>
              <a:rPr lang="pt-PT" sz="3200" b="1" dirty="0" err="1" smtClean="0"/>
              <a:t>Here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are. </a:t>
            </a:r>
            <a:r>
              <a:rPr lang="pt-PT" sz="3200" b="1" dirty="0" err="1" smtClean="0"/>
              <a:t>Good-bye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762000" y="304800"/>
            <a:ext cx="4038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take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it</a:t>
            </a:r>
            <a:r>
              <a:rPr lang="pt-PT" sz="3200" b="1" dirty="0" smtClean="0"/>
              <a:t>. </a:t>
            </a:r>
            <a:r>
              <a:rPr lang="pt-PT" sz="3200" b="1" dirty="0" err="1" smtClean="0"/>
              <a:t>Pay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and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good-bye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5181600" y="304800"/>
            <a:ext cx="3962400" cy="1524000"/>
          </a:xfrm>
          <a:prstGeom prst="wedgeRoundRectCallout">
            <a:avLst>
              <a:gd name="adj1" fmla="val -53211"/>
              <a:gd name="adj2" fmla="val 123396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Thank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. </a:t>
            </a:r>
            <a:r>
              <a:rPr lang="pt-PT" sz="3200" b="1" dirty="0" err="1" smtClean="0"/>
              <a:t>Good-bye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5257800" y="3810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Thank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and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good-bye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pic>
        <p:nvPicPr>
          <p:cNvPr id="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981200" y="1676400"/>
            <a:ext cx="5105400" cy="1600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SHOPPING FOR CLOTHES</a:t>
            </a:r>
            <a:endParaRPr lang="pt-PT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381000" y="1676400"/>
            <a:ext cx="8382000" cy="2971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/>
              <a:t>Henry </a:t>
            </a:r>
            <a:r>
              <a:rPr lang="pt-PT" sz="3600" b="1" dirty="0" err="1" smtClean="0"/>
              <a:t>is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in</a:t>
            </a:r>
            <a:r>
              <a:rPr lang="pt-PT" sz="3600" b="1" dirty="0" smtClean="0"/>
              <a:t> the </a:t>
            </a:r>
            <a:r>
              <a:rPr lang="pt-PT" sz="3600" b="1" dirty="0" err="1" smtClean="0"/>
              <a:t>clothes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department</a:t>
            </a:r>
            <a:r>
              <a:rPr lang="pt-PT" sz="3600" b="1" dirty="0" smtClean="0"/>
              <a:t>. </a:t>
            </a:r>
            <a:r>
              <a:rPr lang="pt-PT" sz="3600" b="1" dirty="0" err="1" smtClean="0"/>
              <a:t>He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wants</a:t>
            </a:r>
            <a:r>
              <a:rPr lang="pt-PT" sz="3600" b="1" dirty="0" smtClean="0"/>
              <a:t> to </a:t>
            </a:r>
            <a:r>
              <a:rPr lang="pt-PT" sz="3600" b="1" dirty="0" err="1" smtClean="0"/>
              <a:t>buy</a:t>
            </a:r>
            <a:r>
              <a:rPr lang="pt-PT" sz="3600" b="1" dirty="0" smtClean="0"/>
              <a:t> a </a:t>
            </a:r>
            <a:r>
              <a:rPr lang="pt-PT" sz="3600" b="1" dirty="0" err="1" smtClean="0"/>
              <a:t>shirt</a:t>
            </a:r>
            <a:r>
              <a:rPr lang="pt-PT" sz="3600" b="1" dirty="0" smtClean="0"/>
              <a:t>. </a:t>
            </a:r>
            <a:r>
              <a:rPr lang="pt-PT" sz="3600" b="1" dirty="0" err="1" smtClean="0"/>
              <a:t>Follow</a:t>
            </a:r>
            <a:r>
              <a:rPr lang="pt-PT" sz="3600" b="1" dirty="0" smtClean="0"/>
              <a:t> the </a:t>
            </a:r>
            <a:r>
              <a:rPr lang="pt-PT" sz="3600" b="1" dirty="0" err="1" smtClean="0"/>
              <a:t>instructions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and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simulate</a:t>
            </a:r>
            <a:r>
              <a:rPr lang="pt-PT" sz="3600" b="1" dirty="0" smtClean="0"/>
              <a:t> the dialogue </a:t>
            </a:r>
            <a:r>
              <a:rPr lang="pt-PT" sz="3600" b="1" dirty="0" err="1" smtClean="0"/>
              <a:t>between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him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and</a:t>
            </a:r>
            <a:r>
              <a:rPr lang="pt-PT" sz="3600" b="1" dirty="0" smtClean="0"/>
              <a:t> the </a:t>
            </a:r>
            <a:r>
              <a:rPr lang="pt-PT" sz="3600" b="1" dirty="0" err="1" smtClean="0"/>
              <a:t>shop-assistant</a:t>
            </a:r>
            <a:r>
              <a:rPr lang="pt-PT" sz="3600" b="1" dirty="0" smtClean="0"/>
              <a:t>. </a:t>
            </a:r>
            <a:endParaRPr lang="pt-P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457200"/>
            <a:ext cx="3962400" cy="15240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Hello</a:t>
            </a:r>
            <a:r>
              <a:rPr lang="pt-PT" sz="3200" b="1" dirty="0" smtClean="0"/>
              <a:t>!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990600" y="685800"/>
            <a:ext cx="3276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Greet</a:t>
            </a:r>
            <a:r>
              <a:rPr lang="pt-PT" sz="3200" b="1" dirty="0" smtClean="0"/>
              <a:t> the </a:t>
            </a:r>
            <a:r>
              <a:rPr lang="pt-PT" sz="3200" b="1" dirty="0" err="1" smtClean="0"/>
              <a:t>shop-assistant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4724400" y="381000"/>
            <a:ext cx="3962400" cy="1524000"/>
          </a:xfrm>
          <a:prstGeom prst="wedgeRoundRectCallout">
            <a:avLst>
              <a:gd name="adj1" fmla="val -48044"/>
              <a:gd name="adj2" fmla="val 12160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Hello</a:t>
            </a:r>
            <a:r>
              <a:rPr lang="pt-PT" sz="3200" b="1" dirty="0" smtClean="0"/>
              <a:t>! </a:t>
            </a:r>
            <a:r>
              <a:rPr lang="pt-PT" sz="3200" b="1" dirty="0" err="1" smtClean="0"/>
              <a:t>Can</a:t>
            </a:r>
            <a:r>
              <a:rPr lang="pt-PT" sz="3200" b="1" dirty="0" smtClean="0"/>
              <a:t> I </a:t>
            </a:r>
            <a:r>
              <a:rPr lang="pt-PT" sz="3200" b="1" dirty="0" err="1" smtClean="0"/>
              <a:t>help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?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5181600" y="533400"/>
            <a:ext cx="3276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Answer</a:t>
            </a:r>
            <a:r>
              <a:rPr lang="pt-PT" sz="3200" b="1" dirty="0" smtClean="0"/>
              <a:t> the </a:t>
            </a:r>
            <a:r>
              <a:rPr lang="pt-PT" sz="3200" b="1" dirty="0" err="1" smtClean="0"/>
              <a:t>greeting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and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offer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assistance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pic>
        <p:nvPicPr>
          <p:cNvPr id="102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457200"/>
            <a:ext cx="3962400" cy="15240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Yes</a:t>
            </a:r>
            <a:r>
              <a:rPr lang="pt-PT" sz="3200" b="1" dirty="0" smtClean="0"/>
              <a:t>, </a:t>
            </a:r>
            <a:r>
              <a:rPr lang="pt-PT" sz="3200" b="1" dirty="0" err="1" smtClean="0"/>
              <a:t>please</a:t>
            </a:r>
            <a:r>
              <a:rPr lang="pt-PT" sz="3200" b="1" dirty="0" smtClean="0"/>
              <a:t>. </a:t>
            </a:r>
            <a:r>
              <a:rPr lang="pt-PT" sz="3200" b="1" dirty="0" err="1" smtClean="0"/>
              <a:t>I’d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like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shirt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762000" y="6858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want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shirt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4724400" y="457200"/>
            <a:ext cx="3962400" cy="1524000"/>
          </a:xfrm>
          <a:prstGeom prst="wedgeRoundRectCallout">
            <a:avLst>
              <a:gd name="adj1" fmla="val -49077"/>
              <a:gd name="adj2" fmla="val 109963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What</a:t>
            </a:r>
            <a:r>
              <a:rPr lang="pt-PT" sz="3200" b="1" dirty="0" smtClean="0"/>
              <a:t> colour, </a:t>
            </a:r>
            <a:r>
              <a:rPr lang="pt-PT" sz="3200" b="1" dirty="0" err="1" smtClean="0"/>
              <a:t>please</a:t>
            </a:r>
            <a:r>
              <a:rPr lang="pt-PT" sz="3200" b="1" dirty="0" smtClean="0"/>
              <a:t>?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4953000" y="5334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Ask</a:t>
            </a:r>
            <a:r>
              <a:rPr lang="pt-PT" sz="3200" b="1" dirty="0" smtClean="0"/>
              <a:t> the colour.</a:t>
            </a:r>
            <a:endParaRPr lang="pt-PT" sz="3200" b="1" dirty="0"/>
          </a:p>
        </p:txBody>
      </p:sp>
      <p:pic>
        <p:nvPicPr>
          <p:cNvPr id="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457200"/>
            <a:ext cx="3962400" cy="15240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I’d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like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black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one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762000" y="6858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you’d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like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black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one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4800600" y="457200"/>
            <a:ext cx="3962400" cy="1524000"/>
          </a:xfrm>
          <a:prstGeom prst="wedgeRoundRectCallout">
            <a:avLst>
              <a:gd name="adj1" fmla="val -51144"/>
              <a:gd name="adj2" fmla="val 127873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What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size</a:t>
            </a:r>
            <a:r>
              <a:rPr lang="pt-PT" sz="3200" b="1" dirty="0" smtClean="0"/>
              <a:t> are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?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5029200" y="5334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Ask</a:t>
            </a:r>
            <a:r>
              <a:rPr lang="pt-PT" sz="3200" b="1" dirty="0" smtClean="0"/>
              <a:t> the </a:t>
            </a:r>
            <a:r>
              <a:rPr lang="pt-PT" sz="3200" b="1" dirty="0" err="1" smtClean="0"/>
              <a:t>size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pic>
        <p:nvPicPr>
          <p:cNvPr id="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457200"/>
            <a:ext cx="3962400" cy="15240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I </a:t>
            </a:r>
            <a:r>
              <a:rPr lang="pt-PT" sz="3200" b="1" dirty="0" err="1" smtClean="0"/>
              <a:t>take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medium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size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685800" y="6858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take</a:t>
            </a:r>
            <a:r>
              <a:rPr lang="pt-PT" sz="3200" b="1" dirty="0" smtClean="0"/>
              <a:t> a </a:t>
            </a:r>
            <a:r>
              <a:rPr lang="pt-PT" sz="3200" b="1" dirty="0" err="1" smtClean="0"/>
              <a:t>medium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size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4724400" y="381000"/>
            <a:ext cx="3962400" cy="1524000"/>
          </a:xfrm>
          <a:prstGeom prst="wedgeRoundRectCallout">
            <a:avLst>
              <a:gd name="adj1" fmla="val -48044"/>
              <a:gd name="adj2" fmla="val 118022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Would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like</a:t>
            </a:r>
            <a:r>
              <a:rPr lang="pt-PT" sz="3200" b="1" dirty="0" smtClean="0"/>
              <a:t> to </a:t>
            </a:r>
            <a:r>
              <a:rPr lang="pt-PT" sz="3200" b="1" dirty="0" err="1" smtClean="0"/>
              <a:t>try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it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on</a:t>
            </a:r>
            <a:r>
              <a:rPr lang="pt-PT" sz="3200" b="1" dirty="0" smtClean="0"/>
              <a:t>?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4953000" y="4572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Ask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if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you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would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like</a:t>
            </a:r>
            <a:r>
              <a:rPr lang="pt-PT" sz="3200" b="1" dirty="0" smtClean="0"/>
              <a:t> to </a:t>
            </a:r>
            <a:r>
              <a:rPr lang="pt-PT" sz="3200" b="1" dirty="0" err="1" smtClean="0"/>
              <a:t>try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it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on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pic>
        <p:nvPicPr>
          <p:cNvPr id="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457200"/>
            <a:ext cx="3962400" cy="15240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Yes</a:t>
            </a:r>
            <a:r>
              <a:rPr lang="pt-PT" sz="3200" b="1" dirty="0" smtClean="0"/>
              <a:t>, </a:t>
            </a:r>
            <a:r>
              <a:rPr lang="pt-PT" sz="3200" b="1" dirty="0" err="1" smtClean="0"/>
              <a:t>please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762000" y="6858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yes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4800600" y="457200"/>
            <a:ext cx="3962400" cy="1524000"/>
          </a:xfrm>
          <a:prstGeom prst="wedgeRoundRectCallout">
            <a:avLst>
              <a:gd name="adj1" fmla="val -39089"/>
              <a:gd name="adj2" fmla="val 9742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Does </a:t>
            </a:r>
            <a:r>
              <a:rPr lang="pt-PT" sz="3200" b="1" dirty="0" err="1" smtClean="0"/>
              <a:t>it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fit</a:t>
            </a:r>
            <a:r>
              <a:rPr lang="pt-PT" sz="3200" b="1" dirty="0" smtClean="0"/>
              <a:t>?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5029200" y="6096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Ask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if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it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fits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pic>
        <p:nvPicPr>
          <p:cNvPr id="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mada rectangular arredondada 1"/>
          <p:cNvSpPr/>
          <p:nvPr/>
        </p:nvSpPr>
        <p:spPr>
          <a:xfrm>
            <a:off x="609600" y="457200"/>
            <a:ext cx="3962400" cy="1524000"/>
          </a:xfrm>
          <a:prstGeom prst="wedgeRoundRectCallout">
            <a:avLst>
              <a:gd name="adj1" fmla="val -28411"/>
              <a:gd name="adj2" fmla="val 8757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Yes</a:t>
            </a:r>
            <a:r>
              <a:rPr lang="pt-PT" sz="3200" b="1" dirty="0" smtClean="0"/>
              <a:t>. </a:t>
            </a:r>
            <a:r>
              <a:rPr lang="pt-PT" sz="3200" b="1" dirty="0" err="1" smtClean="0"/>
              <a:t>How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much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is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it</a:t>
            </a:r>
            <a:r>
              <a:rPr lang="pt-PT" sz="3200" b="1" dirty="0" smtClean="0"/>
              <a:t>?</a:t>
            </a:r>
            <a:endParaRPr lang="pt-PT" sz="3200" b="1" dirty="0"/>
          </a:p>
        </p:txBody>
      </p:sp>
      <p:sp>
        <p:nvSpPr>
          <p:cNvPr id="3" name="Rectângulo 2"/>
          <p:cNvSpPr/>
          <p:nvPr/>
        </p:nvSpPr>
        <p:spPr>
          <a:xfrm>
            <a:off x="685800" y="6096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yes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and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ask</a:t>
            </a:r>
            <a:r>
              <a:rPr lang="pt-PT" sz="3200" b="1" dirty="0" smtClean="0"/>
              <a:t> the </a:t>
            </a:r>
            <a:r>
              <a:rPr lang="pt-PT" sz="3200" b="1" dirty="0" err="1" smtClean="0"/>
              <a:t>price</a:t>
            </a:r>
            <a:r>
              <a:rPr lang="pt-PT" sz="3200" b="1" dirty="0" smtClean="0"/>
              <a:t>.</a:t>
            </a:r>
            <a:endParaRPr lang="pt-PT" sz="3200" b="1" dirty="0"/>
          </a:p>
        </p:txBody>
      </p:sp>
      <p:sp>
        <p:nvSpPr>
          <p:cNvPr id="4" name="Chamada rectangular arredondada 3"/>
          <p:cNvSpPr/>
          <p:nvPr/>
        </p:nvSpPr>
        <p:spPr>
          <a:xfrm>
            <a:off x="4800600" y="457200"/>
            <a:ext cx="3962400" cy="1524000"/>
          </a:xfrm>
          <a:prstGeom prst="wedgeRoundRectCallout">
            <a:avLst>
              <a:gd name="adj1" fmla="val -49422"/>
              <a:gd name="adj2" fmla="val 111754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smtClean="0"/>
              <a:t>€30.</a:t>
            </a:r>
            <a:endParaRPr lang="pt-PT" sz="3200" b="1" dirty="0"/>
          </a:p>
        </p:txBody>
      </p:sp>
      <p:sp>
        <p:nvSpPr>
          <p:cNvPr id="5" name="Rectângulo 4"/>
          <p:cNvSpPr/>
          <p:nvPr/>
        </p:nvSpPr>
        <p:spPr>
          <a:xfrm>
            <a:off x="4953000" y="533400"/>
            <a:ext cx="365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 err="1" smtClean="0"/>
              <a:t>Say</a:t>
            </a:r>
            <a:r>
              <a:rPr lang="pt-PT" sz="3200" b="1" dirty="0" smtClean="0"/>
              <a:t> the </a:t>
            </a:r>
            <a:r>
              <a:rPr lang="pt-PT" sz="3200" b="1" dirty="0" err="1" smtClean="0"/>
              <a:t>price</a:t>
            </a:r>
            <a:r>
              <a:rPr lang="pt-PT" sz="3200" b="1" dirty="0" smtClean="0"/>
              <a:t>(€30).</a:t>
            </a:r>
            <a:endParaRPr lang="pt-PT" sz="3200" b="1" dirty="0"/>
          </a:p>
        </p:txBody>
      </p:sp>
      <p:pic>
        <p:nvPicPr>
          <p:cNvPr id="6" name="Picture 2" descr="F:\IMAGENS\imagesCAP85KY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133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237</Words>
  <Application>Microsoft Office PowerPoint</Application>
  <PresentationFormat>Apresentação no Ecrã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Carla Aragão</dc:creator>
  <cp:lastModifiedBy>Carla Aragão</cp:lastModifiedBy>
  <cp:revision>3</cp:revision>
  <dcterms:created xsi:type="dcterms:W3CDTF">2012-04-05T23:17:12Z</dcterms:created>
  <dcterms:modified xsi:type="dcterms:W3CDTF">2012-04-09T11:32:22Z</dcterms:modified>
</cp:coreProperties>
</file>