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3" r:id="rId10"/>
    <p:sldId id="261" r:id="rId11"/>
    <p:sldId id="268" r:id="rId12"/>
    <p:sldId id="267" r:id="rId13"/>
    <p:sldId id="269" r:id="rId14"/>
    <p:sldId id="270" r:id="rId15"/>
    <p:sldId id="273" r:id="rId16"/>
    <p:sldId id="274" r:id="rId17"/>
    <p:sldId id="271" r:id="rId18"/>
    <p:sldId id="275" r:id="rId19"/>
    <p:sldId id="276" r:id="rId20"/>
    <p:sldId id="272" r:id="rId21"/>
    <p:sldId id="277" r:id="rId22"/>
    <p:sldId id="278" r:id="rId23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3901" autoAdjust="0"/>
  </p:normalViewPr>
  <p:slideViewPr>
    <p:cSldViewPr>
      <p:cViewPr varScale="1">
        <p:scale>
          <a:sx n="108" d="100"/>
          <a:sy n="108" d="100"/>
        </p:scale>
        <p:origin x="18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E7D4-E3DE-4F22-BAF8-8726F9FC1C4A}" type="datetimeFigureOut">
              <a:rPr lang="es-ES" smtClean="0"/>
              <a:pPr/>
              <a:t>29/11/2016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23BAD-1DCE-4707-960C-C31DF0998E9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633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23BAD-1DCE-4707-960C-C31DF0998E9B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63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23BAD-1DCE-4707-960C-C31DF0998E9B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016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23BAD-1DCE-4707-960C-C31DF0998E9B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37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23BAD-1DCE-4707-960C-C31DF0998E9B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90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FFB7-4CB8-45BD-AA5E-E4C8A3B38C33}" type="datetimeFigureOut">
              <a:rPr lang="es-ES" smtClean="0"/>
              <a:pPr/>
              <a:t>29/11/2016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555-82C5-475E-AA5F-C8F5321A37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FFB7-4CB8-45BD-AA5E-E4C8A3B38C33}" type="datetimeFigureOut">
              <a:rPr lang="es-ES" smtClean="0"/>
              <a:pPr/>
              <a:t>29/11/2016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555-82C5-475E-AA5F-C8F5321A375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006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 rot="16200000">
            <a:off x="-3103847" y="3042293"/>
            <a:ext cx="66693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4410075" algn="ctr"/>
                <a:tab pos="5400675" algn="r"/>
              </a:tabLst>
            </a:pPr>
            <a:r>
              <a:rPr kumimoji="0" lang="es-ES_tradnl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CONSEJERÍA DE EDUCACIÓN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4410075" algn="ctr"/>
                <a:tab pos="5400675" algn="r"/>
              </a:tabLst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CENTRO DEL PROFESORADO DE MÁLAGA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Eras Demi ITC" panose="020B0805030504020804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467544" y="476672"/>
            <a:ext cx="8676456" cy="0"/>
          </a:xfrm>
          <a:prstGeom prst="line">
            <a:avLst/>
          </a:prstGeom>
          <a:ln w="38100">
            <a:solidFill>
              <a:srgbClr val="006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2FFB7-4CB8-45BD-AA5E-E4C8A3B38C33}" type="datetimeFigureOut">
              <a:rPr lang="es-ES" smtClean="0"/>
              <a:pPr/>
              <a:t>29/11/2016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C0555-82C5-475E-AA5F-C8F5321A37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B050"/>
                </a:solidFill>
                <a:latin typeface="Eras Demi ITC" pitchFamily="34" charset="0"/>
              </a:rPr>
              <a:t>CENTRO DEL PROFESORADO DE MÁLAGA</a:t>
            </a:r>
            <a:endParaRPr lang="es-ES" dirty="0">
              <a:solidFill>
                <a:srgbClr val="00B050"/>
              </a:solidFill>
              <a:latin typeface="Eras Demi ITC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s-ES" sz="1800" dirty="0">
              <a:solidFill>
                <a:srgbClr val="00B0F0"/>
              </a:solidFill>
            </a:endParaRPr>
          </a:p>
          <a:p>
            <a:endParaRPr lang="es-ES" sz="1800" dirty="0">
              <a:solidFill>
                <a:srgbClr val="00B0F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3718" y="592244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600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95536" y="1124744"/>
            <a:ext cx="8568952" cy="0"/>
          </a:xfrm>
          <a:prstGeom prst="line">
            <a:avLst/>
          </a:prstGeom>
          <a:ln w="38100">
            <a:solidFill>
              <a:srgbClr val="006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2269"/>
            <a:ext cx="1309217" cy="810467"/>
          </a:xfrm>
          <a:prstGeom prst="rect">
            <a:avLst/>
          </a:prstGeom>
        </p:spPr>
      </p:pic>
      <p:pic>
        <p:nvPicPr>
          <p:cNvPr id="17" name="0 Imagen" descr="aenor.gif"/>
          <p:cNvPicPr/>
          <p:nvPr/>
        </p:nvPicPr>
        <p:blipFill>
          <a:blip r:embed="rId4" cstate="print"/>
          <a:srcRect l="20527" t="7776" r="20687" b="11042"/>
          <a:stretch>
            <a:fillRect/>
          </a:stretch>
        </p:blipFill>
        <p:spPr>
          <a:xfrm>
            <a:off x="7884368" y="6211033"/>
            <a:ext cx="387985" cy="542925"/>
          </a:xfrm>
          <a:prstGeom prst="rect">
            <a:avLst/>
          </a:prstGeom>
        </p:spPr>
      </p:pic>
      <p:pic>
        <p:nvPicPr>
          <p:cNvPr id="18" name="2 Imagen" descr="sellos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90634" y="6211033"/>
            <a:ext cx="545465" cy="542925"/>
          </a:xfrm>
          <a:prstGeom prst="rect">
            <a:avLst/>
          </a:prstGeom>
        </p:spPr>
      </p:pic>
      <p:pic>
        <p:nvPicPr>
          <p:cNvPr id="19" name="Imagen 18" descr="https://encrypted-tbn2.gstatic.com/images?q=tbn:ANd9GcR7iL6HRFy2SZqop9mesT0PT6uJlog-pPnTpGzU03ujSyoodjssc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0622" y="6211033"/>
            <a:ext cx="507365" cy="54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Grupo SIN valoración cualitativa (20 h. participantes –  30 h. coordinadores)</a:t>
            </a:r>
          </a:p>
          <a:p>
            <a:pPr marL="0" indent="0">
              <a:buNone/>
            </a:pPr>
            <a:r>
              <a:rPr lang="es-ES" sz="2000" dirty="0"/>
              <a:t>Grupo CON valoración cualitativa (30 h. participantes – 40 h. coordinadores)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Según el grado de desarrollo en los siguientes apartados</a:t>
            </a:r>
            <a:r>
              <a:rPr lang="es-ES" sz="2000" dirty="0" smtClean="0"/>
              <a:t>:</a:t>
            </a:r>
            <a:endParaRPr lang="es-ES" sz="2000" dirty="0"/>
          </a:p>
          <a:p>
            <a:pPr marL="0" indent="0">
              <a:buNone/>
            </a:pPr>
            <a:r>
              <a:rPr lang="es-ES" sz="2000" dirty="0"/>
              <a:t>-    Grado de realización de las tareas recogidas en el proyecto.</a:t>
            </a:r>
          </a:p>
          <a:p>
            <a:pPr marL="0" indent="0">
              <a:buNone/>
            </a:pPr>
            <a:r>
              <a:rPr lang="es-ES" sz="2000" dirty="0"/>
              <a:t>-    Revisión bibliográfica realizada sobre el tema de estudio (si procede).</a:t>
            </a:r>
          </a:p>
          <a:p>
            <a:pPr marL="0" indent="0">
              <a:buNone/>
            </a:pPr>
            <a:r>
              <a:rPr lang="es-ES" sz="2000" dirty="0"/>
              <a:t>-    Incidencia en la práctica del aula/centro del trabajo realizado.</a:t>
            </a:r>
          </a:p>
          <a:p>
            <a:pPr marL="0" indent="0">
              <a:buNone/>
            </a:pPr>
            <a:r>
              <a:rPr lang="es-ES" sz="2000" dirty="0"/>
              <a:t>-    Participación en COLABORA.</a:t>
            </a:r>
          </a:p>
          <a:p>
            <a:pPr marL="0" indent="0">
              <a:buNone/>
            </a:pPr>
            <a:r>
              <a:rPr lang="es-ES" sz="2000" dirty="0"/>
              <a:t>-   Aportación al FORO: seguir hilos de debate abiertos</a:t>
            </a:r>
          </a:p>
          <a:p>
            <a:pPr marL="0" indent="0">
              <a:buNone/>
            </a:pPr>
            <a:r>
              <a:rPr lang="es-ES" sz="2000" dirty="0"/>
              <a:t>-    Registro en DOCUMENTOS de los siguientes archivos:</a:t>
            </a:r>
          </a:p>
          <a:p>
            <a:pPr marL="0" indent="0">
              <a:buNone/>
            </a:pPr>
            <a:r>
              <a:rPr lang="es-ES" sz="2000" dirty="0"/>
              <a:t>a) en Actas, las reuniones mantenidas.</a:t>
            </a:r>
          </a:p>
          <a:p>
            <a:pPr marL="0" indent="0">
              <a:buNone/>
            </a:pPr>
            <a:r>
              <a:rPr lang="es-ES" sz="2000" dirty="0"/>
              <a:t>b) en  Documentos interesantes, las lecturas básicas y/o documentos consultados.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123728" y="0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B050"/>
                </a:solidFill>
              </a:rPr>
              <a:t>GRUPO DE TRABAJO </a:t>
            </a:r>
          </a:p>
        </p:txBody>
      </p:sp>
    </p:spTree>
    <p:extLst>
      <p:ext uri="{BB962C8B-B14F-4D97-AF65-F5344CB8AC3E}">
        <p14:creationId xmlns:p14="http://schemas.microsoft.com/office/powerpoint/2010/main" val="14604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99693" y="-443867"/>
            <a:ext cx="5544616" cy="810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483768" y="12129"/>
            <a:ext cx="3855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rgbClr val="00B050"/>
                </a:solidFill>
              </a:rPr>
              <a:t>GRUPOS DE TRABAJO</a:t>
            </a:r>
          </a:p>
        </p:txBody>
      </p:sp>
    </p:spTree>
    <p:extLst>
      <p:ext uri="{BB962C8B-B14F-4D97-AF65-F5344CB8AC3E}">
        <p14:creationId xmlns:p14="http://schemas.microsoft.com/office/powerpoint/2010/main" val="35169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</a:rPr>
              <a:t>PESTAÑA </a:t>
            </a:r>
            <a:r>
              <a:rPr lang="es-ES" b="1" dirty="0">
                <a:solidFill>
                  <a:srgbClr val="00B050"/>
                </a:solidFill>
              </a:rPr>
              <a:t>PROYECTO</a:t>
            </a:r>
          </a:p>
          <a:p>
            <a:endParaRPr lang="es-ES" dirty="0"/>
          </a:p>
          <a:p>
            <a:pPr>
              <a:buNone/>
            </a:pPr>
            <a:r>
              <a:rPr lang="es-ES" dirty="0"/>
              <a:t>a) Apariencia de la página Proyecto para grupos de trabajo</a:t>
            </a:r>
          </a:p>
          <a:p>
            <a:pPr>
              <a:buNone/>
            </a:pPr>
            <a:r>
              <a:rPr lang="es-ES" dirty="0" smtClean="0"/>
              <a:t>	La </a:t>
            </a:r>
            <a:r>
              <a:rPr lang="es-ES" dirty="0"/>
              <a:t>pestaña “Proyecto” nos permitirá insertar tanto el proyecto  inicial como la  memoria. A  continuación se detallan los apartados  de las  plantillas de grupos de trabajo  y se adjunta capturas de pantallas para que puedan servir de ayuda/orientación.</a:t>
            </a:r>
          </a:p>
          <a:p>
            <a:endParaRPr lang="es-ES" dirty="0"/>
          </a:p>
          <a:p>
            <a:pPr>
              <a:buNone/>
            </a:pPr>
            <a:r>
              <a:rPr lang="es-ES" dirty="0" smtClean="0"/>
              <a:t>	Las </a:t>
            </a:r>
            <a:r>
              <a:rPr lang="es-ES" dirty="0"/>
              <a:t>plantillas de grupos de trabajos son: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52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5774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sz="3100" b="1" dirty="0">
                <a:solidFill>
                  <a:srgbClr val="00B050"/>
                </a:solidFill>
              </a:rPr>
              <a:t>PROYECTO </a:t>
            </a:r>
            <a:r>
              <a:rPr lang="es-ES" sz="3100" b="1" dirty="0" smtClean="0">
                <a:solidFill>
                  <a:srgbClr val="00B050"/>
                </a:solidFill>
              </a:rPr>
              <a:t>INICIAL</a:t>
            </a:r>
          </a:p>
          <a:p>
            <a:pPr marL="0" indent="0">
              <a:buNone/>
            </a:pPr>
            <a:endParaRPr lang="es-ES" sz="31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 smtClean="0"/>
              <a:t>Situación </a:t>
            </a:r>
            <a:r>
              <a:rPr lang="es-ES" sz="2400" dirty="0"/>
              <a:t>de partida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 smtClean="0"/>
              <a:t>Objetivos</a:t>
            </a:r>
            <a:endParaRPr lang="es-E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 smtClean="0"/>
              <a:t>Repercusión </a:t>
            </a:r>
            <a:r>
              <a:rPr lang="es-ES" sz="2400" dirty="0"/>
              <a:t>en el aula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500" dirty="0" smtClean="0"/>
              <a:t>Actuaciones</a:t>
            </a:r>
            <a:endParaRPr lang="es-ES" sz="2500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 smtClean="0"/>
              <a:t>Recursos  </a:t>
            </a:r>
            <a:r>
              <a:rPr lang="es-ES" sz="2400" dirty="0"/>
              <a:t>y apoyos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 smtClean="0"/>
              <a:t>Estrategias </a:t>
            </a:r>
            <a:r>
              <a:rPr lang="es-ES" sz="2400" dirty="0"/>
              <a:t>e indicadores para la valoración del trabajo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800" b="1" dirty="0">
                <a:solidFill>
                  <a:srgbClr val="00B050"/>
                </a:solidFill>
              </a:rPr>
              <a:t>MEMORIA</a:t>
            </a:r>
          </a:p>
          <a:p>
            <a:pPr marL="0" indent="0">
              <a:buNone/>
            </a:pPr>
            <a:endParaRPr lang="es-E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 smtClean="0"/>
              <a:t>Grado </a:t>
            </a:r>
            <a:r>
              <a:rPr lang="es-ES" sz="2400" dirty="0"/>
              <a:t>de consecución de los objetivos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 smtClean="0"/>
              <a:t>Nivel </a:t>
            </a:r>
            <a:r>
              <a:rPr lang="es-ES" sz="2400" dirty="0"/>
              <a:t>de interacción entre los participantes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 smtClean="0"/>
              <a:t>Grado </a:t>
            </a:r>
            <a:r>
              <a:rPr lang="es-ES" sz="2400" dirty="0"/>
              <a:t>de aplicación en su contexto educativo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 smtClean="0"/>
              <a:t>Recursos</a:t>
            </a:r>
            <a:r>
              <a:rPr lang="es-ES" sz="2400" dirty="0"/>
              <a:t>, bibliografía y materiales utilizados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 smtClean="0"/>
              <a:t>Efectos </a:t>
            </a:r>
            <a:r>
              <a:rPr lang="es-ES" sz="2400" dirty="0"/>
              <a:t>producidos en el aula tras la transferencia de lo aprendido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 smtClean="0"/>
              <a:t>Productos</a:t>
            </a:r>
            <a:r>
              <a:rPr lang="es-ES" sz="2400" dirty="0"/>
              <a:t>, evidencias de aprendizaje, que se han generado.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 smtClean="0"/>
              <a:t>Destacar </a:t>
            </a:r>
            <a:r>
              <a:rPr lang="es-ES" sz="2400" dirty="0"/>
              <a:t>aspectos que hayan resultado interesantes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 smtClean="0"/>
              <a:t>Destacar </a:t>
            </a:r>
            <a:r>
              <a:rPr lang="es-ES" sz="2400" dirty="0"/>
              <a:t>aspectos susceptibles de mejora.</a:t>
            </a:r>
          </a:p>
          <a:p>
            <a:pPr marL="0" indent="0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901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19064" y="1124744"/>
            <a:ext cx="8317432" cy="4525963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es-ES" sz="2400" dirty="0"/>
              <a:t>Según la normativa por la que se rige la convocatoria, el SEGUIMIENTO DEL GT, tendrá dos tiempos</a:t>
            </a:r>
            <a:r>
              <a:rPr lang="es-ES" sz="2400" dirty="0" smtClean="0"/>
              <a:t>:</a:t>
            </a:r>
            <a:endParaRPr lang="es-ES" sz="2400" dirty="0"/>
          </a:p>
          <a:p>
            <a:pPr marL="0" indent="0" algn="just">
              <a:spcAft>
                <a:spcPts val="1200"/>
              </a:spcAft>
              <a:buNone/>
            </a:pPr>
            <a:r>
              <a:rPr lang="es-ES" sz="2400" dirty="0" smtClean="0"/>
              <a:t>Seguimiento </a:t>
            </a:r>
            <a:r>
              <a:rPr lang="es-ES" sz="2400" dirty="0"/>
              <a:t>del proyecto, antes del 15 de marzo, en el que se realizará una valoración global de la coordinación de los logros conseguidos y las dificultades encontradas hasta el momento</a:t>
            </a:r>
            <a:r>
              <a:rPr lang="es-ES" sz="2400" dirty="0" smtClean="0"/>
              <a:t>.</a:t>
            </a:r>
            <a:endParaRPr lang="es-ES" sz="2400" dirty="0"/>
          </a:p>
          <a:p>
            <a:pPr marL="0" indent="0" algn="just">
              <a:spcAft>
                <a:spcPts val="1200"/>
              </a:spcAft>
              <a:buNone/>
            </a:pPr>
            <a:r>
              <a:rPr lang="es-ES" sz="2400" dirty="0" smtClean="0"/>
              <a:t>Memoria  </a:t>
            </a:r>
            <a:r>
              <a:rPr lang="es-ES" sz="2400" dirty="0"/>
              <a:t>final,  antes  del  31  de  mayo.  Para  su  elaboración  se reservarán momentos de reflexión y de análisis del trabajo realizado en los que se valore el grado de consecución de los objetivos (se dejará constancia en </a:t>
            </a:r>
            <a:r>
              <a:rPr lang="es-ES" sz="2400" dirty="0" err="1"/>
              <a:t>Colabor</a:t>
            </a:r>
            <a:r>
              <a:rPr lang="es-ES" sz="2400" dirty="0"/>
              <a:t>@). </a:t>
            </a:r>
          </a:p>
        </p:txBody>
      </p:sp>
    </p:spTree>
    <p:extLst>
      <p:ext uri="{BB962C8B-B14F-4D97-AF65-F5344CB8AC3E}">
        <p14:creationId xmlns:p14="http://schemas.microsoft.com/office/powerpoint/2010/main" val="27295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692696"/>
            <a:ext cx="8388424" cy="58326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59832" y="0"/>
            <a:ext cx="566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B050"/>
                </a:solidFill>
              </a:rPr>
              <a:t>PROYECTO INICIAL </a:t>
            </a:r>
            <a:endParaRPr lang="es-E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0424" y="404664"/>
            <a:ext cx="8676456" cy="619268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707904" y="-99392"/>
            <a:ext cx="27363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B050"/>
                </a:solidFill>
              </a:rPr>
              <a:t>MEMORIA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33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11560" y="-30765"/>
            <a:ext cx="8674422" cy="6392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 smtClean="0"/>
              <a:t>		</a:t>
            </a:r>
            <a:r>
              <a:rPr lang="es-ES" sz="2800" b="1" dirty="0" smtClean="0">
                <a:solidFill>
                  <a:srgbClr val="00B050"/>
                </a:solidFill>
              </a:rPr>
              <a:t>PESTAÑA </a:t>
            </a:r>
            <a:r>
              <a:rPr lang="es-ES" sz="2800" b="1" dirty="0">
                <a:solidFill>
                  <a:srgbClr val="00B050"/>
                </a:solidFill>
              </a:rPr>
              <a:t>RECURSOS</a:t>
            </a:r>
          </a:p>
          <a:p>
            <a:pPr marL="0" indent="0">
              <a:buNone/>
            </a:pPr>
            <a:r>
              <a:rPr lang="es-ES" sz="2800" dirty="0"/>
              <a:t> </a:t>
            </a:r>
            <a:endParaRPr lang="es-ES" sz="2800" dirty="0" smtClean="0"/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r>
              <a:rPr lang="es-ES" sz="2800" dirty="0"/>
              <a:t>La apariencia  de esta ventana  es la  misma para los  grupos de trabajo, formación en centro  y formación específica en centro. </a:t>
            </a:r>
          </a:p>
          <a:p>
            <a:pPr marL="0" indent="0">
              <a:buNone/>
            </a:pPr>
            <a:r>
              <a:rPr lang="es-ES" sz="2800" dirty="0"/>
              <a:t>En la pestaña  Recursos encontraremos un espacio totalmente público con un gestor de archivos clasificados en dos tipos:</a:t>
            </a:r>
          </a:p>
          <a:p>
            <a:pPr marL="0" indent="0">
              <a:buNone/>
            </a:pPr>
            <a:r>
              <a:rPr lang="es-ES" sz="2800" dirty="0"/>
              <a:t>1. Documentos  y Enlaces: incluir en dicho espacio los documentos  y enlaces</a:t>
            </a:r>
          </a:p>
          <a:p>
            <a:pPr marL="0" indent="0">
              <a:buNone/>
            </a:pPr>
            <a:r>
              <a:rPr lang="es-ES" sz="2800" dirty="0"/>
              <a:t>2. Imágenes  y Vídeos: incluir en dicho espacio las imágenes  y los vídeos. </a:t>
            </a:r>
          </a:p>
        </p:txBody>
      </p:sp>
    </p:spTree>
    <p:extLst>
      <p:ext uri="{BB962C8B-B14F-4D97-AF65-F5344CB8AC3E}">
        <p14:creationId xmlns:p14="http://schemas.microsoft.com/office/powerpoint/2010/main" val="6163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11560" y="116632"/>
            <a:ext cx="8424936" cy="67413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" sz="8000" dirty="0" smtClean="0"/>
              <a:t>			</a:t>
            </a:r>
            <a:r>
              <a:rPr lang="es-ES" sz="11200" b="1" dirty="0" smtClean="0">
                <a:solidFill>
                  <a:srgbClr val="00B050"/>
                </a:solidFill>
              </a:rPr>
              <a:t>PESTAÑA </a:t>
            </a:r>
            <a:r>
              <a:rPr lang="es-ES" sz="11200" b="1" dirty="0">
                <a:solidFill>
                  <a:srgbClr val="00B050"/>
                </a:solidFill>
              </a:rPr>
              <a:t>TALLER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r>
              <a:rPr lang="es-ES" sz="8000" dirty="0" smtClean="0"/>
              <a:t>La  </a:t>
            </a:r>
            <a:r>
              <a:rPr lang="es-ES" sz="8000" dirty="0"/>
              <a:t>apariencia   de esta ventana  es la misma para los  grupos de trabajo,  formación  en centro y formación específica en centro. Debido a que es un espacio privado será necesario autenticarse (logarse)</a:t>
            </a:r>
          </a:p>
          <a:p>
            <a:endParaRPr lang="es-ES" sz="8000" dirty="0"/>
          </a:p>
          <a:p>
            <a:pPr marL="0" indent="0">
              <a:buNone/>
            </a:pPr>
            <a:r>
              <a:rPr lang="es-ES" sz="8000" dirty="0"/>
              <a:t>Este espacio es el único con carácter  privado y está destinado para aquellos documentos de carácter privado por motivos de procesos de elaboración.</a:t>
            </a:r>
          </a:p>
          <a:p>
            <a:endParaRPr lang="es-ES" sz="8000" dirty="0"/>
          </a:p>
          <a:p>
            <a:pPr marL="0" indent="0">
              <a:buNone/>
            </a:pPr>
            <a:r>
              <a:rPr lang="es-ES" sz="8000" dirty="0"/>
              <a:t>En la pestaña Taller encontraremos tres enlaces:</a:t>
            </a:r>
          </a:p>
          <a:p>
            <a:pPr marL="400050" lvl="1" indent="0">
              <a:buNone/>
            </a:pPr>
            <a:r>
              <a:rPr lang="es-ES" sz="8000" dirty="0"/>
              <a:t>1. Recursos en elaboración</a:t>
            </a:r>
          </a:p>
          <a:p>
            <a:pPr marL="400050" lvl="1" indent="0">
              <a:buNone/>
            </a:pPr>
            <a:r>
              <a:rPr lang="es-ES" sz="8000" dirty="0"/>
              <a:t>2. Calendario</a:t>
            </a:r>
          </a:p>
          <a:p>
            <a:pPr marL="400050" lvl="1" indent="0">
              <a:buNone/>
            </a:pPr>
            <a:r>
              <a:rPr lang="es-ES" sz="8000" dirty="0"/>
              <a:t>3. Historial</a:t>
            </a:r>
          </a:p>
          <a:p>
            <a:endParaRPr lang="es-ES" sz="8000" dirty="0"/>
          </a:p>
          <a:p>
            <a:pPr marL="0" indent="0">
              <a:buNone/>
            </a:pPr>
            <a:r>
              <a:rPr lang="es-ES" sz="8000" dirty="0"/>
              <a:t>En Recursos en elaboración encontraremos  un espacio privado con un gestor de archivos clasificados en dos tipos:</a:t>
            </a:r>
          </a:p>
          <a:p>
            <a:pPr marL="400050" lvl="1" indent="0">
              <a:buNone/>
            </a:pPr>
            <a:r>
              <a:rPr lang="es-ES" sz="8000" dirty="0"/>
              <a:t>1. Documentos  y Enlaces: incluir en dicho espacio  los documentos  y enlaces que están en proceso de elaboración.</a:t>
            </a:r>
          </a:p>
          <a:p>
            <a:pPr marL="400050" lvl="1" indent="0">
              <a:buNone/>
            </a:pPr>
            <a:r>
              <a:rPr lang="es-ES" sz="8000" dirty="0"/>
              <a:t>2. Imágenes  y Vídeos: incluir en dicho espacio las imágenes  y los vídeos que están en proceso de elaboración.</a:t>
            </a:r>
          </a:p>
        </p:txBody>
      </p:sp>
    </p:spTree>
    <p:extLst>
      <p:ext uri="{BB962C8B-B14F-4D97-AF65-F5344CB8AC3E}">
        <p14:creationId xmlns:p14="http://schemas.microsoft.com/office/powerpoint/2010/main" val="25533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		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869" y="720918"/>
            <a:ext cx="7571428" cy="260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03065"/>
            <a:ext cx="7571428" cy="253333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009873" y="3220686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COMPROMISOS EN COLABOR</a:t>
            </a:r>
            <a:r>
              <a:rPr lang="es-ES" dirty="0" smtClean="0"/>
              <a:t>@:</a:t>
            </a:r>
          </a:p>
          <a:p>
            <a:r>
              <a:rPr lang="es-ES" dirty="0" smtClean="0"/>
              <a:t> </a:t>
            </a:r>
            <a:r>
              <a:rPr lang="es-ES" dirty="0"/>
              <a:t>FORO (Hilo </a:t>
            </a:r>
            <a:r>
              <a:rPr lang="es-ES" dirty="0" smtClean="0"/>
              <a:t>de Debate</a:t>
            </a:r>
            <a:r>
              <a:rPr lang="es-ES" dirty="0"/>
              <a:t>) o espacio específico (25/11/16)</a:t>
            </a:r>
          </a:p>
          <a:p>
            <a:endParaRPr lang="es-ES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1475656" y="3220686"/>
            <a:ext cx="6275040" cy="78237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2987824" y="49073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B050"/>
                </a:solidFill>
              </a:rPr>
              <a:t>FOROS: GT Y FC</a:t>
            </a:r>
            <a:endParaRPr lang="es-E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55576" y="0"/>
            <a:ext cx="6316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smtClean="0"/>
              <a:t>                                                                           </a:t>
            </a:r>
            <a:endParaRPr lang="es-ES" sz="28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3500" b="1" dirty="0" smtClean="0">
                <a:solidFill>
                  <a:srgbClr val="00B050"/>
                </a:solidFill>
              </a:rPr>
              <a:t>		DOCUMENTACIÓN</a:t>
            </a:r>
            <a:endParaRPr lang="es-ES" sz="3500" b="1" dirty="0">
              <a:solidFill>
                <a:srgbClr val="00B050"/>
              </a:solidFill>
            </a:endParaRPr>
          </a:p>
          <a:p>
            <a:endParaRPr lang="es-ES" dirty="0"/>
          </a:p>
          <a:p>
            <a:r>
              <a:rPr lang="es-ES" dirty="0" smtClean="0"/>
              <a:t> </a:t>
            </a:r>
            <a:r>
              <a:rPr lang="es-ES" dirty="0"/>
              <a:t>Líneas Prioritarias de Formación</a:t>
            </a:r>
          </a:p>
          <a:p>
            <a:endParaRPr lang="es-ES" dirty="0" smtClean="0"/>
          </a:p>
          <a:p>
            <a:r>
              <a:rPr lang="es-ES" dirty="0" smtClean="0"/>
              <a:t>Normativa</a:t>
            </a:r>
            <a:r>
              <a:rPr lang="es-ES" dirty="0"/>
              <a:t>: Instrucciones FC / GGTT</a:t>
            </a:r>
          </a:p>
          <a:p>
            <a:endParaRPr lang="es-ES" dirty="0"/>
          </a:p>
          <a:p>
            <a:r>
              <a:rPr lang="es-ES" dirty="0" smtClean="0"/>
              <a:t>Competencias </a:t>
            </a:r>
            <a:r>
              <a:rPr lang="es-ES" dirty="0"/>
              <a:t>Profesionales</a:t>
            </a:r>
          </a:p>
          <a:p>
            <a:endParaRPr lang="es-ES" dirty="0"/>
          </a:p>
          <a:p>
            <a:r>
              <a:rPr lang="es-ES" dirty="0" smtClean="0"/>
              <a:t>Tutorial </a:t>
            </a:r>
            <a:r>
              <a:rPr lang="es-ES" dirty="0" err="1"/>
              <a:t>Colabor</a:t>
            </a:r>
            <a:r>
              <a:rPr lang="es-ES" dirty="0"/>
              <a:t>@</a:t>
            </a:r>
          </a:p>
        </p:txBody>
      </p:sp>
    </p:spTree>
    <p:extLst>
      <p:ext uri="{BB962C8B-B14F-4D97-AF65-F5344CB8AC3E}">
        <p14:creationId xmlns:p14="http://schemas.microsoft.com/office/powerpoint/2010/main" val="24597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539552" y="548680"/>
            <a:ext cx="8604448" cy="7057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b="1" dirty="0" smtClean="0">
                <a:solidFill>
                  <a:srgbClr val="00B050"/>
                </a:solidFill>
              </a:rPr>
              <a:t>LINEAS PRIORITARIAS DE FORMACIÓN</a:t>
            </a:r>
            <a:endParaRPr lang="es-ES" sz="36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99147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4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 flipV="1">
            <a:off x="2051720" y="548680"/>
            <a:ext cx="5236195" cy="61428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90650"/>
            <a:ext cx="5832648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691680" y="620688"/>
            <a:ext cx="5855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COMPETENCIAS PROFESIONALES </a:t>
            </a:r>
            <a:endParaRPr lang="es-E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1435" y="2996209"/>
            <a:ext cx="6263093" cy="134183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580" y="1988840"/>
            <a:ext cx="8398900" cy="4216231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015089" y="1129178"/>
            <a:ext cx="6933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http://colaboraeducacion30.juntadeandalucia.es/educacion/colabora/</a:t>
            </a:r>
          </a:p>
        </p:txBody>
      </p:sp>
    </p:spTree>
    <p:extLst>
      <p:ext uri="{BB962C8B-B14F-4D97-AF65-F5344CB8AC3E}">
        <p14:creationId xmlns:p14="http://schemas.microsoft.com/office/powerpoint/2010/main" val="4901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325365" y="5085184"/>
            <a:ext cx="8143179" cy="4967685"/>
          </a:xfrm>
        </p:spPr>
        <p:txBody>
          <a:bodyPr/>
          <a:lstStyle/>
          <a:p>
            <a:endParaRPr lang="es-ES" dirty="0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539553" y="3671216"/>
            <a:ext cx="8143180" cy="2944716"/>
            <a:chOff x="1190" y="5710"/>
            <a:chExt cx="12960" cy="4225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" y="6875"/>
              <a:ext cx="12960" cy="3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4" y="5748"/>
              <a:ext cx="1642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633" y="5740"/>
              <a:ext cx="1362" cy="1012"/>
            </a:xfrm>
            <a:custGeom>
              <a:avLst/>
              <a:gdLst>
                <a:gd name="T0" fmla="+- 0 7314 6633"/>
                <a:gd name="T1" fmla="*/ T0 w 1362"/>
                <a:gd name="T2" fmla="+- 0 6752 5740"/>
                <a:gd name="T3" fmla="*/ 6752 h 1012"/>
                <a:gd name="T4" fmla="+- 0 7995 6633"/>
                <a:gd name="T5" fmla="*/ T4 w 1362"/>
                <a:gd name="T6" fmla="+- 0 6440 5740"/>
                <a:gd name="T7" fmla="*/ 6440 h 1012"/>
                <a:gd name="T8" fmla="+- 0 7654 6633"/>
                <a:gd name="T9" fmla="*/ T8 w 1362"/>
                <a:gd name="T10" fmla="+- 0 6440 5740"/>
                <a:gd name="T11" fmla="*/ 6440 h 1012"/>
                <a:gd name="T12" fmla="+- 0 7654 6633"/>
                <a:gd name="T13" fmla="*/ T12 w 1362"/>
                <a:gd name="T14" fmla="+- 0 5740 5740"/>
                <a:gd name="T15" fmla="*/ 5740 h 1012"/>
                <a:gd name="T16" fmla="+- 0 6973 6633"/>
                <a:gd name="T17" fmla="*/ T16 w 1362"/>
                <a:gd name="T18" fmla="+- 0 5740 5740"/>
                <a:gd name="T19" fmla="*/ 5740 h 1012"/>
                <a:gd name="T20" fmla="+- 0 6973 6633"/>
                <a:gd name="T21" fmla="*/ T20 w 1362"/>
                <a:gd name="T22" fmla="+- 0 6440 5740"/>
                <a:gd name="T23" fmla="*/ 6440 h 1012"/>
                <a:gd name="T24" fmla="+- 0 6633 6633"/>
                <a:gd name="T25" fmla="*/ T24 w 1362"/>
                <a:gd name="T26" fmla="+- 0 6440 5740"/>
                <a:gd name="T27" fmla="*/ 6440 h 1012"/>
                <a:gd name="T28" fmla="+- 0 7314 6633"/>
                <a:gd name="T29" fmla="*/ T28 w 1362"/>
                <a:gd name="T30" fmla="+- 0 6752 5740"/>
                <a:gd name="T31" fmla="*/ 6752 h 10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1362" h="1012">
                  <a:moveTo>
                    <a:pt x="681" y="1012"/>
                  </a:moveTo>
                  <a:lnTo>
                    <a:pt x="1362" y="700"/>
                  </a:lnTo>
                  <a:lnTo>
                    <a:pt x="1021" y="700"/>
                  </a:lnTo>
                  <a:lnTo>
                    <a:pt x="1021" y="0"/>
                  </a:lnTo>
                  <a:lnTo>
                    <a:pt x="340" y="0"/>
                  </a:lnTo>
                  <a:lnTo>
                    <a:pt x="340" y="700"/>
                  </a:lnTo>
                  <a:lnTo>
                    <a:pt x="0" y="700"/>
                  </a:lnTo>
                  <a:lnTo>
                    <a:pt x="681" y="1012"/>
                  </a:lnTo>
                  <a:close/>
                </a:path>
              </a:pathLst>
            </a:custGeom>
            <a:solidFill>
              <a:srgbClr val="9BB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633" y="5740"/>
              <a:ext cx="1362" cy="1012"/>
            </a:xfrm>
            <a:custGeom>
              <a:avLst/>
              <a:gdLst>
                <a:gd name="T0" fmla="+- 0 6633 6633"/>
                <a:gd name="T1" fmla="*/ T0 w 1362"/>
                <a:gd name="T2" fmla="+- 0 6440 5740"/>
                <a:gd name="T3" fmla="*/ 6440 h 1012"/>
                <a:gd name="T4" fmla="+- 0 6973 6633"/>
                <a:gd name="T5" fmla="*/ T4 w 1362"/>
                <a:gd name="T6" fmla="+- 0 6440 5740"/>
                <a:gd name="T7" fmla="*/ 6440 h 1012"/>
                <a:gd name="T8" fmla="+- 0 6973 6633"/>
                <a:gd name="T9" fmla="*/ T8 w 1362"/>
                <a:gd name="T10" fmla="+- 0 5740 5740"/>
                <a:gd name="T11" fmla="*/ 5740 h 1012"/>
                <a:gd name="T12" fmla="+- 0 7654 6633"/>
                <a:gd name="T13" fmla="*/ T12 w 1362"/>
                <a:gd name="T14" fmla="+- 0 5740 5740"/>
                <a:gd name="T15" fmla="*/ 5740 h 1012"/>
                <a:gd name="T16" fmla="+- 0 7654 6633"/>
                <a:gd name="T17" fmla="*/ T16 w 1362"/>
                <a:gd name="T18" fmla="+- 0 6440 5740"/>
                <a:gd name="T19" fmla="*/ 6440 h 1012"/>
                <a:gd name="T20" fmla="+- 0 7995 6633"/>
                <a:gd name="T21" fmla="*/ T20 w 1362"/>
                <a:gd name="T22" fmla="+- 0 6440 5740"/>
                <a:gd name="T23" fmla="*/ 6440 h 1012"/>
                <a:gd name="T24" fmla="+- 0 7314 6633"/>
                <a:gd name="T25" fmla="*/ T24 w 1362"/>
                <a:gd name="T26" fmla="+- 0 6752 5740"/>
                <a:gd name="T27" fmla="*/ 6752 h 1012"/>
                <a:gd name="T28" fmla="+- 0 6633 6633"/>
                <a:gd name="T29" fmla="*/ T28 w 1362"/>
                <a:gd name="T30" fmla="+- 0 6440 5740"/>
                <a:gd name="T31" fmla="*/ 6440 h 10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1362" h="1012">
                  <a:moveTo>
                    <a:pt x="0" y="700"/>
                  </a:moveTo>
                  <a:lnTo>
                    <a:pt x="340" y="700"/>
                  </a:lnTo>
                  <a:lnTo>
                    <a:pt x="340" y="0"/>
                  </a:lnTo>
                  <a:lnTo>
                    <a:pt x="1021" y="0"/>
                  </a:lnTo>
                  <a:lnTo>
                    <a:pt x="1021" y="700"/>
                  </a:lnTo>
                  <a:lnTo>
                    <a:pt x="1362" y="700"/>
                  </a:lnTo>
                  <a:lnTo>
                    <a:pt x="681" y="1012"/>
                  </a:lnTo>
                  <a:lnTo>
                    <a:pt x="0" y="700"/>
                  </a:lnTo>
                  <a:close/>
                </a:path>
              </a:pathLst>
            </a:custGeom>
            <a:noFill/>
            <a:ln w="38100">
              <a:solidFill>
                <a:srgbClr val="F1F1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2732087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3959563" y="1628800"/>
            <a:ext cx="4644885" cy="1584176"/>
            <a:chOff x="5725" y="3017"/>
            <a:chExt cx="8296" cy="2405"/>
          </a:xfrm>
        </p:grpSpPr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5" y="3017"/>
              <a:ext cx="5455" cy="2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6" y="3593"/>
              <a:ext cx="3545" cy="1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1" y="3610"/>
              <a:ext cx="3372" cy="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10488" y="3585"/>
              <a:ext cx="3480" cy="1190"/>
            </a:xfrm>
            <a:custGeom>
              <a:avLst/>
              <a:gdLst>
                <a:gd name="T0" fmla="+- 0 10488 10488"/>
                <a:gd name="T1" fmla="*/ T0 w 3480"/>
                <a:gd name="T2" fmla="+- 0 4775 3585"/>
                <a:gd name="T3" fmla="*/ 4775 h 1190"/>
                <a:gd name="T4" fmla="+- 0 13968 10488"/>
                <a:gd name="T5" fmla="*/ T4 w 3480"/>
                <a:gd name="T6" fmla="+- 0 4775 3585"/>
                <a:gd name="T7" fmla="*/ 4775 h 1190"/>
                <a:gd name="T8" fmla="+- 0 13968 10488"/>
                <a:gd name="T9" fmla="*/ T8 w 3480"/>
                <a:gd name="T10" fmla="+- 0 3585 3585"/>
                <a:gd name="T11" fmla="*/ 3585 h 1190"/>
                <a:gd name="T12" fmla="+- 0 10488 10488"/>
                <a:gd name="T13" fmla="*/ T12 w 3480"/>
                <a:gd name="T14" fmla="+- 0 3585 3585"/>
                <a:gd name="T15" fmla="*/ 3585 h 1190"/>
                <a:gd name="T16" fmla="+- 0 10488 10488"/>
                <a:gd name="T17" fmla="*/ T16 w 3480"/>
                <a:gd name="T18" fmla="+- 0 4775 3585"/>
                <a:gd name="T19" fmla="*/ 4775 h 11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480" h="1190">
                  <a:moveTo>
                    <a:pt x="0" y="1190"/>
                  </a:moveTo>
                  <a:lnTo>
                    <a:pt x="3480" y="1190"/>
                  </a:lnTo>
                  <a:lnTo>
                    <a:pt x="3480" y="0"/>
                  </a:lnTo>
                  <a:lnTo>
                    <a:pt x="0" y="0"/>
                  </a:lnTo>
                  <a:lnTo>
                    <a:pt x="0" y="119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10488" y="3585"/>
              <a:ext cx="3480" cy="1190"/>
            </a:xfrm>
            <a:custGeom>
              <a:avLst/>
              <a:gdLst>
                <a:gd name="T0" fmla="+- 0 10488 10488"/>
                <a:gd name="T1" fmla="*/ T0 w 3480"/>
                <a:gd name="T2" fmla="+- 0 4775 3585"/>
                <a:gd name="T3" fmla="*/ 4775 h 1190"/>
                <a:gd name="T4" fmla="+- 0 13968 10488"/>
                <a:gd name="T5" fmla="*/ T4 w 3480"/>
                <a:gd name="T6" fmla="+- 0 4775 3585"/>
                <a:gd name="T7" fmla="*/ 4775 h 1190"/>
                <a:gd name="T8" fmla="+- 0 13968 10488"/>
                <a:gd name="T9" fmla="*/ T8 w 3480"/>
                <a:gd name="T10" fmla="+- 0 3585 3585"/>
                <a:gd name="T11" fmla="*/ 3585 h 1190"/>
                <a:gd name="T12" fmla="+- 0 10488 10488"/>
                <a:gd name="T13" fmla="*/ T12 w 3480"/>
                <a:gd name="T14" fmla="+- 0 3585 3585"/>
                <a:gd name="T15" fmla="*/ 3585 h 1190"/>
                <a:gd name="T16" fmla="+- 0 10488 10488"/>
                <a:gd name="T17" fmla="*/ T16 w 3480"/>
                <a:gd name="T18" fmla="+- 0 4775 3585"/>
                <a:gd name="T19" fmla="*/ 4775 h 11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480" h="1190">
                  <a:moveTo>
                    <a:pt x="0" y="1190"/>
                  </a:moveTo>
                  <a:lnTo>
                    <a:pt x="3480" y="1190"/>
                  </a:lnTo>
                  <a:lnTo>
                    <a:pt x="3480" y="0"/>
                  </a:lnTo>
                  <a:lnTo>
                    <a:pt x="0" y="0"/>
                  </a:lnTo>
                  <a:lnTo>
                    <a:pt x="0" y="1190"/>
                  </a:lnTo>
                  <a:close/>
                </a:path>
              </a:pathLst>
            </a:custGeom>
            <a:noFill/>
            <a:ln w="38100">
              <a:solidFill>
                <a:srgbClr val="F1F1F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3265179" y="-78608"/>
            <a:ext cx="2086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rgbClr val="00B050"/>
                </a:solidFill>
              </a:rPr>
              <a:t>COLABORA</a:t>
            </a:r>
          </a:p>
        </p:txBody>
      </p:sp>
    </p:spTree>
    <p:extLst>
      <p:ext uri="{BB962C8B-B14F-4D97-AF65-F5344CB8AC3E}">
        <p14:creationId xmlns:p14="http://schemas.microsoft.com/office/powerpoint/2010/main" val="25431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1454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000" dirty="0"/>
              <a:t>Una vez localizada la comunidad  y haciendo  </a:t>
            </a:r>
            <a:r>
              <a:rPr lang="es-ES" sz="2000" dirty="0" err="1"/>
              <a:t>click</a:t>
            </a:r>
            <a:r>
              <a:rPr lang="es-ES" sz="2000" dirty="0"/>
              <a:t> sobre  el nombre de la actividad accederemos a la pantalla inicio de la misma. En la barra de pestañas encontraremos las siguientes opciones</a:t>
            </a:r>
            <a:r>
              <a:rPr lang="es-ES" sz="2000" dirty="0" smtClean="0"/>
              <a:t>: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lvl="1">
              <a:buNone/>
            </a:pPr>
            <a:r>
              <a:rPr lang="es-ES" sz="2000" dirty="0"/>
              <a:t>0. Comunidades - Haciendo </a:t>
            </a:r>
            <a:r>
              <a:rPr lang="es-ES" sz="2000" dirty="0" err="1"/>
              <a:t>click</a:t>
            </a:r>
            <a:r>
              <a:rPr lang="es-ES" sz="2000" dirty="0"/>
              <a:t> en este enlace se vuelve a la página del listado de Comunidades.</a:t>
            </a:r>
          </a:p>
          <a:p>
            <a:pPr lvl="1">
              <a:buNone/>
            </a:pPr>
            <a:r>
              <a:rPr lang="es-ES" sz="2000" dirty="0"/>
              <a:t>1. Pestaña  Inicio – (ver a continuación)</a:t>
            </a:r>
          </a:p>
          <a:p>
            <a:pPr lvl="1">
              <a:buNone/>
            </a:pPr>
            <a:r>
              <a:rPr lang="es-ES" sz="2000" dirty="0"/>
              <a:t>2. Pestaña Proyecto</a:t>
            </a:r>
          </a:p>
          <a:p>
            <a:pPr lvl="1">
              <a:buNone/>
            </a:pPr>
            <a:r>
              <a:rPr lang="es-ES" sz="2000" dirty="0"/>
              <a:t>3. Pestaña Recursos</a:t>
            </a:r>
          </a:p>
          <a:p>
            <a:pPr lvl="1">
              <a:buNone/>
            </a:pPr>
            <a:r>
              <a:rPr lang="es-ES" sz="2000" dirty="0"/>
              <a:t>4. Pestaña Foro</a:t>
            </a:r>
          </a:p>
          <a:p>
            <a:pPr lvl="1">
              <a:buNone/>
            </a:pPr>
            <a:r>
              <a:rPr lang="es-ES" sz="2000" dirty="0"/>
              <a:t>5. Pestaña Taller</a:t>
            </a:r>
          </a:p>
        </p:txBody>
      </p:sp>
    </p:spTree>
    <p:extLst>
      <p:ext uri="{BB962C8B-B14F-4D97-AF65-F5344CB8AC3E}">
        <p14:creationId xmlns:p14="http://schemas.microsoft.com/office/powerpoint/2010/main" val="2540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403648" y="6957392"/>
            <a:ext cx="8229600" cy="4525963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8055505" cy="1080120"/>
          </a:xfrm>
          <a:prstGeom prst="rect">
            <a:avLst/>
          </a:prstGeom>
        </p:spPr>
      </p:pic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683568" y="-243408"/>
            <a:ext cx="10715423" cy="3548209"/>
            <a:chOff x="-6242" y="9576"/>
            <a:chExt cx="15960" cy="5586"/>
          </a:xfrm>
        </p:grpSpPr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6242" y="9576"/>
              <a:ext cx="254" cy="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470" y="10032"/>
              <a:ext cx="0" cy="5130"/>
            </a:xfrm>
            <a:custGeom>
              <a:avLst/>
              <a:gdLst>
                <a:gd name="T0" fmla="+- 0 10032 10032"/>
                <a:gd name="T1" fmla="*/ 10032 h 5130"/>
                <a:gd name="T2" fmla="+- 0 15162 10032"/>
                <a:gd name="T3" fmla="*/ 15162 h 5130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5130">
                  <a:moveTo>
                    <a:pt x="0" y="0"/>
                  </a:moveTo>
                  <a:lnTo>
                    <a:pt x="0" y="5130"/>
                  </a:lnTo>
                </a:path>
              </a:pathLst>
            </a:custGeom>
            <a:noFill/>
            <a:ln w="1270">
              <a:solidFill>
                <a:srgbClr val="99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9718" y="10032"/>
              <a:ext cx="0" cy="5130"/>
            </a:xfrm>
            <a:custGeom>
              <a:avLst/>
              <a:gdLst>
                <a:gd name="T0" fmla="+- 0 10032 10032"/>
                <a:gd name="T1" fmla="*/ 10032 h 5130"/>
                <a:gd name="T2" fmla="+- 0 15162 10032"/>
                <a:gd name="T3" fmla="*/ 15162 h 5130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5130">
                  <a:moveTo>
                    <a:pt x="0" y="0"/>
                  </a:moveTo>
                  <a:lnTo>
                    <a:pt x="0" y="5130"/>
                  </a:lnTo>
                </a:path>
              </a:pathLst>
            </a:custGeom>
            <a:noFill/>
            <a:ln w="1270">
              <a:solidFill>
                <a:srgbClr val="99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1470" y="10032"/>
              <a:ext cx="8248" cy="0"/>
            </a:xfrm>
            <a:custGeom>
              <a:avLst/>
              <a:gdLst>
                <a:gd name="T0" fmla="+- 0 1470 1470"/>
                <a:gd name="T1" fmla="*/ T0 w 8248"/>
                <a:gd name="T2" fmla="+- 0 9718 1470"/>
                <a:gd name="T3" fmla="*/ T2 w 82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8248">
                  <a:moveTo>
                    <a:pt x="0" y="0"/>
                  </a:moveTo>
                  <a:lnTo>
                    <a:pt x="8248" y="0"/>
                  </a:lnTo>
                </a:path>
              </a:pathLst>
            </a:custGeom>
            <a:noFill/>
            <a:ln w="1270">
              <a:solidFill>
                <a:srgbClr val="99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1470" y="15162"/>
              <a:ext cx="8248" cy="0"/>
            </a:xfrm>
            <a:custGeom>
              <a:avLst/>
              <a:gdLst>
                <a:gd name="T0" fmla="+- 0 1470 1470"/>
                <a:gd name="T1" fmla="*/ T0 w 8248"/>
                <a:gd name="T2" fmla="+- 0 9718 1470"/>
                <a:gd name="T3" fmla="*/ T2 w 824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8248">
                  <a:moveTo>
                    <a:pt x="0" y="0"/>
                  </a:moveTo>
                  <a:lnTo>
                    <a:pt x="8248" y="0"/>
                  </a:lnTo>
                </a:path>
              </a:pathLst>
            </a:custGeom>
            <a:noFill/>
            <a:ln w="1270">
              <a:solidFill>
                <a:srgbClr val="99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276271"/>
            <a:ext cx="6723580" cy="3782014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2411760" y="0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GRUPOS DE TRABAJO</a:t>
            </a:r>
          </a:p>
        </p:txBody>
      </p:sp>
    </p:spTree>
    <p:extLst>
      <p:ext uri="{BB962C8B-B14F-4D97-AF65-F5344CB8AC3E}">
        <p14:creationId xmlns:p14="http://schemas.microsoft.com/office/powerpoint/2010/main" val="14958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 marL="73660" marR="52070" indent="0" algn="just">
              <a:lnSpc>
                <a:spcPct val="104000"/>
              </a:lnSpc>
              <a:spcBef>
                <a:spcPts val="185"/>
              </a:spcBef>
              <a:spcAft>
                <a:spcPts val="600"/>
              </a:spcAft>
              <a:buNone/>
            </a:pPr>
            <a:r>
              <a:rPr lang="en-US" sz="2000" spc="-5" dirty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US" sz="2000" spc="11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la</a:t>
            </a:r>
            <a:r>
              <a:rPr lang="en-US" sz="2000" spc="-6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5" dirty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2000" spc="5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spc="30" dirty="0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US" sz="2000" spc="-15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spc="-11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2000" spc="5" dirty="0"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US" sz="2000" spc="-5" dirty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er</a:t>
            </a:r>
            <a:r>
              <a:rPr lang="en-US" sz="2000" spc="-10" dirty="0"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or</a:t>
            </a:r>
            <a:r>
              <a:rPr lang="en-US" sz="2000" spc="3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enc</a:t>
            </a:r>
            <a:r>
              <a:rPr lang="en-US" sz="2000" spc="-10" dirty="0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US" sz="2000" spc="-5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ra</a:t>
            </a:r>
            <a:r>
              <a:rPr lang="en-US" sz="2000" spc="-10" dirty="0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emos</a:t>
            </a:r>
            <a:r>
              <a:rPr lang="en-US" sz="2000" spc="16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5" dirty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US" sz="2000" spc="5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nomb</a:t>
            </a:r>
            <a:r>
              <a:rPr lang="en-US" sz="2000" spc="-1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spc="9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10" dirty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spc="-2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la</a:t>
            </a:r>
            <a:r>
              <a:rPr lang="en-US" sz="2000" spc="-6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com</a:t>
            </a:r>
            <a:r>
              <a:rPr lang="en-US" sz="2000" spc="-5" dirty="0" err="1"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nidad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19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y</a:t>
            </a:r>
            <a:r>
              <a:rPr lang="en-US" sz="2000" spc="4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la</a:t>
            </a:r>
            <a:r>
              <a:rPr lang="en-US" sz="2000" spc="-6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US" sz="2000" spc="-5" dirty="0" err="1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rra</a:t>
            </a:r>
            <a:r>
              <a:rPr lang="en-US" sz="2000" spc="7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de</a:t>
            </a:r>
            <a:r>
              <a:rPr lang="en-US" sz="2000" spc="-2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5" dirty="0" err="1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es</a:t>
            </a:r>
            <a:r>
              <a:rPr lang="en-US" sz="2000" spc="5" dirty="0" err="1">
                <a:latin typeface="Calibri" panose="020F0502020204030204" pitchFamily="34" charset="0"/>
                <a:ea typeface="Times New Roman" panose="02020603050405020304" pitchFamily="18" charset="0"/>
              </a:rPr>
              <a:t>ta</a:t>
            </a:r>
            <a:r>
              <a:rPr lang="en-US" sz="2000" spc="-1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ñ</a:t>
            </a:r>
            <a:r>
              <a:rPr lang="en-US" sz="2000" spc="5" dirty="0" err="1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2000" spc="2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5" dirty="0">
                <a:latin typeface="Calibri" panose="020F0502020204030204" pitchFamily="34" charset="0"/>
                <a:ea typeface="Times New Roman" panose="02020603050405020304" pitchFamily="18" charset="0"/>
              </a:rPr>
              <a:t>J</a:t>
            </a:r>
            <a:r>
              <a:rPr lang="en-US" sz="2000" spc="10" dirty="0"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2000" spc="-15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US" sz="2000" spc="6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deb</a:t>
            </a:r>
            <a:r>
              <a:rPr lang="en-US" sz="2000" spc="-15" dirty="0" err="1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jo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de</a:t>
            </a:r>
            <a:r>
              <a:rPr lang="en-US" sz="2000" spc="1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la</a:t>
            </a:r>
            <a:r>
              <a:rPr lang="en-US" sz="2000" spc="-2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10" dirty="0" err="1"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US" sz="2000" spc="5" dirty="0" err="1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rra</a:t>
            </a:r>
            <a:r>
              <a:rPr lang="en-US" sz="2000" spc="-9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spc="7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la</a:t>
            </a:r>
            <a:r>
              <a:rPr lang="en-US" sz="2000" spc="-3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iz</a:t>
            </a:r>
            <a:r>
              <a:rPr lang="en-US" sz="2000" spc="-15" dirty="0" err="1">
                <a:latin typeface="Calibri" panose="020F0502020204030204" pitchFamily="34" charset="0"/>
                <a:ea typeface="Times New Roman" panose="02020603050405020304" pitchFamily="18" charset="0"/>
              </a:rPr>
              <a:t>q</a:t>
            </a:r>
            <a:r>
              <a:rPr lang="en-US" sz="2000" spc="5" dirty="0" err="1"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US" sz="2000" spc="-1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spc="-1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rd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spc="9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5" dirty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ncon</a:t>
            </a:r>
            <a:r>
              <a:rPr lang="en-US" sz="2000" spc="-5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US" sz="2000" spc="-5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spc="-10" dirty="0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emos</a:t>
            </a:r>
            <a:r>
              <a:rPr lang="en-US" sz="2000" spc="13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10" dirty="0"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spc="9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descri</a:t>
            </a:r>
            <a:r>
              <a:rPr lang="en-US" sz="2000" spc="-5" dirty="0" err="1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ción</a:t>
            </a:r>
            <a:r>
              <a:rPr lang="en-US" sz="2000" spc="14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de</a:t>
            </a:r>
            <a:r>
              <a:rPr lang="en-US" sz="2000" spc="1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la</a:t>
            </a:r>
            <a:r>
              <a:rPr lang="en-US" sz="2000" spc="-3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5" dirty="0" err="1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cción</a:t>
            </a:r>
            <a:r>
              <a:rPr lang="en-US" sz="2000" spc="14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</a:t>
            </a:r>
            <a:r>
              <a:rPr lang="en-US" sz="2000" spc="-1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rm</a:t>
            </a:r>
            <a:r>
              <a:rPr lang="en-US" sz="2000" spc="5" dirty="0" err="1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spc="-5" dirty="0" err="1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iva</a:t>
            </a:r>
            <a:r>
              <a:rPr lang="en-US" sz="2000" spc="8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50" dirty="0">
                <a:latin typeface="Calibri" panose="020F0502020204030204" pitchFamily="34" charset="0"/>
                <a:ea typeface="Times New Roman" panose="02020603050405020304" pitchFamily="18" charset="0"/>
              </a:rPr>
              <a:t>y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en-US" sz="2000" spc="15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spc="7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su</a:t>
            </a:r>
            <a:r>
              <a:rPr lang="en-US" sz="2000" spc="4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1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spc="-1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spc="-2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en-US" sz="2000" spc="-5" dirty="0" err="1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en-US" sz="2000" spc="14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5" dirty="0"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US" sz="2000" spc="-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ic</a:t>
            </a:r>
            <a:r>
              <a:rPr lang="en-US" sz="2000" spc="-1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no</a:t>
            </a:r>
            <a:r>
              <a:rPr lang="en-US" sz="2000" spc="16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10" dirty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e </a:t>
            </a:r>
            <a:r>
              <a:rPr lang="en-US" sz="2000" spc="5" dirty="0" err="1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cceso</a:t>
            </a:r>
            <a:r>
              <a:rPr lang="en-US" sz="2000" spc="5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spc="-1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la</a:t>
            </a:r>
            <a:r>
              <a:rPr lang="en-US" sz="2000" spc="-11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15" dirty="0" err="1">
                <a:latin typeface="Calibri" panose="020F0502020204030204" pitchFamily="34" charset="0"/>
                <a:ea typeface="Times New Roman" panose="02020603050405020304" pitchFamily="18" charset="0"/>
              </a:rPr>
              <a:t>ay</a:t>
            </a:r>
            <a:r>
              <a:rPr lang="en-US" sz="2000" spc="5" dirty="0" err="1"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da</a:t>
            </a:r>
            <a:r>
              <a:rPr lang="en-US" sz="2000" spc="5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lo</a:t>
            </a:r>
            <a:r>
              <a:rPr lang="en-US" sz="2000" spc="-10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2000" spc="5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 de</a:t>
            </a:r>
            <a:r>
              <a:rPr lang="en-US" sz="2000" spc="-7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</a:t>
            </a:r>
            <a:r>
              <a:rPr lang="en-US" sz="2000" spc="-2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ha</a:t>
            </a:r>
            <a:r>
              <a:rPr lang="en-US" sz="2000" spc="3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com</a:t>
            </a:r>
            <a:r>
              <a:rPr lang="en-US" sz="2000" spc="-5" dirty="0" err="1"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nidad</a:t>
            </a:r>
            <a:r>
              <a:rPr lang="en-US" sz="2000" spc="6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5" dirty="0" err="1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dmin</a:t>
            </a:r>
            <a:r>
              <a:rPr lang="en-US" sz="2000" spc="1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2000" spc="-5" dirty="0" err="1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rada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5" dirty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or</a:t>
            </a:r>
            <a:r>
              <a:rPr lang="en-US" sz="2000" spc="5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el </a:t>
            </a:r>
            <a:r>
              <a:rPr lang="en-US" sz="2000" spc="-1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oo</a:t>
            </a:r>
            <a:r>
              <a:rPr lang="en-US" sz="2000" spc="-1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2000" spc="-1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US" sz="2000" spc="5" dirty="0" err="1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dor</a:t>
            </a:r>
            <a:r>
              <a:rPr lang="en-US" sz="2000" spc="7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de</a:t>
            </a:r>
            <a:r>
              <a:rPr lang="en-US" sz="2000" spc="-7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10" dirty="0"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spc="5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mi</a:t>
            </a:r>
            <a:r>
              <a:rPr lang="en-US" sz="2000" spc="-5" dirty="0" err="1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US" sz="2000" spc="5" dirty="0" err="1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ts val="700"/>
              </a:lnSpc>
              <a:spcBef>
                <a:spcPts val="10"/>
              </a:spcBef>
              <a:spcAft>
                <a:spcPts val="60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3660" marR="51435" indent="0" algn="just">
              <a:lnSpc>
                <a:spcPct val="104000"/>
              </a:lnSpc>
              <a:spcAft>
                <a:spcPts val="600"/>
              </a:spcAft>
              <a:buNone/>
            </a:pPr>
            <a:r>
              <a:rPr lang="en-US" sz="2000" spc="-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eb</a:t>
            </a:r>
            <a:r>
              <a:rPr lang="en-US" sz="2000" spc="-1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jo</a:t>
            </a:r>
            <a:r>
              <a:rPr lang="en-US" sz="2000" spc="17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de</a:t>
            </a:r>
            <a:r>
              <a:rPr lang="en-US" sz="2000" spc="3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es</a:t>
            </a:r>
            <a:r>
              <a:rPr lang="en-US" sz="2000" spc="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ta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2000" spc="4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dos</a:t>
            </a:r>
            <a:r>
              <a:rPr lang="en-US" sz="2000" spc="-3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secci</a:t>
            </a:r>
            <a:r>
              <a:rPr lang="en-US" sz="2000" spc="-1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nes</a:t>
            </a:r>
            <a:r>
              <a:rPr lang="en-US" sz="2000" spc="15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se</a:t>
            </a:r>
            <a:r>
              <a:rPr lang="en-US" sz="2000" spc="9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en-US" sz="2000" spc="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US" sz="2000" spc="-1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spc="1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US" sz="2000" spc="-1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spc="-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z</a:t>
            </a:r>
            <a:r>
              <a:rPr lang="en-US" sz="2000" spc="-1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en-US" sz="2000" spc="18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lla</a:t>
            </a:r>
            <a:r>
              <a:rPr lang="en-US" sz="2000" spc="-1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US" sz="2000" spc="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da</a:t>
            </a:r>
            <a:r>
              <a:rPr lang="en-US" sz="2000" spc="24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log.</a:t>
            </a:r>
            <a:r>
              <a:rPr lang="en-US" sz="2000" spc="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2000" spc="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spc="18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z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ona</a:t>
            </a:r>
            <a:r>
              <a:rPr lang="en-US" sz="2000" spc="18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1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spc="-12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á</a:t>
            </a:r>
            <a:r>
              <a:rPr lang="en-US" sz="2000" spc="3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dmini</a:t>
            </a:r>
            <a:r>
              <a:rPr lang="en-US" sz="2000" spc="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2000" spc="-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ra</a:t>
            </a:r>
            <a:r>
              <a:rPr lang="en-US" sz="2000" spc="-1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spc="13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or</a:t>
            </a:r>
            <a:r>
              <a:rPr lang="en-US" sz="2000" spc="-7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co</a:t>
            </a:r>
            <a:r>
              <a:rPr lang="en-US" sz="2000" spc="-1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or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din</a:t>
            </a:r>
            <a:r>
              <a:rPr lang="en-US" sz="2000" spc="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dor</a:t>
            </a:r>
            <a:r>
              <a:rPr lang="en-US" sz="2000" spc="22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1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spc="8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la</a:t>
            </a:r>
            <a:r>
              <a:rPr lang="en-US" sz="2000" spc="4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com</a:t>
            </a:r>
            <a:r>
              <a:rPr lang="en-US" sz="2000" spc="-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nidad</a:t>
            </a:r>
            <a:r>
              <a:rPr lang="en-US" sz="2000" spc="21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2000" spc="-1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US" sz="2000" spc="-2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el</a:t>
            </a:r>
            <a:r>
              <a:rPr lang="en-US" sz="2000" spc="14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1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f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in</a:t>
            </a:r>
            <a:r>
              <a:rPr lang="en-US" sz="2000" spc="22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1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spc="8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vi</a:t>
            </a:r>
            <a:r>
              <a:rPr lang="en-US" sz="2000" spc="-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sz="2000" spc="-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iliz</a:t>
            </a:r>
            <a:r>
              <a:rPr lang="en-US" sz="2000" spc="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US" sz="2000" spc="23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US" sz="2000" spc="14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rab</a:t>
            </a:r>
            <a:r>
              <a:rPr lang="en-US" sz="2000" spc="-1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jo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6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ll</a:t>
            </a:r>
            <a:r>
              <a:rPr lang="en-US" sz="2000" spc="-1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  <a:r>
              <a:rPr lang="en-US" sz="2000" spc="-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do</a:t>
            </a:r>
            <a:r>
              <a:rPr lang="en-US" sz="2000" spc="15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spc="14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1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2000" spc="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bo</a:t>
            </a:r>
            <a:r>
              <a:rPr lang="en-US" sz="2000" spc="-3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or</a:t>
            </a:r>
            <a:r>
              <a:rPr lang="en-US" sz="2000" spc="-2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1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os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14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US" sz="2000" spc="-1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emb</a:t>
            </a:r>
            <a:r>
              <a:rPr lang="en-US" sz="2000" spc="-1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os</a:t>
            </a:r>
            <a:r>
              <a:rPr lang="en-US" sz="2000" spc="14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de</a:t>
            </a:r>
            <a:r>
              <a:rPr lang="en-US" sz="2000" spc="8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di</a:t>
            </a:r>
            <a:r>
              <a:rPr lang="en-US" sz="2000" spc="-2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ha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com</a:t>
            </a:r>
            <a:r>
              <a:rPr lang="en-US" sz="2000" spc="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ni</a:t>
            </a:r>
            <a:r>
              <a:rPr lang="en-US" sz="2000" spc="-1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2000" spc="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2000" spc="20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2000" spc="-1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 </a:t>
            </a:r>
            <a:r>
              <a:rPr lang="en-US" sz="2000" spc="15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000" spc="1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sz="2000" spc="-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9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de </a:t>
            </a:r>
            <a:r>
              <a:rPr lang="en-US" sz="2000" spc="3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1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on</a:t>
            </a:r>
            <a:r>
              <a:rPr lang="en-US" sz="2000" spc="-1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enido</a:t>
            </a:r>
            <a:r>
              <a:rPr lang="en-US" sz="2000" spc="-11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2000" spc="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spc="-1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spc="22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1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er</a:t>
            </a:r>
            <a:r>
              <a:rPr lang="en-US" sz="2000" spc="-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2000" spc="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9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se</a:t>
            </a:r>
            <a:r>
              <a:rPr lang="en-US" sz="2000" spc="-1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g</a:t>
            </a:r>
            <a:r>
              <a:rPr lang="en-US" sz="2000" spc="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ú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US" sz="2000" spc="20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1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 </a:t>
            </a:r>
            <a:r>
              <a:rPr lang="en-US" sz="2000" spc="9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consi</a:t>
            </a:r>
            <a:r>
              <a:rPr lang="en-US" sz="2000" spc="-1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spc="-1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25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US" sz="2000" spc="-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US" sz="2000" spc="2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US" sz="2000" spc="-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000" spc="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no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2000" spc="15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US" sz="2000" spc="-1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US" sz="2000" spc="-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icias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en-US" sz="2000" spc="-4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US" sz="2000" spc="-1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US" sz="2000" spc="-1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edades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docum</a:t>
            </a:r>
            <a:r>
              <a:rPr lang="en-US" sz="2000" spc="-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US" sz="2000" spc="-1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os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en-US" sz="2000" spc="3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en</a:t>
            </a:r>
            <a:r>
              <a:rPr lang="en-US" sz="2000" spc="-1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US" sz="2000" spc="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ces a</a:t>
            </a:r>
            <a:r>
              <a:rPr lang="en-US" sz="2000" spc="-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des</a:t>
            </a:r>
            <a:r>
              <a:rPr lang="en-US" sz="2000" spc="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ta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ca</a:t>
            </a:r>
            <a:r>
              <a:rPr lang="en-US" sz="2000" spc="-7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en-US" sz="2000" spc="3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1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spc="-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c.</a:t>
            </a:r>
            <a:r>
              <a:rPr lang="en-US" sz="2000" spc="-11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2000" spc="-1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os</a:t>
            </a:r>
            <a:r>
              <a:rPr lang="en-US" sz="2000" spc="3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2000" spc="-1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n-US" sz="2000" spc="-1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enidos</a:t>
            </a:r>
            <a:r>
              <a:rPr lang="en-US" sz="2000" spc="4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2000" spc="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u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2000" spc="-1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en</a:t>
            </a:r>
            <a:r>
              <a:rPr lang="en-US" sz="2000" spc="14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ser</a:t>
            </a:r>
            <a:r>
              <a:rPr lang="en-US" sz="2000" spc="-6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  <a:r>
              <a:rPr lang="en-US" sz="2000" spc="-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lora</a:t>
            </a:r>
            <a:r>
              <a:rPr lang="en-US" sz="2000" spc="-1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os</a:t>
            </a:r>
            <a:r>
              <a:rPr lang="en-US" sz="2000" spc="22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y</a:t>
            </a:r>
            <a:r>
              <a:rPr lang="en-US" sz="2000" spc="-2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co</a:t>
            </a:r>
            <a:r>
              <a:rPr lang="en-US" sz="2000" spc="-1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US" sz="2000" spc="-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2000" spc="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000" spc="2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US" sz="2000" spc="-5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idos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11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en</a:t>
            </a:r>
            <a:r>
              <a:rPr lang="en-US" sz="2000" spc="-6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-2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edes</a:t>
            </a:r>
            <a:r>
              <a:rPr lang="en-US" sz="2000" spc="35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socia</a:t>
            </a:r>
            <a:r>
              <a:rPr lang="en-US" sz="2000" spc="-1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es</a:t>
            </a:r>
            <a:r>
              <a:rPr lang="en-U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s-ES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699792" y="0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00B050"/>
                </a:solidFill>
              </a:rPr>
              <a:t>GRUPOS DE TRABAJO</a:t>
            </a:r>
          </a:p>
        </p:txBody>
      </p:sp>
    </p:spTree>
    <p:extLst>
      <p:ext uri="{BB962C8B-B14F-4D97-AF65-F5344CB8AC3E}">
        <p14:creationId xmlns:p14="http://schemas.microsoft.com/office/powerpoint/2010/main" val="23558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C3C37051E9A641AC2303B3332CAD4A" ma:contentTypeVersion="3" ma:contentTypeDescription="Crear nuevo documento." ma:contentTypeScope="" ma:versionID="15018292fe2122f48fd4c34f733f72b3">
  <xsd:schema xmlns:xsd="http://www.w3.org/2001/XMLSchema" xmlns:xs="http://www.w3.org/2001/XMLSchema" xmlns:p="http://schemas.microsoft.com/office/2006/metadata/properties" xmlns:ns2="a87534ba-5cdb-4867-b688-9adf535dbc4a" targetNamespace="http://schemas.microsoft.com/office/2006/metadata/properties" ma:root="true" ma:fieldsID="4b32da804aee438d0fd0defd1f6f5cb3" ns2:_="">
    <xsd:import namespace="a87534ba-5cdb-4867-b688-9adf535dbc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7534ba-5cdb-4867-b688-9adf535dbc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10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B0763C-BAED-4EBE-A3B5-C847999785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7534ba-5cdb-4867-b688-9adf535dbc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3FBEFB-AEBA-4458-88D4-D158CFB5DA71}">
  <ds:schemaRefs>
    <ds:schemaRef ds:uri="a87534ba-5cdb-4867-b688-9adf535dbc4a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CD8079F-8214-41FE-B0C1-F073D002D5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8561</TotalTime>
  <Words>504</Words>
  <Application>Microsoft Office PowerPoint</Application>
  <PresentationFormat>Presentación en pantalla (4:3)</PresentationFormat>
  <Paragraphs>107</Paragraphs>
  <Slides>19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Eras Demi ITC</vt:lpstr>
      <vt:lpstr>Times New Roman</vt:lpstr>
      <vt:lpstr>Wingdings</vt:lpstr>
      <vt:lpstr>Tema de Office</vt:lpstr>
      <vt:lpstr>CENTRO DEL PROFESORADO DE MÁLAGA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AOLMEDO</dc:creator>
  <cp:lastModifiedBy>alicia.sendino</cp:lastModifiedBy>
  <cp:revision>238</cp:revision>
  <dcterms:created xsi:type="dcterms:W3CDTF">2014-02-23T09:48:14Z</dcterms:created>
  <dcterms:modified xsi:type="dcterms:W3CDTF">2016-11-29T12:07:25Z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0x01010062C3C37051E9A641AC2303B3332CAD4A</vt:lpwstr>
  </property>
</Properties>
</file>