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" y="-2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720725" y="900113"/>
            <a:ext cx="6118225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fld id="{5C64E424-F210-FE42-8E6B-5ECF8320070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287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AA3E67-CDBE-8542-B6B2-3F3152D769FA}" type="slidenum">
              <a:rPr lang="de-DE"/>
              <a:pPr/>
              <a:t>1</a:t>
            </a:fld>
            <a:endParaRPr lang="de-DE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DFA268-217D-9045-A3B3-D0AE46351ADE}" type="slidenum">
              <a:rPr lang="de-DE"/>
              <a:pPr/>
              <a:t>2</a:t>
            </a:fld>
            <a:endParaRPr lang="de-DE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B51F0A-ABF9-6943-9B3D-AD8531FD5F14}" type="slidenum">
              <a:rPr lang="de-DE"/>
              <a:pPr/>
              <a:t>3</a:t>
            </a:fld>
            <a:endParaRPr lang="de-DE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97AA65-720A-684B-8CC6-33B505BA2A4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94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C3D911-B00F-494E-B709-1C990102EA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7263" y="215900"/>
            <a:ext cx="2266950" cy="4438650"/>
          </a:xfrm>
        </p:spPr>
        <p:txBody>
          <a:bodyPr vert="eaVert"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1625" cy="4438650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6EE11A-D175-3E41-A611-453C590B83D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4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6D44FF-F315-4648-B6BC-61A0570F81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1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CF28B1-52AD-5142-A236-C46D2259A1D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52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59288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D4A345-0C1A-374B-B919-2ED0EDB9285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9E3D35-FF03-2042-A92E-42738A03C7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80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D83A3A-C756-2B4C-9F7C-8CD9FB25D3B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9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D85794-7C2E-014D-BBE5-1197F98264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1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222DA9-2F2F-9F47-A3BA-5DB0543068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5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E380B5-5AC6-0241-AADC-28587C47E92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8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15900"/>
            <a:ext cx="809783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Format des Titeltextes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68425"/>
            <a:ext cx="90709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Format des Gliederungstextes durch Klicken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Siebte Gliederungsebene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+mn-lt"/>
                <a:cs typeface="DejaVu Sans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405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+mn-lt"/>
                <a:cs typeface="DejaVu Sans" charset="0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+mn-lt"/>
                <a:cs typeface="DejaVu Sans" charset="0"/>
              </a:defRPr>
            </a:lvl1pPr>
          </a:lstStyle>
          <a:p>
            <a:fld id="{371B9B6C-2089-E547-BF12-461F85A7EFF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Times New Roman" charset="0"/>
          <a:ea typeface="ＭＳ Ｐゴシック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6838"/>
            <a:ext cx="8099425" cy="1066800"/>
          </a:xfrm>
          <a:ln/>
        </p:spPr>
        <p:txBody>
          <a:bodyPr/>
          <a:lstStyle/>
          <a:p>
            <a:pPr>
              <a:lnSpc>
                <a:spcPct val="107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de-DE">
                <a:latin typeface="A Year Without Rain" charset="0"/>
              </a:rPr>
              <a:t>¿EN QUÉ CONSISTE EL PROCESO DE ENSEÑANZA-APRENDIZAJE?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63600" y="2087563"/>
            <a:ext cx="1584325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QUIÉN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87563" y="3887788"/>
            <a:ext cx="1584325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QUÉ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84550" y="3467100"/>
            <a:ext cx="1584325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107000"/>
              </a:lnSpc>
            </a:pPr>
            <a:endParaRPr lang="de-DE" sz="2800">
              <a:latin typeface="A Year Without Rain" charset="0"/>
            </a:endParaRPr>
          </a:p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POR QUÉ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27650" y="1728788"/>
            <a:ext cx="1584325" cy="144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107000"/>
              </a:lnSpc>
            </a:pPr>
            <a:endParaRPr lang="de-DE" sz="2800">
              <a:latin typeface="A Year Without Rain" charset="0"/>
            </a:endParaRPr>
          </a:p>
          <a:p>
            <a:pPr>
              <a:lnSpc>
                <a:spcPct val="107000"/>
              </a:lnSpc>
            </a:pPr>
            <a:endParaRPr lang="de-DE" sz="2800">
              <a:latin typeface="A Year Without Rain" charset="0"/>
            </a:endParaRPr>
          </a:p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CÓMO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775575" y="2708275"/>
            <a:ext cx="1511300" cy="13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7004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91000"/>
              </a:lnSpc>
            </a:pPr>
            <a:endParaRPr lang="de-DE" sz="2800">
              <a:latin typeface="Faraco Hand" charset="0"/>
            </a:endParaRPr>
          </a:p>
          <a:p>
            <a:pPr>
              <a:lnSpc>
                <a:spcPct val="91000"/>
              </a:lnSpc>
            </a:pPr>
            <a:endParaRPr lang="de-DE" sz="2800">
              <a:latin typeface="Faraco Hand" charset="0"/>
            </a:endParaRPr>
          </a:p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CÚANDO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75350" y="2708275"/>
            <a:ext cx="1584325" cy="13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7004" rIns="90000" bIns="4500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91000"/>
              </a:lnSpc>
            </a:pPr>
            <a:endParaRPr lang="de-DE" sz="2800">
              <a:latin typeface="Faraco Hand" charset="0"/>
            </a:endParaRPr>
          </a:p>
          <a:p>
            <a:pPr>
              <a:lnSpc>
                <a:spcPct val="91000"/>
              </a:lnSpc>
            </a:pPr>
            <a:endParaRPr lang="de-DE" sz="2800">
              <a:latin typeface="Faraco Hand" charset="0"/>
            </a:endParaRPr>
          </a:p>
          <a:p>
            <a:pPr>
              <a:lnSpc>
                <a:spcPct val="107000"/>
              </a:lnSpc>
            </a:pPr>
            <a:r>
              <a:rPr lang="de-DE" sz="2800">
                <a:latin typeface="A Year Without Rain" charset="0"/>
              </a:rPr>
              <a:t>DÓNDE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47700" y="1331913"/>
            <a:ext cx="2519363" cy="2087562"/>
          </a:xfrm>
          <a:prstGeom prst="ellipse">
            <a:avLst/>
          </a:prstGeom>
          <a:solidFill>
            <a:srgbClr val="00CC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1944688" y="3168650"/>
            <a:ext cx="3024187" cy="2447925"/>
          </a:xfrm>
          <a:prstGeom prst="ellipse">
            <a:avLst/>
          </a:prstGeom>
          <a:solidFill>
            <a:srgbClr val="6600CC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3924300" y="1236663"/>
            <a:ext cx="2519363" cy="2232025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7775575" y="3240088"/>
            <a:ext cx="1295400" cy="7207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CFE7F5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759450" y="3311525"/>
            <a:ext cx="1295400" cy="7207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CFE7F5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6696075" y="4032250"/>
            <a:ext cx="1223963" cy="863600"/>
          </a:xfrm>
          <a:custGeom>
            <a:avLst/>
            <a:gdLst>
              <a:gd name="T0" fmla="*/ 439 w 787"/>
              <a:gd name="T1" fmla="*/ 12 h 799"/>
              <a:gd name="T2" fmla="*/ 535 w 787"/>
              <a:gd name="T3" fmla="*/ 102 h 799"/>
              <a:gd name="T4" fmla="*/ 391 w 787"/>
              <a:gd name="T5" fmla="*/ 246 h 799"/>
              <a:gd name="T6" fmla="*/ 252 w 787"/>
              <a:gd name="T7" fmla="*/ 108 h 799"/>
              <a:gd name="T8" fmla="*/ 349 w 787"/>
              <a:gd name="T9" fmla="*/ 12 h 799"/>
              <a:gd name="T10" fmla="*/ 0 w 787"/>
              <a:gd name="T11" fmla="*/ 0 h 799"/>
              <a:gd name="T12" fmla="*/ 12 w 787"/>
              <a:gd name="T13" fmla="*/ 348 h 799"/>
              <a:gd name="T14" fmla="*/ 108 w 787"/>
              <a:gd name="T15" fmla="*/ 258 h 799"/>
              <a:gd name="T16" fmla="*/ 282 w 787"/>
              <a:gd name="T17" fmla="*/ 433 h 799"/>
              <a:gd name="T18" fmla="*/ 282 w 787"/>
              <a:gd name="T19" fmla="*/ 799 h 799"/>
              <a:gd name="T20" fmla="*/ 511 w 787"/>
              <a:gd name="T21" fmla="*/ 799 h 799"/>
              <a:gd name="T22" fmla="*/ 511 w 787"/>
              <a:gd name="T23" fmla="*/ 427 h 799"/>
              <a:gd name="T24" fmla="*/ 685 w 787"/>
              <a:gd name="T25" fmla="*/ 252 h 799"/>
              <a:gd name="T26" fmla="*/ 781 w 787"/>
              <a:gd name="T27" fmla="*/ 348 h 799"/>
              <a:gd name="T28" fmla="*/ 787 w 787"/>
              <a:gd name="T29" fmla="*/ 0 h 799"/>
              <a:gd name="T30" fmla="*/ 439 w 787"/>
              <a:gd name="T31" fmla="*/ 12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7" h="799">
                <a:moveTo>
                  <a:pt x="439" y="12"/>
                </a:moveTo>
                <a:lnTo>
                  <a:pt x="535" y="102"/>
                </a:lnTo>
                <a:lnTo>
                  <a:pt x="391" y="246"/>
                </a:lnTo>
                <a:lnTo>
                  <a:pt x="252" y="108"/>
                </a:lnTo>
                <a:lnTo>
                  <a:pt x="349" y="12"/>
                </a:lnTo>
                <a:lnTo>
                  <a:pt x="0" y="0"/>
                </a:lnTo>
                <a:lnTo>
                  <a:pt x="12" y="348"/>
                </a:lnTo>
                <a:lnTo>
                  <a:pt x="108" y="258"/>
                </a:lnTo>
                <a:lnTo>
                  <a:pt x="282" y="433"/>
                </a:lnTo>
                <a:lnTo>
                  <a:pt x="282" y="799"/>
                </a:lnTo>
                <a:lnTo>
                  <a:pt x="511" y="799"/>
                </a:lnTo>
                <a:lnTo>
                  <a:pt x="511" y="427"/>
                </a:lnTo>
                <a:lnTo>
                  <a:pt x="685" y="252"/>
                </a:lnTo>
                <a:lnTo>
                  <a:pt x="781" y="348"/>
                </a:lnTo>
                <a:lnTo>
                  <a:pt x="787" y="0"/>
                </a:lnTo>
                <a:lnTo>
                  <a:pt x="439" y="12"/>
                </a:ln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728788" y="2052638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Aspecto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social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43325" y="1655763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Aspecto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docente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592388" y="4537075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Aspecto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cognitivo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111750" y="4870450"/>
            <a:ext cx="46085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117000"/>
              </a:lnSpc>
            </a:pPr>
            <a:r>
              <a:rPr lang="de-DE">
                <a:latin typeface="Libian SC" charset="0"/>
              </a:rPr>
              <a:t>ESTOS DOS ASPECTOS DESAPARECEN EN LA MODALIDAD ONLINE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5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0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5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6838"/>
            <a:ext cx="8099425" cy="1066800"/>
          </a:xfrm>
          <a:ln/>
        </p:spPr>
        <p:txBody>
          <a:bodyPr/>
          <a:lstStyle/>
          <a:p>
            <a:pPr>
              <a:lnSpc>
                <a:spcPct val="107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de-DE">
                <a:latin typeface="A Year Without Rain" charset="0"/>
              </a:rPr>
              <a:t>¿Cuáles son las tareas del tutor en el Proceso de Enseñanza- Aprendizaje?</a:t>
            </a: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132138" y="1403350"/>
            <a:ext cx="3603625" cy="2879725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2576513" y="2393950"/>
            <a:ext cx="3603625" cy="2879725"/>
          </a:xfrm>
          <a:prstGeom prst="ellipse">
            <a:avLst/>
          </a:prstGeom>
          <a:solidFill>
            <a:srgbClr val="6600CC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654175" y="1476375"/>
            <a:ext cx="3603625" cy="2879725"/>
          </a:xfrm>
          <a:prstGeom prst="ellipse">
            <a:avLst/>
          </a:prstGeom>
          <a:solidFill>
            <a:srgbClr val="00CC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28788" y="2052638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Presencia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social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674225" y="46038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Presencia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docente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27425" y="4535488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Presencia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cognitiva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067300" y="1922463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Presencia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docente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321050" y="1655763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Crear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clima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187575" y="3527425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Apoyar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el discurso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43438" y="3384550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Adaptar 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los contenidos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311525" y="2519363"/>
            <a:ext cx="184467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En el proceso de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Enseñanza-</a:t>
            </a:r>
          </a:p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Aprendizaje el tutor debe ejercer una ...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8099425" cy="828675"/>
          </a:xfrm>
          <a:ln/>
        </p:spPr>
        <p:txBody>
          <a:bodyPr/>
          <a:lstStyle/>
          <a:p>
            <a:pPr>
              <a:lnSpc>
                <a:spcPct val="107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de-DE">
                <a:latin typeface="A Year Without Rain" charset="0"/>
              </a:rPr>
              <a:t>¿QUÉ ÁMBITOS INCLUYE CADA UNO?</a:t>
            </a: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95288" y="1511300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GRUPO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331913" y="2592388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TUTOR/-a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763713" y="1260475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ALUMNO/-A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443663" y="1295400"/>
            <a:ext cx="1836737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herramientas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7524750" y="2519363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tareas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8315325" y="1295400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enfoque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3240088" y="2952750"/>
            <a:ext cx="1944687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Conocimientos</a:t>
            </a:r>
          </a:p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previos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995738" y="4248150"/>
            <a:ext cx="18002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Retro-</a:t>
            </a:r>
          </a:p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alimentación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184775" y="3132138"/>
            <a:ext cx="1368425" cy="1368425"/>
          </a:xfrm>
          <a:custGeom>
            <a:avLst/>
            <a:gdLst>
              <a:gd name="G0" fmla="+- 1318 0 0"/>
              <a:gd name="G1" fmla="+- 21600 0 1318"/>
              <a:gd name="G2" fmla="+- 21600 0 131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318" y="10800"/>
                </a:moveTo>
                <a:cubicBezTo>
                  <a:pt x="1318" y="16037"/>
                  <a:pt x="5563" y="20282"/>
                  <a:pt x="10800" y="20282"/>
                </a:cubicBezTo>
                <a:cubicBezTo>
                  <a:pt x="16037" y="20282"/>
                  <a:pt x="20282" y="16037"/>
                  <a:pt x="20282" y="10800"/>
                </a:cubicBezTo>
                <a:cubicBezTo>
                  <a:pt x="20282" y="5563"/>
                  <a:pt x="16037" y="1318"/>
                  <a:pt x="10800" y="1318"/>
                </a:cubicBezTo>
                <a:cubicBezTo>
                  <a:pt x="5563" y="1318"/>
                  <a:pt x="1318" y="5563"/>
                  <a:pt x="1318" y="10800"/>
                </a:cubicBezTo>
                <a:close/>
              </a:path>
            </a:pathLst>
          </a:cu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14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de-DE">
                <a:solidFill>
                  <a:srgbClr val="000000"/>
                </a:solidFill>
                <a:latin typeface="aaaiight!" charset="0"/>
              </a:rPr>
              <a:t>motivación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66700" y="971550"/>
            <a:ext cx="3087688" cy="3132138"/>
          </a:xfrm>
          <a:prstGeom prst="ellipse">
            <a:avLst/>
          </a:prstGeom>
          <a:solidFill>
            <a:srgbClr val="00CC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240088" y="1944688"/>
            <a:ext cx="3311525" cy="3725862"/>
          </a:xfrm>
          <a:prstGeom prst="ellipse">
            <a:avLst/>
          </a:prstGeom>
          <a:solidFill>
            <a:srgbClr val="6600CC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6275388" y="936625"/>
            <a:ext cx="3841750" cy="2916238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-71438" y="3109913"/>
            <a:ext cx="1844676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SOCIAL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075363" y="2843213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DOCENTE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951288" y="2339975"/>
            <a:ext cx="1844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de-DE">
                <a:latin typeface="A Year Without Rain" charset="0"/>
              </a:rPr>
              <a:t>COGNITIVO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4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01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ＭＳ Ｐゴシック"/>
        <a:cs typeface="Droid Sans Fallback"/>
      </a:majorFont>
      <a:minorFont>
        <a:latin typeface="Times New Roman"/>
        <a:ea typeface="ＭＳ Ｐゴシック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109</Words>
  <Application>Microsoft Macintosh PowerPoint</Application>
  <PresentationFormat>Personalizado</PresentationFormat>
  <Paragraphs>57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Times New Roman</vt:lpstr>
      <vt:lpstr>Droid Sans Fallback</vt:lpstr>
      <vt:lpstr>Arial</vt:lpstr>
      <vt:lpstr>DejaVu Sans</vt:lpstr>
      <vt:lpstr>A Year Without Rain</vt:lpstr>
      <vt:lpstr>Faraco Hand</vt:lpstr>
      <vt:lpstr>Libian SC</vt:lpstr>
      <vt:lpstr>aaaiight!</vt:lpstr>
      <vt:lpstr>Tema de Office</vt:lpstr>
      <vt:lpstr>¿EN QUÉ CONSISTE EL PROCESO DE ENSEÑANZA-APRENDIZAJE?</vt:lpstr>
      <vt:lpstr>¿Cuáles son las tareas del tutor en el Proceso de Enseñanza- Aprendizaje?</vt:lpstr>
      <vt:lpstr>¿QUÉ ÁMBITOS INCLUYE CADA UNO?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cp:lastModifiedBy>Tonyoman</cp:lastModifiedBy>
  <cp:revision>1</cp:revision>
  <cp:lastPrinted>1601-01-01T00:00:00Z</cp:lastPrinted>
  <dcterms:created xsi:type="dcterms:W3CDTF">2016-12-08T10:32:09Z</dcterms:created>
  <dcterms:modified xsi:type="dcterms:W3CDTF">2016-12-14T20:22:07Z</dcterms:modified>
</cp:coreProperties>
</file>