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6" r:id="rId8"/>
    <p:sldId id="270" r:id="rId9"/>
    <p:sldId id="271" r:id="rId10"/>
    <p:sldId id="272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202"/>
    <a:srgbClr val="15E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7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88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14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41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59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89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3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54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31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95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030C0-3243-4AC3-B1AC-BFC33C656C98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4BBA-B856-428A-8F30-999C2F84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9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44" y="4846184"/>
            <a:ext cx="6219825" cy="647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463" y="4801663"/>
            <a:ext cx="1688956" cy="647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10" y="4785037"/>
            <a:ext cx="1688956" cy="647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47" y="4818289"/>
            <a:ext cx="1688956" cy="647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1162050"/>
            <a:ext cx="8924925" cy="45339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633537" y="638957"/>
            <a:ext cx="43921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¿RELACIONES DE </a:t>
            </a:r>
            <a:r>
              <a:rPr lang="es-ES" b="1" dirty="0" smtClean="0">
                <a:solidFill>
                  <a:schemeClr val="bg1"/>
                </a:solidFill>
              </a:rPr>
              <a:t>SIMBIOSIS</a:t>
            </a:r>
            <a:r>
              <a:rPr lang="es-ES" dirty="0" smtClean="0"/>
              <a:t> O DE DEFENSA?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267753" y="5740471"/>
            <a:ext cx="32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EL HIPOPÓTAMO Y LOS PÁJAROS</a:t>
            </a:r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6197264" y="636998"/>
            <a:ext cx="4375776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49" y="705504"/>
            <a:ext cx="1297802" cy="2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11" y="1009585"/>
            <a:ext cx="5046236" cy="510762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5360587" y="1677971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ultiplicar 6"/>
          <p:cNvSpPr/>
          <p:nvPr/>
        </p:nvSpPr>
        <p:spPr>
          <a:xfrm>
            <a:off x="6007771" y="1677971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ultiplicar 8"/>
          <p:cNvSpPr/>
          <p:nvPr/>
        </p:nvSpPr>
        <p:spPr>
          <a:xfrm>
            <a:off x="6639367" y="1677971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ara sonriente 9"/>
          <p:cNvSpPr/>
          <p:nvPr/>
        </p:nvSpPr>
        <p:spPr>
          <a:xfrm>
            <a:off x="5408162" y="1112821"/>
            <a:ext cx="517591" cy="4619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ara sonriente 10"/>
          <p:cNvSpPr/>
          <p:nvPr/>
        </p:nvSpPr>
        <p:spPr>
          <a:xfrm>
            <a:off x="6693508" y="1112821"/>
            <a:ext cx="517591" cy="4619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16200000">
            <a:off x="6539410" y="1262331"/>
            <a:ext cx="308195" cy="387915"/>
          </a:xfrm>
          <a:prstGeom prst="downArrow">
            <a:avLst/>
          </a:prstGeom>
          <a:solidFill>
            <a:srgbClr val="15E41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 rot="5400000">
            <a:off x="5789703" y="1262330"/>
            <a:ext cx="308195" cy="387915"/>
          </a:xfrm>
          <a:prstGeom prst="downArrow">
            <a:avLst/>
          </a:prstGeom>
          <a:solidFill>
            <a:srgbClr val="15E41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665059" y="2981069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(SOLO) DEFENSA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4" y="1364206"/>
            <a:ext cx="1180225" cy="153473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61571" y="1862719"/>
            <a:ext cx="2554470" cy="800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9299655" y="1968764"/>
            <a:ext cx="215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Ahora pueden jugar a ganar y dar jaque mate.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728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65" y="1144892"/>
            <a:ext cx="5017300" cy="498120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5977715" y="1197204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ultiplicar 6"/>
          <p:cNvSpPr/>
          <p:nvPr/>
        </p:nvSpPr>
        <p:spPr>
          <a:xfrm>
            <a:off x="5977715" y="1781666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ultiplicar 8"/>
          <p:cNvSpPr/>
          <p:nvPr/>
        </p:nvSpPr>
        <p:spPr>
          <a:xfrm>
            <a:off x="6590457" y="1781666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ultiplicar 9"/>
          <p:cNvSpPr/>
          <p:nvPr/>
        </p:nvSpPr>
        <p:spPr>
          <a:xfrm>
            <a:off x="7232040" y="1781666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ultiplicar 10"/>
          <p:cNvSpPr/>
          <p:nvPr/>
        </p:nvSpPr>
        <p:spPr>
          <a:xfrm>
            <a:off x="7232040" y="1157129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608" y="1157129"/>
            <a:ext cx="3006149" cy="57428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65059" y="2981069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(SOLO) DEFENSA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04" y="1364206"/>
            <a:ext cx="1180225" cy="153473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9061571" y="1997765"/>
            <a:ext cx="2554470" cy="735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9099107" y="2073740"/>
            <a:ext cx="242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Aprende bien este modelo de mate, te será muy útil.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627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5795" y="302745"/>
            <a:ext cx="90694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 smtClean="0"/>
              <a:t>VEAMOS SI EXISTEN RELACIONES DE </a:t>
            </a:r>
            <a:r>
              <a:rPr lang="es-ES" sz="1600" b="1" dirty="0" smtClean="0"/>
              <a:t>SIMBIOSIS</a:t>
            </a:r>
            <a:r>
              <a:rPr lang="es-ES" sz="1600" dirty="0" smtClean="0"/>
              <a:t> O </a:t>
            </a:r>
            <a:r>
              <a:rPr lang="es-ES" sz="1600" b="1" dirty="0" smtClean="0"/>
              <a:t> DE DEFENSA </a:t>
            </a:r>
            <a:r>
              <a:rPr lang="es-ES" sz="1600" dirty="0" smtClean="0"/>
              <a:t>EN LAS PIEZAS </a:t>
            </a:r>
            <a:r>
              <a:rPr lang="es-ES" sz="1600" dirty="0" smtClean="0"/>
              <a:t>QUE TIENEN UNA ESTRELLA</a:t>
            </a:r>
            <a:endParaRPr lang="es-ES" sz="1600" dirty="0"/>
          </a:p>
        </p:txBody>
      </p:sp>
      <p:sp>
        <p:nvSpPr>
          <p:cNvPr id="17" name="Rectángulo 16"/>
          <p:cNvSpPr/>
          <p:nvPr/>
        </p:nvSpPr>
        <p:spPr>
          <a:xfrm>
            <a:off x="8758973" y="1210299"/>
            <a:ext cx="3294580" cy="297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85" y="957262"/>
            <a:ext cx="5240791" cy="5312094"/>
          </a:xfrm>
          <a:prstGeom prst="rect">
            <a:avLst/>
          </a:prstGeom>
        </p:spPr>
      </p:pic>
      <p:sp>
        <p:nvSpPr>
          <p:cNvPr id="7" name="Estrella de 6 puntas 6"/>
          <p:cNvSpPr/>
          <p:nvPr/>
        </p:nvSpPr>
        <p:spPr>
          <a:xfrm>
            <a:off x="4923064" y="877897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6 puntas 17"/>
          <p:cNvSpPr/>
          <p:nvPr/>
        </p:nvSpPr>
        <p:spPr>
          <a:xfrm>
            <a:off x="3712028" y="2247171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043" y="2332694"/>
            <a:ext cx="1503721" cy="173310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743297" y="1317031"/>
            <a:ext cx="3283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La torre negra y el alfil negro, ¿son piezas conectadas (en simbiosis), </a:t>
            </a:r>
            <a:r>
              <a:rPr lang="es-ES" sz="1500" dirty="0" smtClean="0"/>
              <a:t>o, por el contrario, </a:t>
            </a:r>
            <a:r>
              <a:rPr lang="es-ES" sz="1500" dirty="0" smtClean="0"/>
              <a:t>hay una de las dos que defiende “</a:t>
            </a:r>
            <a:r>
              <a:rPr lang="es-ES" sz="1500" i="1" dirty="0" smtClean="0"/>
              <a:t>sin recibir nada a cambio</a:t>
            </a:r>
            <a:r>
              <a:rPr lang="es-ES" sz="1500" dirty="0" smtClean="0"/>
              <a:t>”?</a:t>
            </a:r>
            <a:endParaRPr lang="es-ES" sz="1500" dirty="0"/>
          </a:p>
        </p:txBody>
      </p:sp>
      <p:sp>
        <p:nvSpPr>
          <p:cNvPr id="20" name="Flecha abajo 19"/>
          <p:cNvSpPr/>
          <p:nvPr/>
        </p:nvSpPr>
        <p:spPr>
          <a:xfrm rot="13259525">
            <a:off x="4516927" y="1423508"/>
            <a:ext cx="305591" cy="1276512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4" name="Flecha arriba y abajo 23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28" name="Estrella de 6 puntas 27"/>
          <p:cNvSpPr/>
          <p:nvPr/>
        </p:nvSpPr>
        <p:spPr>
          <a:xfrm>
            <a:off x="9177230" y="151706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0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743297" y="2391488"/>
            <a:ext cx="3294580" cy="297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85" y="957262"/>
            <a:ext cx="5240791" cy="5312094"/>
          </a:xfrm>
          <a:prstGeom prst="rect">
            <a:avLst/>
          </a:prstGeom>
        </p:spPr>
      </p:pic>
      <p:sp>
        <p:nvSpPr>
          <p:cNvPr id="7" name="Estrella de 6 puntas 6"/>
          <p:cNvSpPr/>
          <p:nvPr/>
        </p:nvSpPr>
        <p:spPr>
          <a:xfrm>
            <a:off x="5963158" y="969522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6 puntas 17"/>
          <p:cNvSpPr/>
          <p:nvPr/>
        </p:nvSpPr>
        <p:spPr>
          <a:xfrm>
            <a:off x="5203720" y="969522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754034" y="2373727"/>
            <a:ext cx="3283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La torre negra en d8 y el rey de e8, ¿son piezas conectadas (en simbiosis), o hay una de las dos que defiende “</a:t>
            </a:r>
            <a:r>
              <a:rPr lang="es-ES" sz="1500" i="1" dirty="0" smtClean="0"/>
              <a:t>sin recibir nada a cambio</a:t>
            </a:r>
            <a:r>
              <a:rPr lang="es-ES" sz="1500" dirty="0" smtClean="0"/>
              <a:t>”?</a:t>
            </a:r>
            <a:endParaRPr lang="es-ES" sz="1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80" y="3439587"/>
            <a:ext cx="1495425" cy="1733550"/>
          </a:xfrm>
          <a:prstGeom prst="rect">
            <a:avLst/>
          </a:prstGeom>
        </p:spPr>
      </p:pic>
      <p:sp>
        <p:nvSpPr>
          <p:cNvPr id="15" name="Flecha arriba y abajo 14"/>
          <p:cNvSpPr/>
          <p:nvPr/>
        </p:nvSpPr>
        <p:spPr>
          <a:xfrm rot="16200000">
            <a:off x="5432855" y="1209943"/>
            <a:ext cx="311197" cy="465365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95795" y="302745"/>
            <a:ext cx="90694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 smtClean="0"/>
              <a:t>VEAMOS SI EXISTEN RELACIONES DE </a:t>
            </a:r>
            <a:r>
              <a:rPr lang="es-ES" sz="1600" b="1" dirty="0" smtClean="0"/>
              <a:t>SIMBIOSIS</a:t>
            </a:r>
            <a:r>
              <a:rPr lang="es-ES" sz="1600" dirty="0" smtClean="0"/>
              <a:t> O </a:t>
            </a:r>
            <a:r>
              <a:rPr lang="es-ES" sz="1600" b="1" dirty="0" smtClean="0"/>
              <a:t> DE DEFENSA </a:t>
            </a:r>
            <a:r>
              <a:rPr lang="es-ES" sz="1600" dirty="0" smtClean="0"/>
              <a:t>EN LAS PIEZAS </a:t>
            </a:r>
            <a:r>
              <a:rPr lang="es-ES" sz="1600" dirty="0" smtClean="0"/>
              <a:t>QUE TIENEN UNA ESTRELLA</a:t>
            </a:r>
            <a:endParaRPr lang="es-ES" sz="1600" dirty="0"/>
          </a:p>
        </p:txBody>
      </p:sp>
      <p:sp>
        <p:nvSpPr>
          <p:cNvPr id="27" name="Rectángulo 26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29" name="Estrella de 6 puntas 28"/>
          <p:cNvSpPr/>
          <p:nvPr/>
        </p:nvSpPr>
        <p:spPr>
          <a:xfrm>
            <a:off x="9177230" y="151706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1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743297" y="2381549"/>
            <a:ext cx="3294580" cy="297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85" y="957262"/>
            <a:ext cx="5240791" cy="5312094"/>
          </a:xfrm>
          <a:prstGeom prst="rect">
            <a:avLst/>
          </a:prstGeom>
        </p:spPr>
      </p:pic>
      <p:sp>
        <p:nvSpPr>
          <p:cNvPr id="7" name="Estrella de 6 puntas 6"/>
          <p:cNvSpPr/>
          <p:nvPr/>
        </p:nvSpPr>
        <p:spPr>
          <a:xfrm>
            <a:off x="5963158" y="969522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6 puntas 17"/>
          <p:cNvSpPr/>
          <p:nvPr/>
        </p:nvSpPr>
        <p:spPr>
          <a:xfrm>
            <a:off x="6080688" y="1690418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754034" y="2373727"/>
            <a:ext cx="3283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La torre negra en d8 y el rey de e8, ¿son piezas conectadas (en simbiosis), o hay una de las dos que defiende “</a:t>
            </a:r>
            <a:r>
              <a:rPr lang="es-ES" sz="1500" i="1" dirty="0" smtClean="0"/>
              <a:t>sin recibir nada a cambio</a:t>
            </a:r>
            <a:r>
              <a:rPr lang="es-ES" sz="1500" dirty="0" smtClean="0"/>
              <a:t>”?</a:t>
            </a:r>
            <a:endParaRPr lang="es-ES" sz="1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80" y="3439587"/>
            <a:ext cx="1495425" cy="1733550"/>
          </a:xfrm>
          <a:prstGeom prst="rect">
            <a:avLst/>
          </a:prstGeom>
        </p:spPr>
      </p:pic>
      <p:sp>
        <p:nvSpPr>
          <p:cNvPr id="15" name="Flecha arriba y abajo 14"/>
          <p:cNvSpPr/>
          <p:nvPr/>
        </p:nvSpPr>
        <p:spPr>
          <a:xfrm rot="10991471">
            <a:off x="5756779" y="1529851"/>
            <a:ext cx="311197" cy="465365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95795" y="302745"/>
            <a:ext cx="90694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 smtClean="0"/>
              <a:t>VEAMOS SI EXISTEN RELACIONES DE </a:t>
            </a:r>
            <a:r>
              <a:rPr lang="es-ES" sz="1600" b="1" dirty="0" smtClean="0"/>
              <a:t>SIMBIOSIS</a:t>
            </a:r>
            <a:r>
              <a:rPr lang="es-ES" sz="1600" dirty="0" smtClean="0"/>
              <a:t> O </a:t>
            </a:r>
            <a:r>
              <a:rPr lang="es-ES" sz="1600" b="1" dirty="0" smtClean="0"/>
              <a:t> DE DEFENSA </a:t>
            </a:r>
            <a:r>
              <a:rPr lang="es-ES" sz="1600" dirty="0" smtClean="0"/>
              <a:t>EN LAS PIEZAS </a:t>
            </a:r>
            <a:r>
              <a:rPr lang="es-ES" sz="1600" dirty="0" smtClean="0"/>
              <a:t>QUE TIENEN UNA ESTRELLA</a:t>
            </a:r>
            <a:endParaRPr lang="es-ES" sz="1600" dirty="0"/>
          </a:p>
        </p:txBody>
      </p:sp>
      <p:sp>
        <p:nvSpPr>
          <p:cNvPr id="27" name="Rectángulo 26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29" name="Estrella de 6 puntas 28"/>
          <p:cNvSpPr/>
          <p:nvPr/>
        </p:nvSpPr>
        <p:spPr>
          <a:xfrm>
            <a:off x="9177230" y="151706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8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546151" y="1119707"/>
            <a:ext cx="3294580" cy="5411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85" y="957262"/>
            <a:ext cx="5240791" cy="5312094"/>
          </a:xfrm>
          <a:prstGeom prst="rect">
            <a:avLst/>
          </a:prstGeom>
        </p:spPr>
      </p:pic>
      <p:sp>
        <p:nvSpPr>
          <p:cNvPr id="7" name="Estrella de 6 puntas 6"/>
          <p:cNvSpPr/>
          <p:nvPr/>
        </p:nvSpPr>
        <p:spPr>
          <a:xfrm>
            <a:off x="3538365" y="2230510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6 puntas 17"/>
          <p:cNvSpPr/>
          <p:nvPr/>
        </p:nvSpPr>
        <p:spPr>
          <a:xfrm>
            <a:off x="4178409" y="2979337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556888" y="1111885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Los 3 peones negros de a6, b5 y c4, ¿son piezas conectadas (en simbiosis), o se defienden?</a:t>
            </a:r>
            <a:endParaRPr lang="es-ES" sz="1500" dirty="0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0" name="Estrella de 6 puntas 19"/>
          <p:cNvSpPr/>
          <p:nvPr/>
        </p:nvSpPr>
        <p:spPr>
          <a:xfrm>
            <a:off x="4714530" y="3462270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955" y="1969940"/>
            <a:ext cx="1660972" cy="1798183"/>
          </a:xfrm>
          <a:prstGeom prst="rect">
            <a:avLst/>
          </a:prstGeom>
        </p:spPr>
      </p:pic>
      <p:sp>
        <p:nvSpPr>
          <p:cNvPr id="26" name="Flecha abajo 25"/>
          <p:cNvSpPr/>
          <p:nvPr/>
        </p:nvSpPr>
        <p:spPr>
          <a:xfrm rot="19291650">
            <a:off x="4230676" y="3456275"/>
            <a:ext cx="305591" cy="5017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abajo 26"/>
          <p:cNvSpPr/>
          <p:nvPr/>
        </p:nvSpPr>
        <p:spPr>
          <a:xfrm rot="19291650">
            <a:off x="3626450" y="2798585"/>
            <a:ext cx="305591" cy="5017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8831901" y="3890906"/>
            <a:ext cx="32838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¿Hay algún peón negro indefenso?</a:t>
            </a:r>
            <a:endParaRPr lang="es-ES" sz="15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955" y="4336854"/>
            <a:ext cx="1660972" cy="179818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9258301" y="4270515"/>
            <a:ext cx="824592" cy="858916"/>
          </a:xfrm>
          <a:prstGeom prst="ellipse">
            <a:avLst/>
          </a:prstGeom>
          <a:noFill/>
          <a:ln w="57150">
            <a:solidFill>
              <a:srgbClr val="D4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295795" y="302745"/>
            <a:ext cx="906947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 smtClean="0"/>
              <a:t>VEAMOS SI EXISTEN RELACIONES DE </a:t>
            </a:r>
            <a:r>
              <a:rPr lang="es-ES" sz="1600" b="1" dirty="0" smtClean="0"/>
              <a:t>SIMBIOSIS</a:t>
            </a:r>
            <a:r>
              <a:rPr lang="es-ES" sz="1600" dirty="0" smtClean="0"/>
              <a:t> O </a:t>
            </a:r>
            <a:r>
              <a:rPr lang="es-ES" sz="1600" b="1" dirty="0" smtClean="0"/>
              <a:t> DE DEFENSA </a:t>
            </a:r>
            <a:r>
              <a:rPr lang="es-ES" sz="1600" dirty="0" smtClean="0"/>
              <a:t>EN LAS PIEZAS </a:t>
            </a:r>
            <a:r>
              <a:rPr lang="es-ES" sz="1600" dirty="0" smtClean="0"/>
              <a:t>QUE TIENEN UNA ESTRELLA</a:t>
            </a:r>
            <a:endParaRPr lang="es-ES" sz="1600" dirty="0"/>
          </a:p>
        </p:txBody>
      </p:sp>
      <p:sp>
        <p:nvSpPr>
          <p:cNvPr id="32" name="Rectángulo 31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34" name="Estrella de 6 puntas 33"/>
          <p:cNvSpPr/>
          <p:nvPr/>
        </p:nvSpPr>
        <p:spPr>
          <a:xfrm>
            <a:off x="9177230" y="151706"/>
            <a:ext cx="244929" cy="302078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1942" y="282475"/>
            <a:ext cx="81739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</a:t>
            </a:r>
            <a:r>
              <a:rPr lang="es-ES" dirty="0" smtClean="0"/>
              <a:t>AHORA QUÉ SUCEDE CON </a:t>
            </a:r>
            <a:r>
              <a:rPr lang="es-ES" dirty="0" smtClean="0"/>
              <a:t>LAS PIEZAS DE AJEDREZ POR PAREJAS DE IGUALES</a:t>
            </a:r>
            <a:endParaRPr lang="es-ES" sz="1600" b="1" dirty="0"/>
          </a:p>
        </p:txBody>
      </p:sp>
      <p:sp>
        <p:nvSpPr>
          <p:cNvPr id="17" name="Rectángulo 16"/>
          <p:cNvSpPr/>
          <p:nvPr/>
        </p:nvSpPr>
        <p:spPr>
          <a:xfrm>
            <a:off x="8546151" y="1119707"/>
            <a:ext cx="3294580" cy="4541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556888" y="1111885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Dos peones (blancos, por ejemplo), ¿pueden colocarse en el tablero </a:t>
            </a:r>
            <a:r>
              <a:rPr lang="es-ES" sz="1500" i="1" dirty="0" smtClean="0"/>
              <a:t>en simbiosis</a:t>
            </a:r>
            <a:r>
              <a:rPr lang="es-ES" sz="1500" dirty="0" smtClean="0"/>
              <a:t>, ayudándose mutuamente?</a:t>
            </a:r>
            <a:endParaRPr lang="es-ES" sz="1500" dirty="0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543740" y="2126698"/>
            <a:ext cx="52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SÍ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41" y="1119707"/>
            <a:ext cx="4705613" cy="47593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74037" y="2048929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9484822" y="2910679"/>
            <a:ext cx="80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NO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0474037" y="2832910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8561018" y="4086226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Coloca dos peones (blancos) sobre el tablero para que al menos uno de ellos defienda a su compañero.</a:t>
            </a:r>
            <a:endParaRPr lang="es-ES" sz="15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136" y="1119707"/>
            <a:ext cx="4829821" cy="4862677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0497954" y="2821202"/>
            <a:ext cx="52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848136" y="729349"/>
            <a:ext cx="48705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C000"/>
                </a:solidFill>
              </a:rPr>
              <a:t>2 PEONES</a:t>
            </a:r>
            <a:r>
              <a:rPr lang="es-ES" sz="1600" b="1" dirty="0" smtClean="0"/>
              <a:t>, 2 TORRES, 2 CABALLOS, 2 ALFILES, 2 DAMAS</a:t>
            </a:r>
            <a:endParaRPr lang="es-ES" sz="1600" b="1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8516" y="766867"/>
            <a:ext cx="1401477" cy="305672"/>
          </a:xfrm>
          <a:prstGeom prst="rect">
            <a:avLst/>
          </a:prstGeom>
        </p:spPr>
      </p:pic>
      <p:sp>
        <p:nvSpPr>
          <p:cNvPr id="36" name="Flecha abajo 35"/>
          <p:cNvSpPr/>
          <p:nvPr/>
        </p:nvSpPr>
        <p:spPr>
          <a:xfrm rot="8409061">
            <a:off x="5199755" y="2758941"/>
            <a:ext cx="305591" cy="456795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10243628" y="274276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39761"/>
            <a:ext cx="1297802" cy="2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546151" y="1119707"/>
            <a:ext cx="3294580" cy="4541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556888" y="1111885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Dos torres, ¿pueden colocarse en el tablero </a:t>
            </a:r>
            <a:r>
              <a:rPr lang="es-ES" sz="1500" i="1" dirty="0" smtClean="0"/>
              <a:t>en simbiosis</a:t>
            </a:r>
            <a:r>
              <a:rPr lang="es-ES" sz="1500" dirty="0" smtClean="0"/>
              <a:t>, ayudándose mutuamente?</a:t>
            </a:r>
            <a:endParaRPr lang="es-ES" sz="1500" dirty="0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543740" y="2126698"/>
            <a:ext cx="52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SÍ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41" y="1119707"/>
            <a:ext cx="4705613" cy="47593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74037" y="2048929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9484822" y="2910679"/>
            <a:ext cx="80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NO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0474037" y="2832910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8546151" y="3764849"/>
            <a:ext cx="3283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Coloca dos torres sobre el tablero en simbiosis. </a:t>
            </a:r>
            <a:endParaRPr lang="es-ES" sz="15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497954" y="2042999"/>
            <a:ext cx="52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899503" y="743221"/>
            <a:ext cx="48705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600" b="1" dirty="0" smtClean="0"/>
              <a:t>2 PEONES, </a:t>
            </a:r>
            <a:r>
              <a:rPr lang="es-ES" sz="1600" b="1" dirty="0" smtClean="0">
                <a:solidFill>
                  <a:srgbClr val="FFC000"/>
                </a:solidFill>
              </a:rPr>
              <a:t>2 TORRES</a:t>
            </a:r>
            <a:r>
              <a:rPr lang="es-ES" sz="1600" b="1" dirty="0" smtClean="0"/>
              <a:t>, 2 CABALLOS, 2 ALFILES, 2 DAMAS</a:t>
            </a:r>
            <a:endParaRPr lang="es-ES" sz="16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546150" y="4553442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¿Puedes colocarlas de tal modo que solo una de ellas defienda a su compañera?</a:t>
            </a:r>
            <a:endParaRPr lang="es-ES" sz="1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503" y="1119707"/>
            <a:ext cx="4774961" cy="484022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8516" y="776103"/>
            <a:ext cx="1401477" cy="305672"/>
          </a:xfrm>
          <a:prstGeom prst="rect">
            <a:avLst/>
          </a:prstGeom>
        </p:spPr>
      </p:pic>
      <p:sp>
        <p:nvSpPr>
          <p:cNvPr id="27" name="Flecha arriba y abajo 26"/>
          <p:cNvSpPr/>
          <p:nvPr/>
        </p:nvSpPr>
        <p:spPr>
          <a:xfrm rot="16200000">
            <a:off x="4897126" y="1043417"/>
            <a:ext cx="306220" cy="1999163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10243628" y="274276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39761"/>
            <a:ext cx="1297802" cy="26994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1001942" y="282475"/>
            <a:ext cx="81739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</a:t>
            </a:r>
            <a:r>
              <a:rPr lang="es-ES" dirty="0" smtClean="0"/>
              <a:t>AHORA QUÉ SUCEDE CON </a:t>
            </a:r>
            <a:r>
              <a:rPr lang="es-ES" dirty="0" smtClean="0"/>
              <a:t>LAS PIEZAS DE AJEDREZ POR PAREJAS DE IGUALES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4423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0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546151" y="1119707"/>
            <a:ext cx="3294580" cy="4541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556888" y="1111885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Dos caballos, ¿pueden colocarse en el tablero </a:t>
            </a:r>
            <a:r>
              <a:rPr lang="es-ES" sz="1500" i="1" dirty="0" smtClean="0"/>
              <a:t>en simbiosis</a:t>
            </a:r>
            <a:r>
              <a:rPr lang="es-ES" sz="1500" dirty="0" smtClean="0"/>
              <a:t>, ayudándose mutuamente?</a:t>
            </a:r>
            <a:endParaRPr lang="es-ES" sz="1500" dirty="0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543740" y="2126698"/>
            <a:ext cx="52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SÍ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41" y="1119707"/>
            <a:ext cx="4705613" cy="47593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74037" y="2048929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9484822" y="2910679"/>
            <a:ext cx="80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NO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0474037" y="2832910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8546151" y="3764849"/>
            <a:ext cx="3283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Coloca dos caballos sobre el tablero en simbiosis. </a:t>
            </a:r>
            <a:endParaRPr lang="es-ES" sz="15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497954" y="2042999"/>
            <a:ext cx="52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908176" y="761332"/>
            <a:ext cx="48705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600" b="1" dirty="0" smtClean="0"/>
              <a:t>2 PEONES, 2 TORRES, </a:t>
            </a:r>
            <a:r>
              <a:rPr lang="es-ES" sz="1600" b="1" dirty="0" smtClean="0">
                <a:solidFill>
                  <a:srgbClr val="FFC000"/>
                </a:solidFill>
              </a:rPr>
              <a:t>2 CABALLOS</a:t>
            </a:r>
            <a:r>
              <a:rPr lang="es-ES" sz="1600" b="1" dirty="0" smtClean="0"/>
              <a:t>, 2 ALFILES, 2 DAMAS</a:t>
            </a:r>
            <a:endParaRPr lang="es-ES" sz="16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546150" y="4553442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¿Puedes colocarlos de tal modo que solo uno de ellos defienda a su compañero?</a:t>
            </a:r>
            <a:endParaRPr lang="es-ES" sz="15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176" y="1099886"/>
            <a:ext cx="4801479" cy="48668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8516" y="776103"/>
            <a:ext cx="1401477" cy="305672"/>
          </a:xfrm>
          <a:prstGeom prst="rect">
            <a:avLst/>
          </a:prstGeom>
        </p:spPr>
      </p:pic>
      <p:sp>
        <p:nvSpPr>
          <p:cNvPr id="26" name="Flecha arriba y abajo 25"/>
          <p:cNvSpPr/>
          <p:nvPr/>
        </p:nvSpPr>
        <p:spPr>
          <a:xfrm rot="19822391">
            <a:off x="4680390" y="2773126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10243628" y="274276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39761"/>
            <a:ext cx="1297802" cy="269943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001942" y="282475"/>
            <a:ext cx="81739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</a:t>
            </a:r>
            <a:r>
              <a:rPr lang="es-ES" dirty="0" smtClean="0"/>
              <a:t>AHORA QUÉ SUCEDE CON </a:t>
            </a:r>
            <a:r>
              <a:rPr lang="es-ES" dirty="0" smtClean="0"/>
              <a:t>LAS PIEZAS DE AJEDREZ POR PAREJAS DE IGUALES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41819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0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546151" y="1119707"/>
            <a:ext cx="3294580" cy="5552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556888" y="1111885"/>
            <a:ext cx="32838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Dos alfiles, </a:t>
            </a:r>
            <a:r>
              <a:rPr lang="es-ES" sz="1500" b="1" dirty="0" smtClean="0"/>
              <a:t>si son del mismo bando, es decir, uno mueve por las casillas blancas y otro por las negras,</a:t>
            </a:r>
            <a:r>
              <a:rPr lang="es-ES" sz="1500" dirty="0" smtClean="0"/>
              <a:t> ¿pueden colocarse en el tablero </a:t>
            </a:r>
            <a:r>
              <a:rPr lang="es-ES" sz="1500" i="1" dirty="0" smtClean="0"/>
              <a:t>en simbiosis</a:t>
            </a:r>
            <a:r>
              <a:rPr lang="es-ES" sz="1500" dirty="0" smtClean="0"/>
              <a:t>, ayudándose mutuamente?</a:t>
            </a:r>
            <a:endParaRPr lang="es-ES" sz="1500" dirty="0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543740" y="2387327"/>
            <a:ext cx="52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SÍ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41" y="1119707"/>
            <a:ext cx="4705613" cy="47593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74037" y="2309558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9484822" y="3171308"/>
            <a:ext cx="80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NO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0474037" y="3093539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8546151" y="3764849"/>
            <a:ext cx="3283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¿Y si son del mismo bando y además se mueven por el mismo color? ¿Es esto posible? ¿Cómo? ¿Se pueden </a:t>
            </a:r>
            <a:r>
              <a:rPr lang="es-ES" sz="1500" i="1" dirty="0" smtClean="0"/>
              <a:t>conectar</a:t>
            </a:r>
            <a:r>
              <a:rPr lang="es-ES" sz="1500" dirty="0" smtClean="0"/>
              <a:t> y ayudar mutuamente?</a:t>
            </a:r>
            <a:endParaRPr lang="es-ES" sz="15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501258" y="3101968"/>
            <a:ext cx="52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817489" y="773331"/>
            <a:ext cx="479836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600" b="1" dirty="0" smtClean="0"/>
              <a:t>2 PEONES, 2 TORRES, 2 CABALLOS, </a:t>
            </a:r>
            <a:r>
              <a:rPr lang="es-ES" sz="1600" b="1" dirty="0" smtClean="0">
                <a:solidFill>
                  <a:srgbClr val="FFC000"/>
                </a:solidFill>
              </a:rPr>
              <a:t>2 ALFILES</a:t>
            </a:r>
            <a:r>
              <a:rPr lang="es-ES" sz="1600" b="1" dirty="0" smtClean="0"/>
              <a:t>, 2 DAMAS</a:t>
            </a:r>
            <a:endParaRPr lang="es-ES" sz="1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516" y="776103"/>
            <a:ext cx="1401477" cy="305672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538371" y="4984371"/>
            <a:ext cx="52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SÍ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0468668" y="4906602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9479453" y="5768352"/>
            <a:ext cx="80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NO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0468668" y="5690583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/>
          <p:cNvSpPr txBox="1"/>
          <p:nvPr/>
        </p:nvSpPr>
        <p:spPr>
          <a:xfrm>
            <a:off x="10501258" y="4923921"/>
            <a:ext cx="52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070932" y="6086641"/>
            <a:ext cx="2608164" cy="360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503" y="1111885"/>
            <a:ext cx="4743572" cy="4882460"/>
          </a:xfrm>
          <a:prstGeom prst="rect">
            <a:avLst/>
          </a:prstGeom>
        </p:spPr>
      </p:pic>
      <p:sp>
        <p:nvSpPr>
          <p:cNvPr id="38" name="Flecha arriba y abajo 37"/>
          <p:cNvSpPr/>
          <p:nvPr/>
        </p:nvSpPr>
        <p:spPr>
          <a:xfrm rot="18945197">
            <a:off x="6023185" y="1856450"/>
            <a:ext cx="306220" cy="2808287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10243628" y="274276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39761"/>
            <a:ext cx="1297802" cy="269943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4087038" y="6123823"/>
            <a:ext cx="32838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Coloca dos alfiles </a:t>
            </a:r>
            <a:r>
              <a:rPr lang="es-ES" sz="1500" i="1" dirty="0" smtClean="0"/>
              <a:t>en simbiosis</a:t>
            </a:r>
            <a:endParaRPr lang="es-ES" sz="15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1001942" y="282475"/>
            <a:ext cx="81739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</a:t>
            </a:r>
            <a:r>
              <a:rPr lang="es-ES" dirty="0" smtClean="0"/>
              <a:t>AHORA QUÉ SUCEDE CON </a:t>
            </a:r>
            <a:r>
              <a:rPr lang="es-ES" dirty="0" smtClean="0"/>
              <a:t>LAS PIEZAS DE AJEDREZ POR PAREJAS DE IGUALES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42674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 animBg="1"/>
      <p:bldP spid="38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13" y="1225520"/>
            <a:ext cx="6927273" cy="36476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10058" y="5008951"/>
            <a:ext cx="271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LA TARÁNTULA Y LA RANA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633537" y="638957"/>
            <a:ext cx="43921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¿RELACIONES DE </a:t>
            </a:r>
            <a:r>
              <a:rPr lang="es-ES" b="1" dirty="0" smtClean="0">
                <a:solidFill>
                  <a:schemeClr val="bg1"/>
                </a:solidFill>
              </a:rPr>
              <a:t>SIMBIOSIS</a:t>
            </a:r>
            <a:r>
              <a:rPr lang="es-ES" dirty="0" smtClean="0"/>
              <a:t> O DE DEFENSA?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197264" y="636998"/>
            <a:ext cx="4375776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49" y="705504"/>
            <a:ext cx="1297802" cy="2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546151" y="1119707"/>
            <a:ext cx="3294580" cy="4541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556888" y="1111885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Dos damas, ¿pueden colocarse en el tablero </a:t>
            </a:r>
            <a:r>
              <a:rPr lang="es-ES" sz="1500" i="1" dirty="0" smtClean="0"/>
              <a:t>en simbiosis</a:t>
            </a:r>
            <a:r>
              <a:rPr lang="es-ES" sz="1500" dirty="0" smtClean="0"/>
              <a:t>, ayudándose mutuamente?</a:t>
            </a:r>
            <a:endParaRPr lang="es-ES" sz="1500" dirty="0"/>
          </a:p>
        </p:txBody>
      </p:sp>
      <p:sp>
        <p:nvSpPr>
          <p:cNvPr id="16" name="Flecha abajo 15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3" name="Flecha arriba y abajo 22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543740" y="2126698"/>
            <a:ext cx="52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SÍ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41" y="1119707"/>
            <a:ext cx="4705613" cy="47593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74037" y="2048929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9484822" y="2910679"/>
            <a:ext cx="80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/>
              <a:t>NO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0474037" y="2832910"/>
            <a:ext cx="548640" cy="631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8546151" y="3764849"/>
            <a:ext cx="3283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Coloca dos damas sobre el tablero en simbiosis. </a:t>
            </a:r>
            <a:endParaRPr lang="es-ES" sz="15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497954" y="2042999"/>
            <a:ext cx="52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910241" y="781153"/>
            <a:ext cx="497469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600" b="1" dirty="0" smtClean="0"/>
              <a:t>2 PEONES, 2 TORRES, 2 CABALLOS, 2 ALFILES, </a:t>
            </a:r>
            <a:r>
              <a:rPr lang="es-ES" sz="1600" b="1" dirty="0" smtClean="0">
                <a:solidFill>
                  <a:srgbClr val="FFC000"/>
                </a:solidFill>
              </a:rPr>
              <a:t>2 DAMAS</a:t>
            </a:r>
            <a:endParaRPr lang="es-ES" sz="1600" b="1" dirty="0">
              <a:solidFill>
                <a:srgbClr val="FFC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546150" y="4553442"/>
            <a:ext cx="3283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¿Puedes colocarlas de tal modo que solo una de ellas defienda a su compañera?</a:t>
            </a:r>
            <a:endParaRPr lang="es-ES" sz="1500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516" y="776103"/>
            <a:ext cx="1401477" cy="305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238" y="1111885"/>
            <a:ext cx="4886596" cy="4931121"/>
          </a:xfrm>
          <a:prstGeom prst="rect">
            <a:avLst/>
          </a:prstGeom>
        </p:spPr>
      </p:pic>
      <p:sp>
        <p:nvSpPr>
          <p:cNvPr id="29" name="Flecha arriba y abajo 28"/>
          <p:cNvSpPr/>
          <p:nvPr/>
        </p:nvSpPr>
        <p:spPr>
          <a:xfrm rot="13550212">
            <a:off x="5233606" y="927421"/>
            <a:ext cx="306220" cy="522594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10243628" y="274276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39761"/>
            <a:ext cx="1297802" cy="26994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1001942" y="282475"/>
            <a:ext cx="81739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</a:t>
            </a:r>
            <a:r>
              <a:rPr lang="es-ES" dirty="0" smtClean="0"/>
              <a:t>AHORA QUÉ SUCEDE CON </a:t>
            </a:r>
            <a:r>
              <a:rPr lang="es-ES" dirty="0" smtClean="0"/>
              <a:t>LAS PIEZAS DE AJEDREZ POR PAREJAS DE IGUALES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2654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0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299630" y="5346112"/>
            <a:ext cx="202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CAMARÓN Y PECES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33" y="1406837"/>
            <a:ext cx="6495963" cy="37139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33537" y="638957"/>
            <a:ext cx="43921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¿RELACIONES DE </a:t>
            </a:r>
            <a:r>
              <a:rPr lang="es-ES" b="1" dirty="0" smtClean="0">
                <a:solidFill>
                  <a:schemeClr val="bg1"/>
                </a:solidFill>
              </a:rPr>
              <a:t>SIMBIOSIS</a:t>
            </a:r>
            <a:r>
              <a:rPr lang="es-ES" dirty="0" smtClean="0"/>
              <a:t> O DE DEFENSA?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197264" y="636998"/>
            <a:ext cx="4375776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49" y="705504"/>
            <a:ext cx="1297802" cy="269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64" y="2869034"/>
            <a:ext cx="2024510" cy="16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61970" y="5790653"/>
            <a:ext cx="254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HORMIGAS Y PULGONES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19" y="1299457"/>
            <a:ext cx="5989435" cy="43214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33537" y="638957"/>
            <a:ext cx="43921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¿RELACIONES DE </a:t>
            </a:r>
            <a:r>
              <a:rPr lang="es-ES" b="1" dirty="0" smtClean="0">
                <a:solidFill>
                  <a:schemeClr val="bg1"/>
                </a:solidFill>
              </a:rPr>
              <a:t>SIMBIOSIS</a:t>
            </a:r>
            <a:r>
              <a:rPr lang="es-ES" dirty="0" smtClean="0"/>
              <a:t> O DE DEFENSA?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197264" y="636998"/>
            <a:ext cx="4375776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49" y="705504"/>
            <a:ext cx="1297802" cy="2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33538" y="532653"/>
            <a:ext cx="291458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¿QUIÉN DEFIENDE A QUIÉN?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8" y="1162050"/>
            <a:ext cx="3292472" cy="16725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860" y="1124080"/>
            <a:ext cx="3248541" cy="17105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9" y="3724102"/>
            <a:ext cx="3326946" cy="18869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860" y="3422291"/>
            <a:ext cx="3253220" cy="232847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682625" y="532653"/>
            <a:ext cx="4375776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10" y="601159"/>
            <a:ext cx="1297802" cy="2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5795" y="298795"/>
            <a:ext cx="873610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SI EXISTEN RELACIONES DE </a:t>
            </a:r>
            <a:r>
              <a:rPr lang="es-ES" b="1" dirty="0" smtClean="0"/>
              <a:t>SIMBIOSIS</a:t>
            </a:r>
            <a:r>
              <a:rPr lang="es-ES" dirty="0" smtClean="0"/>
              <a:t> O </a:t>
            </a:r>
            <a:r>
              <a:rPr lang="es-ES" b="1" dirty="0" smtClean="0"/>
              <a:t>DE DEFENSA </a:t>
            </a:r>
            <a:r>
              <a:rPr lang="es-ES" dirty="0" smtClean="0"/>
              <a:t>EN LAS PIEZAS DE AJEDREZ</a:t>
            </a:r>
            <a:endParaRPr lang="es-ES" dirty="0"/>
          </a:p>
        </p:txBody>
      </p:sp>
      <p:sp>
        <p:nvSpPr>
          <p:cNvPr id="5" name="Flecha abajo 4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907" y="892629"/>
            <a:ext cx="5493883" cy="5493883"/>
          </a:xfrm>
          <a:prstGeom prst="rect">
            <a:avLst/>
          </a:prstGeom>
        </p:spPr>
      </p:pic>
      <p:sp>
        <p:nvSpPr>
          <p:cNvPr id="11" name="Flecha arriba y abajo 10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rriba y abajo 12"/>
          <p:cNvSpPr/>
          <p:nvPr/>
        </p:nvSpPr>
        <p:spPr>
          <a:xfrm rot="19034344">
            <a:off x="4800209" y="4652319"/>
            <a:ext cx="372292" cy="1158533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9284772" y="3590720"/>
            <a:ext cx="215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La dama y el alfil se ayudan mutuamente, son </a:t>
            </a:r>
            <a:r>
              <a:rPr lang="es-ES" sz="1600" b="1" dirty="0" smtClean="0"/>
              <a:t>piezas conectadas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7" name="Rectángulo 16"/>
          <p:cNvSpPr/>
          <p:nvPr/>
        </p:nvSpPr>
        <p:spPr>
          <a:xfrm>
            <a:off x="9004421" y="1587596"/>
            <a:ext cx="2554470" cy="2976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575" y="1692875"/>
            <a:ext cx="1782478" cy="1775051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9004421" y="4826332"/>
            <a:ext cx="255447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Las </a:t>
            </a:r>
            <a:r>
              <a:rPr lang="es-ES" sz="1600" dirty="0" smtClean="0"/>
              <a:t>dos piezas </a:t>
            </a:r>
            <a:r>
              <a:rPr lang="es-ES" sz="1600" dirty="0" smtClean="0"/>
              <a:t>se defienden, podríamos hablar de beneficio común, de </a:t>
            </a:r>
            <a:r>
              <a:rPr lang="es-ES" sz="1600" i="1" dirty="0" smtClean="0"/>
              <a:t>simbiosis en ajedrez.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1778" y="5180275"/>
            <a:ext cx="647449" cy="6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076" y="963620"/>
            <a:ext cx="5121749" cy="5196157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 rot="18926725">
            <a:off x="6505636" y="2037287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9061571" y="1862719"/>
            <a:ext cx="2554470" cy="297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6200000">
            <a:off x="498366" y="2722260"/>
            <a:ext cx="305591" cy="707337"/>
          </a:xfrm>
          <a:prstGeom prst="downArrow">
            <a:avLst/>
          </a:prstGeom>
          <a:solidFill>
            <a:srgbClr val="15E41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1034241" y="2891262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DEFENSA</a:t>
            </a:r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246070" y="51802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SIMBIOSIS</a:t>
            </a:r>
            <a:endParaRPr lang="es-ES" dirty="0"/>
          </a:p>
        </p:txBody>
      </p:sp>
      <p:sp>
        <p:nvSpPr>
          <p:cNvPr id="27" name="Flecha arriba y abajo 26"/>
          <p:cNvSpPr/>
          <p:nvPr/>
        </p:nvSpPr>
        <p:spPr>
          <a:xfrm rot="16200000">
            <a:off x="551513" y="4956113"/>
            <a:ext cx="306220" cy="817656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3" y="1163898"/>
            <a:ext cx="1180225" cy="153473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/>
          <a:srcRect l="1497" t="1502" r="1258" b="952"/>
          <a:stretch/>
        </p:blipFill>
        <p:spPr>
          <a:xfrm>
            <a:off x="295795" y="3415678"/>
            <a:ext cx="1181923" cy="15404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947" y="2004867"/>
            <a:ext cx="1543050" cy="153352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9270425" y="4992646"/>
            <a:ext cx="215321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No hay </a:t>
            </a:r>
            <a:r>
              <a:rPr lang="es-ES" sz="1600" i="1" dirty="0" smtClean="0"/>
              <a:t>simbiosis</a:t>
            </a:r>
            <a:r>
              <a:rPr lang="es-ES" sz="1600" dirty="0" smtClean="0"/>
              <a:t>, pero sí defensa (del rey, que protege a su peón).</a:t>
            </a:r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95795" y="318673"/>
            <a:ext cx="873610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SI EXISTEN RELACIONES DE </a:t>
            </a:r>
            <a:r>
              <a:rPr lang="es-ES" b="1" dirty="0" smtClean="0"/>
              <a:t>SIMBIOSIS</a:t>
            </a:r>
            <a:r>
              <a:rPr lang="es-ES" dirty="0" smtClean="0"/>
              <a:t> O </a:t>
            </a:r>
            <a:r>
              <a:rPr lang="es-ES" b="1" dirty="0" smtClean="0"/>
              <a:t>DE DEFENSA </a:t>
            </a:r>
            <a:r>
              <a:rPr lang="es-ES" dirty="0" smtClean="0"/>
              <a:t>EN LAS PIEZAS DE AJEDREZ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9270425" y="3686988"/>
            <a:ext cx="215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rey negro defiende al peón, pero el peón no defiende al rey. </a:t>
            </a:r>
            <a:r>
              <a:rPr lang="es-ES" sz="1600" b="1" dirty="0" smtClean="0"/>
              <a:t>No están conectadas.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158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784" y="1207466"/>
            <a:ext cx="5032146" cy="5068788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 rot="16200000">
            <a:off x="5190478" y="1554232"/>
            <a:ext cx="305591" cy="1317657"/>
          </a:xfrm>
          <a:prstGeom prst="downArrow">
            <a:avLst/>
          </a:prstGeom>
          <a:solidFill>
            <a:srgbClr val="D4020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65059" y="2981069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(SOLO) DEFENSA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4" y="1364206"/>
            <a:ext cx="1180225" cy="15347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3739">
            <a:off x="1445059" y="3158264"/>
            <a:ext cx="1774372" cy="133077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8" y="4109253"/>
            <a:ext cx="1446770" cy="21076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140" y="4443255"/>
            <a:ext cx="626078" cy="5859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161" y="4442989"/>
            <a:ext cx="615283" cy="632615"/>
          </a:xfrm>
          <a:prstGeom prst="rect">
            <a:avLst/>
          </a:prstGeom>
        </p:spPr>
      </p:pic>
      <p:cxnSp>
        <p:nvCxnSpPr>
          <p:cNvPr id="16" name="Conector recto de flecha 15"/>
          <p:cNvCxnSpPr>
            <a:endCxn id="24" idx="2"/>
          </p:cNvCxnSpPr>
          <p:nvPr/>
        </p:nvCxnSpPr>
        <p:spPr>
          <a:xfrm flipH="1" flipV="1">
            <a:off x="4373096" y="2518547"/>
            <a:ext cx="4940" cy="189047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lamada de nube 18"/>
          <p:cNvSpPr/>
          <p:nvPr/>
        </p:nvSpPr>
        <p:spPr>
          <a:xfrm>
            <a:off x="8562110" y="2213061"/>
            <a:ext cx="3275214" cy="281613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8812606" y="3269655"/>
            <a:ext cx="2774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¡ATACAR A LA TARÁNTULA!</a:t>
            </a:r>
          </a:p>
          <a:p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ATACAR A LA PIEZA QUE DEFIENDE</a:t>
            </a:r>
            <a:endParaRPr lang="es-E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538" y="1896754"/>
            <a:ext cx="512492" cy="58782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2718" y="1907575"/>
            <a:ext cx="560755" cy="61097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95795" y="298795"/>
            <a:ext cx="873610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VEAMOS SI EXISTEN RELACIONES DE </a:t>
            </a:r>
            <a:r>
              <a:rPr lang="es-ES" b="1" dirty="0" smtClean="0"/>
              <a:t>SIMBIOSIS</a:t>
            </a:r>
            <a:r>
              <a:rPr lang="es-ES" dirty="0" smtClean="0"/>
              <a:t> O </a:t>
            </a:r>
            <a:r>
              <a:rPr lang="es-ES" b="1" dirty="0" smtClean="0"/>
              <a:t>DE DEFENSA </a:t>
            </a:r>
            <a:r>
              <a:rPr lang="es-ES" dirty="0" smtClean="0"/>
              <a:t>EN LAS PIEZAS DE AJEDREZ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784" y="1207466"/>
            <a:ext cx="5032146" cy="5068788"/>
          </a:xfrm>
          <a:prstGeom prst="rect">
            <a:avLst/>
          </a:prstGeom>
        </p:spPr>
      </p:pic>
      <p:sp>
        <p:nvSpPr>
          <p:cNvPr id="2" name="Multiplicar 1"/>
          <p:cNvSpPr/>
          <p:nvPr/>
        </p:nvSpPr>
        <p:spPr>
          <a:xfrm>
            <a:off x="5344115" y="1923068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ultiplicar 5"/>
          <p:cNvSpPr/>
          <p:nvPr/>
        </p:nvSpPr>
        <p:spPr>
          <a:xfrm>
            <a:off x="6602151" y="1923068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ultiplicar 6"/>
          <p:cNvSpPr/>
          <p:nvPr/>
        </p:nvSpPr>
        <p:spPr>
          <a:xfrm>
            <a:off x="5956857" y="2507530"/>
            <a:ext cx="612742" cy="5844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ara sonriente 4"/>
          <p:cNvSpPr/>
          <p:nvPr/>
        </p:nvSpPr>
        <p:spPr>
          <a:xfrm>
            <a:off x="5391691" y="2619277"/>
            <a:ext cx="517591" cy="4619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ara sonriente 8"/>
          <p:cNvSpPr/>
          <p:nvPr/>
        </p:nvSpPr>
        <p:spPr>
          <a:xfrm>
            <a:off x="5391691" y="1335464"/>
            <a:ext cx="517591" cy="4619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ara sonriente 9"/>
          <p:cNvSpPr/>
          <p:nvPr/>
        </p:nvSpPr>
        <p:spPr>
          <a:xfrm>
            <a:off x="6021521" y="1349407"/>
            <a:ext cx="517591" cy="4619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ara sonriente 10"/>
          <p:cNvSpPr/>
          <p:nvPr/>
        </p:nvSpPr>
        <p:spPr>
          <a:xfrm>
            <a:off x="6693498" y="1349407"/>
            <a:ext cx="517591" cy="4619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10800000">
            <a:off x="6143899" y="1671989"/>
            <a:ext cx="308195" cy="387915"/>
          </a:xfrm>
          <a:prstGeom prst="downArrow">
            <a:avLst/>
          </a:prstGeom>
          <a:solidFill>
            <a:srgbClr val="15E41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665059" y="2981069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(SOLO) DEFENSA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4" y="1364206"/>
            <a:ext cx="1180225" cy="153473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043364" y="318580"/>
            <a:ext cx="1572677" cy="338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1" y="387086"/>
            <a:ext cx="1297802" cy="26994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61571" y="1862719"/>
            <a:ext cx="2554470" cy="1036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9299655" y="1968764"/>
            <a:ext cx="215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Así las blancas logran capturar el peón negro, la pieza defendida.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743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5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467</TotalTime>
  <Words>832</Words>
  <Application>Microsoft Office PowerPoint</Application>
  <PresentationFormat>Panorámica</PresentationFormat>
  <Paragraphs>98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Azuaga Herrera</dc:creator>
  <cp:lastModifiedBy>Manuel Azuaga Herrera</cp:lastModifiedBy>
  <cp:revision>30</cp:revision>
  <dcterms:created xsi:type="dcterms:W3CDTF">2018-01-23T09:51:33Z</dcterms:created>
  <dcterms:modified xsi:type="dcterms:W3CDTF">2019-01-28T14:46:29Z</dcterms:modified>
</cp:coreProperties>
</file>