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9" r:id="rId3"/>
    <p:sldId id="285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90" r:id="rId13"/>
    <p:sldId id="287" r:id="rId14"/>
    <p:sldId id="271" r:id="rId15"/>
    <p:sldId id="270" r:id="rId16"/>
    <p:sldId id="289" r:id="rId17"/>
    <p:sldId id="288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372E-58D9-4F87-8970-F50A475B549B}" type="datetimeFigureOut">
              <a:rPr lang="en-GB" smtClean="0"/>
              <a:pPr/>
              <a:t>06/10/2016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FD74-5A4A-49AD-8C05-EB338305844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8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C65F2-ABF7-4D0F-9693-66CBAB5C5D42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7D594-5726-4E4E-88AB-7451300742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594-5726-4E4E-88AB-74513007428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594-5726-4E4E-88AB-74513007428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21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i%20rutina%20-%20LingusTV,%20learn%20Spanish%20by%20sitcom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79512" y="2204864"/>
            <a:ext cx="475252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u="sng" dirty="0" smtClean="0"/>
              <a:t>OBJECTIVES:</a:t>
            </a:r>
          </a:p>
          <a:p>
            <a:r>
              <a:rPr lang="es-ES" sz="3000" dirty="0" err="1" smtClean="0"/>
              <a:t>By</a:t>
            </a:r>
            <a:r>
              <a:rPr lang="es-ES" sz="3000" dirty="0" smtClean="0"/>
              <a:t>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end</a:t>
            </a:r>
            <a:r>
              <a:rPr lang="es-ES" sz="3000" dirty="0" smtClean="0"/>
              <a:t> of </a:t>
            </a:r>
            <a:r>
              <a:rPr lang="es-ES" sz="3000" dirty="0" err="1" smtClean="0"/>
              <a:t>this</a:t>
            </a:r>
            <a:r>
              <a:rPr lang="es-ES" sz="3000" dirty="0" smtClean="0"/>
              <a:t> </a:t>
            </a:r>
            <a:r>
              <a:rPr lang="es-ES" sz="3000" dirty="0" err="1" smtClean="0"/>
              <a:t>lesson</a:t>
            </a:r>
            <a:r>
              <a:rPr lang="es-ES" sz="3000" dirty="0" smtClean="0"/>
              <a:t> </a:t>
            </a:r>
            <a:r>
              <a:rPr lang="es-ES" sz="3000" dirty="0" err="1" smtClean="0"/>
              <a:t>we</a:t>
            </a:r>
            <a:r>
              <a:rPr lang="es-ES" sz="3000" dirty="0" smtClean="0"/>
              <a:t> </a:t>
            </a:r>
            <a:r>
              <a:rPr lang="es-ES" sz="3000" dirty="0" err="1" smtClean="0"/>
              <a:t>will</a:t>
            </a:r>
            <a:r>
              <a:rPr lang="es-ES" sz="3000" dirty="0" smtClean="0"/>
              <a:t> </a:t>
            </a:r>
            <a:r>
              <a:rPr lang="es-ES" sz="3000" dirty="0" err="1" smtClean="0"/>
              <a:t>have</a:t>
            </a:r>
            <a:r>
              <a:rPr lang="es-ES" sz="3000" dirty="0" smtClean="0"/>
              <a:t>…</a:t>
            </a:r>
          </a:p>
          <a:p>
            <a:pPr marL="457200" indent="-457200">
              <a:buFontTx/>
              <a:buChar char="-"/>
            </a:pPr>
            <a:r>
              <a:rPr lang="es-ES" sz="3000" dirty="0" err="1" smtClean="0">
                <a:solidFill>
                  <a:schemeClr val="tx1"/>
                </a:solidFill>
              </a:rPr>
              <a:t>Learned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how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to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say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the</a:t>
            </a:r>
            <a:r>
              <a:rPr lang="es-ES" sz="3000" dirty="0" smtClean="0">
                <a:solidFill>
                  <a:schemeClr val="tx1"/>
                </a:solidFill>
              </a:rPr>
              <a:t> time in English </a:t>
            </a:r>
          </a:p>
          <a:p>
            <a:pPr marL="457200" indent="-457200">
              <a:buFontTx/>
              <a:buChar char="-"/>
            </a:pPr>
            <a:r>
              <a:rPr lang="es-ES" sz="3000" dirty="0" smtClean="0">
                <a:solidFill>
                  <a:schemeClr val="tx1"/>
                </a:solidFill>
              </a:rPr>
              <a:t>- </a:t>
            </a:r>
            <a:r>
              <a:rPr lang="es-ES" sz="3000" dirty="0" err="1" smtClean="0">
                <a:solidFill>
                  <a:schemeClr val="tx1"/>
                </a:solidFill>
              </a:rPr>
              <a:t>Revised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the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daily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routines</a:t>
            </a:r>
            <a:r>
              <a:rPr lang="es-ES" sz="3000" dirty="0" smtClean="0">
                <a:solidFill>
                  <a:schemeClr val="tx1"/>
                </a:solidFill>
              </a:rPr>
              <a:t> and </a:t>
            </a:r>
            <a:r>
              <a:rPr lang="es-ES" sz="3000" dirty="0" err="1" smtClean="0">
                <a:solidFill>
                  <a:schemeClr val="tx1"/>
                </a:solidFill>
              </a:rPr>
              <a:t>the</a:t>
            </a: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</a:rPr>
              <a:t>numbers</a:t>
            </a:r>
            <a:r>
              <a:rPr lang="es-ES" sz="3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10 CuadroTexto"/>
          <p:cNvSpPr txBox="1"/>
          <p:nvPr/>
        </p:nvSpPr>
        <p:spPr>
          <a:xfrm>
            <a:off x="5315272" y="1585384"/>
            <a:ext cx="3312368" cy="4708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000" dirty="0" smtClean="0"/>
              <a:t>¿</a:t>
            </a:r>
            <a:r>
              <a:rPr lang="es-ES" sz="3000" dirty="0" err="1" smtClean="0"/>
              <a:t>What</a:t>
            </a:r>
            <a:r>
              <a:rPr lang="es-ES" sz="3000" dirty="0" smtClean="0"/>
              <a:t> </a:t>
            </a:r>
            <a:r>
              <a:rPr lang="es-ES" sz="3000" dirty="0" err="1" smtClean="0"/>
              <a:t>day</a:t>
            </a:r>
            <a:r>
              <a:rPr lang="es-ES" sz="3000" dirty="0" smtClean="0"/>
              <a:t> </a:t>
            </a:r>
            <a:r>
              <a:rPr lang="es-ES" sz="3000" dirty="0" err="1" smtClean="0"/>
              <a:t>is</a:t>
            </a:r>
            <a:r>
              <a:rPr lang="es-ES" sz="3000" dirty="0" smtClean="0"/>
              <a:t> </a:t>
            </a:r>
            <a:r>
              <a:rPr lang="es-ES" sz="3000" dirty="0" err="1" smtClean="0"/>
              <a:t>it</a:t>
            </a:r>
            <a:r>
              <a:rPr lang="es-ES" sz="3000" dirty="0" smtClean="0"/>
              <a:t>?</a:t>
            </a:r>
          </a:p>
          <a:p>
            <a:r>
              <a:rPr lang="es-E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JUEVES</a:t>
            </a:r>
          </a:p>
          <a:p>
            <a:endParaRPr lang="es-ES" sz="3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s-ES" sz="3000" dirty="0" smtClean="0"/>
              <a:t>¿</a:t>
            </a:r>
            <a:r>
              <a:rPr lang="es-ES" sz="3000" dirty="0" err="1" smtClean="0"/>
              <a:t>What</a:t>
            </a:r>
            <a:r>
              <a:rPr lang="es-ES" sz="3000" dirty="0" smtClean="0"/>
              <a:t> </a:t>
            </a:r>
            <a:r>
              <a:rPr lang="es-ES" sz="3000" dirty="0" err="1" smtClean="0"/>
              <a:t>day</a:t>
            </a:r>
            <a:r>
              <a:rPr lang="es-ES" sz="3000" dirty="0" smtClean="0"/>
              <a:t> </a:t>
            </a:r>
            <a:r>
              <a:rPr lang="es-ES" sz="3000" dirty="0" err="1" smtClean="0"/>
              <a:t>was</a:t>
            </a:r>
            <a:r>
              <a:rPr lang="es-ES" sz="3000" dirty="0" smtClean="0"/>
              <a:t> </a:t>
            </a:r>
            <a:r>
              <a:rPr lang="es-ES" sz="3000" dirty="0" err="1" smtClean="0"/>
              <a:t>yesterday</a:t>
            </a:r>
            <a:r>
              <a:rPr lang="es-ES" sz="3000" dirty="0" smtClean="0"/>
              <a:t>?</a:t>
            </a:r>
          </a:p>
          <a:p>
            <a:r>
              <a:rPr lang="es-E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MIÉRCOLES</a:t>
            </a:r>
          </a:p>
          <a:p>
            <a:endParaRPr lang="es-ES" sz="3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s-ES" sz="3000" dirty="0" smtClean="0"/>
              <a:t>¿Qué </a:t>
            </a:r>
            <a:r>
              <a:rPr lang="es-ES" sz="3000" dirty="0" err="1" smtClean="0"/>
              <a:t>day</a:t>
            </a:r>
            <a:r>
              <a:rPr lang="es-ES" sz="3000" dirty="0" smtClean="0"/>
              <a:t> </a:t>
            </a:r>
            <a:r>
              <a:rPr lang="es-ES" sz="3000" dirty="0" err="1" smtClean="0"/>
              <a:t>will</a:t>
            </a:r>
            <a:r>
              <a:rPr lang="es-ES" sz="3000" dirty="0" smtClean="0"/>
              <a:t> be </a:t>
            </a:r>
            <a:r>
              <a:rPr lang="es-ES" sz="3000" dirty="0" err="1" smtClean="0"/>
              <a:t>tomorrow</a:t>
            </a:r>
            <a:r>
              <a:rPr lang="es-ES" sz="3000" dirty="0" smtClean="0"/>
              <a:t>?</a:t>
            </a:r>
          </a:p>
          <a:p>
            <a:r>
              <a:rPr lang="es-E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VIERNES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55776" y="332656"/>
            <a:ext cx="4729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time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5" name="4 Explosión 2"/>
          <p:cNvSpPr/>
          <p:nvPr/>
        </p:nvSpPr>
        <p:spPr>
          <a:xfrm rot="333940">
            <a:off x="76419" y="324321"/>
            <a:ext cx="6780574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Explosión 2"/>
          <p:cNvSpPr/>
          <p:nvPr/>
        </p:nvSpPr>
        <p:spPr>
          <a:xfrm rot="333940">
            <a:off x="255932" y="2385169"/>
            <a:ext cx="6780574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Explosión 2"/>
          <p:cNvSpPr/>
          <p:nvPr/>
        </p:nvSpPr>
        <p:spPr>
          <a:xfrm rot="333940">
            <a:off x="254866" y="4423288"/>
            <a:ext cx="7232060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11660" y="1052736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quarter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ten.</a:t>
            </a:r>
            <a:endParaRPr lang="es-ES" sz="2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7086" y="3150809"/>
            <a:ext cx="34782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half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ten.</a:t>
            </a:r>
            <a:endParaRPr lang="es-ES" sz="25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07086" y="5137490"/>
            <a:ext cx="4270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quarter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to</a:t>
            </a:r>
            <a:r>
              <a:rPr lang="es-ES" sz="2500" b="1" dirty="0" smtClean="0">
                <a:solidFill>
                  <a:srgbClr val="FF0000"/>
                </a:solidFill>
              </a:rPr>
              <a:t> eleven.</a:t>
            </a:r>
            <a:endParaRPr lang="es-ES" sz="2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r="82099" b="50985"/>
          <a:stretch>
            <a:fillRect/>
          </a:stretch>
        </p:blipFill>
        <p:spPr bwMode="auto">
          <a:xfrm>
            <a:off x="6516216" y="476672"/>
            <a:ext cx="1944216" cy="18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92896"/>
            <a:ext cx="1944216" cy="18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r="82099" b="50985"/>
          <a:stretch>
            <a:fillRect/>
          </a:stretch>
        </p:blipFill>
        <p:spPr bwMode="auto">
          <a:xfrm>
            <a:off x="6588224" y="4509120"/>
            <a:ext cx="1944216" cy="18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 de flecha"/>
          <p:cNvCxnSpPr/>
          <p:nvPr/>
        </p:nvCxnSpPr>
        <p:spPr>
          <a:xfrm flipH="1" flipV="1">
            <a:off x="7236296" y="105273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524328" y="14127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7092280" y="306896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380312" y="34290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7236296" y="501317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6948264" y="54452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8500" r="87633" b="58860"/>
          <a:stretch>
            <a:fillRect/>
          </a:stretch>
        </p:blipFill>
        <p:spPr bwMode="auto">
          <a:xfrm>
            <a:off x="395536" y="1124744"/>
            <a:ext cx="160903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18500" r="87633" b="59844"/>
          <a:stretch>
            <a:fillRect/>
          </a:stretch>
        </p:blipFill>
        <p:spPr bwMode="auto">
          <a:xfrm>
            <a:off x="395536" y="3212976"/>
            <a:ext cx="160903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19485" r="87633" b="59843"/>
          <a:stretch>
            <a:fillRect/>
          </a:stretch>
        </p:blipFill>
        <p:spPr bwMode="auto">
          <a:xfrm>
            <a:off x="395536" y="5085184"/>
            <a:ext cx="1609031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t="18500" r="87633" b="59844"/>
          <a:stretch>
            <a:fillRect/>
          </a:stretch>
        </p:blipFill>
        <p:spPr bwMode="auto">
          <a:xfrm>
            <a:off x="4932040" y="5013176"/>
            <a:ext cx="160903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 t="18500" r="87633" b="59844"/>
          <a:stretch>
            <a:fillRect/>
          </a:stretch>
        </p:blipFill>
        <p:spPr bwMode="auto">
          <a:xfrm>
            <a:off x="4932040" y="1196752"/>
            <a:ext cx="160903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 t="18500" r="87633" b="59844"/>
          <a:stretch>
            <a:fillRect/>
          </a:stretch>
        </p:blipFill>
        <p:spPr bwMode="auto">
          <a:xfrm>
            <a:off x="4932040" y="3068960"/>
            <a:ext cx="160903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23 Rectángulo"/>
          <p:cNvSpPr/>
          <p:nvPr/>
        </p:nvSpPr>
        <p:spPr>
          <a:xfrm>
            <a:off x="2267744" y="1484784"/>
            <a:ext cx="18722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five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0000"/>
                </a:solidFill>
              </a:rPr>
              <a:t>. 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195736" y="350100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ten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0000"/>
                </a:solidFill>
              </a:rPr>
              <a:t>.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95736" y="5301208"/>
            <a:ext cx="19442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twenty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0000"/>
                </a:solidFill>
              </a:rPr>
              <a:t>.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76256" y="3212976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ten </a:t>
            </a:r>
            <a:r>
              <a:rPr lang="es-ES" sz="2500" b="1" dirty="0" err="1" smtClean="0">
                <a:solidFill>
                  <a:srgbClr val="FF0000"/>
                </a:solidFill>
              </a:rPr>
              <a:t>to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FF00"/>
                </a:solidFill>
              </a:rPr>
              <a:t>.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876256" y="1340768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five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to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0000"/>
                </a:solidFill>
              </a:rPr>
              <a:t>.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04248" y="5229200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twenty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to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twelve</a:t>
            </a:r>
            <a:r>
              <a:rPr lang="es-ES" sz="2500" b="1" dirty="0" smtClean="0">
                <a:solidFill>
                  <a:srgbClr val="FF0000"/>
                </a:solidFill>
              </a:rPr>
              <a:t>.</a:t>
            </a:r>
            <a:r>
              <a:rPr lang="es-ES" sz="2500" b="1" dirty="0" smtClean="0">
                <a:solidFill>
                  <a:srgbClr val="FFFF00"/>
                </a:solidFill>
              </a:rPr>
              <a:t>.</a:t>
            </a:r>
            <a:r>
              <a:rPr lang="es-ES" sz="2500" b="1" dirty="0" smtClean="0"/>
              <a:t> </a:t>
            </a:r>
            <a:endParaRPr lang="es-ES" sz="2500" b="1" dirty="0"/>
          </a:p>
        </p:txBody>
      </p:sp>
      <p:sp>
        <p:nvSpPr>
          <p:cNvPr id="30" name="29 Rectángulo"/>
          <p:cNvSpPr/>
          <p:nvPr/>
        </p:nvSpPr>
        <p:spPr>
          <a:xfrm>
            <a:off x="251520" y="188640"/>
            <a:ext cx="43204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/>
              <a:t> </a:t>
            </a:r>
            <a:r>
              <a:rPr lang="es-ES" sz="2500" b="1" dirty="0" smtClean="0"/>
              <a:t>___ </a:t>
            </a:r>
            <a:r>
              <a:rPr lang="es-ES" sz="2500" b="1" dirty="0" err="1" smtClean="0"/>
              <a:t>past</a:t>
            </a:r>
            <a:r>
              <a:rPr lang="es-ES" sz="2500" b="1" dirty="0"/>
              <a:t> </a:t>
            </a:r>
            <a:r>
              <a:rPr lang="es-ES" sz="2500" b="1" dirty="0" smtClean="0"/>
              <a:t>(minutes)</a:t>
            </a:r>
            <a:r>
              <a:rPr lang="es-ES" sz="2500" b="1" dirty="0" smtClean="0"/>
              <a:t>+ </a:t>
            </a:r>
            <a:r>
              <a:rPr lang="es-ES" sz="2500" b="1" dirty="0" err="1" smtClean="0">
                <a:solidFill>
                  <a:srgbClr val="FFFF00"/>
                </a:solidFill>
              </a:rPr>
              <a:t>hour</a:t>
            </a:r>
            <a:endParaRPr lang="es-ES" sz="2500" b="1" dirty="0">
              <a:solidFill>
                <a:srgbClr val="FFFF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860032" y="188640"/>
            <a:ext cx="4176464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err="1" smtClean="0">
                <a:solidFill>
                  <a:srgbClr val="FF0000"/>
                </a:solidFill>
              </a:rPr>
              <a:t>It’s</a:t>
            </a:r>
            <a:r>
              <a:rPr lang="es-ES" sz="2200" b="1" dirty="0" smtClean="0">
                <a:solidFill>
                  <a:srgbClr val="FF0000"/>
                </a:solidFill>
              </a:rPr>
              <a:t> </a:t>
            </a:r>
            <a:r>
              <a:rPr lang="es-ES" sz="2200" b="1" dirty="0" smtClean="0"/>
              <a:t>____ </a:t>
            </a:r>
            <a:r>
              <a:rPr lang="es-ES" sz="2200" b="1" dirty="0" err="1" smtClean="0"/>
              <a:t>to</a:t>
            </a:r>
            <a:r>
              <a:rPr lang="es-ES" sz="2200" b="1" dirty="0" smtClean="0"/>
              <a:t> (minutes) + </a:t>
            </a:r>
            <a:r>
              <a:rPr lang="es-ES" sz="2200" b="1" dirty="0" err="1" smtClean="0">
                <a:solidFill>
                  <a:srgbClr val="FFFF00"/>
                </a:solidFill>
              </a:rPr>
              <a:t>hour</a:t>
            </a:r>
            <a:r>
              <a:rPr lang="es-ES" sz="2000" b="1" dirty="0" smtClean="0">
                <a:solidFill>
                  <a:srgbClr val="FFFF00"/>
                </a:solidFill>
              </a:rPr>
              <a:t>.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83"/>
            <a:ext cx="8229600" cy="4525963"/>
          </a:xfrm>
        </p:spPr>
        <p:txBody>
          <a:bodyPr/>
          <a:lstStyle/>
          <a:p>
            <a:r>
              <a:rPr lang="es-ES" dirty="0" smtClean="0"/>
              <a:t>Do </a:t>
            </a:r>
            <a:r>
              <a:rPr lang="es-ES" dirty="0" err="1" smtClean="0"/>
              <a:t>activity</a:t>
            </a:r>
            <a:r>
              <a:rPr lang="es-ES" dirty="0" smtClean="0"/>
              <a:t> 8 </a:t>
            </a:r>
            <a:r>
              <a:rPr lang="es-ES" dirty="0" err="1" smtClean="0"/>
              <a:t>on</a:t>
            </a:r>
            <a:r>
              <a:rPr lang="es-ES" dirty="0" smtClean="0"/>
              <a:t> page 9.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54867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5972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88" y="188639"/>
            <a:ext cx="3020378" cy="59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0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77101" cy="1143000"/>
          </a:xfrm>
        </p:spPr>
        <p:txBody>
          <a:bodyPr/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Pon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horas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 el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orden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correcto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4968230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ocho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diez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 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cinco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cuarto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 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ocho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menos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diez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 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cinco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veinte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520" y="4365010"/>
            <a:ext cx="5400848" cy="21236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A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nueve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menos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veinte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B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cuatro</a:t>
            </a:r>
            <a:r>
              <a:rPr lang="en-GB" sz="2400" dirty="0" smtClean="0">
                <a:latin typeface="Comic Sans MS" pitchFamily="66" charset="0"/>
              </a:rPr>
              <a:t> y </a:t>
            </a:r>
            <a:r>
              <a:rPr lang="en-GB" sz="2400" dirty="0" err="1" smtClean="0">
                <a:latin typeface="Comic Sans MS" pitchFamily="66" charset="0"/>
              </a:rPr>
              <a:t>diez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C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seis</a:t>
            </a:r>
            <a:r>
              <a:rPr lang="en-GB" sz="2400" dirty="0" smtClean="0">
                <a:latin typeface="Comic Sans MS" pitchFamily="66" charset="0"/>
              </a:rPr>
              <a:t> y </a:t>
            </a:r>
            <a:r>
              <a:rPr lang="en-GB" sz="2400" dirty="0" err="1" smtClean="0">
                <a:latin typeface="Comic Sans MS" pitchFamily="66" charset="0"/>
              </a:rPr>
              <a:t>veinte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D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tres</a:t>
            </a:r>
            <a:r>
              <a:rPr lang="en-GB" sz="2400" dirty="0" smtClean="0">
                <a:latin typeface="Comic Sans MS" pitchFamily="66" charset="0"/>
              </a:rPr>
              <a:t> y media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80112" y="2492896"/>
            <a:ext cx="40322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Comic Sans MS" pitchFamily="66" charset="0"/>
              </a:rPr>
              <a:t>A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tres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B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seis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C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once.</a:t>
            </a:r>
            <a:endParaRPr lang="en-GB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D  </a:t>
            </a:r>
            <a:r>
              <a:rPr lang="en-GB" sz="2400" dirty="0" smtClean="0">
                <a:latin typeface="Comic Sans MS" pitchFamily="66" charset="0"/>
              </a:rPr>
              <a:t>Son </a:t>
            </a:r>
            <a:r>
              <a:rPr lang="en-GB" sz="2400" dirty="0" err="1" smtClean="0">
                <a:latin typeface="Comic Sans MS" pitchFamily="66" charset="0"/>
              </a:rPr>
              <a:t>las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nueve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580112" y="2492896"/>
            <a:ext cx="3912241" cy="23044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3528" y="836712"/>
            <a:ext cx="4896544" cy="20162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79512" y="4149080"/>
            <a:ext cx="5400600" cy="25202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7178" name="Picture 10" descr="C:\Users\nmoynet\AppData\Local\Microsoft\Windows\Temporary Internet Files\Content.IE5\QHK9804Y\MM90028677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589240"/>
            <a:ext cx="809625" cy="647700"/>
          </a:xfrm>
          <a:prstGeom prst="rect">
            <a:avLst/>
          </a:prstGeom>
          <a:noFill/>
        </p:spPr>
      </p:pic>
      <p:pic>
        <p:nvPicPr>
          <p:cNvPr id="7179" name="Picture 11" descr="C:\Users\nmoynet\AppData\Local\Microsoft\Windows\Temporary Internet Files\Content.IE5\WPBEJGTB\MC9004343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0"/>
            <a:ext cx="467544" cy="749697"/>
          </a:xfrm>
          <a:prstGeom prst="rect">
            <a:avLst/>
          </a:prstGeom>
          <a:noFill/>
        </p:spPr>
      </p:pic>
      <p:pic>
        <p:nvPicPr>
          <p:cNvPr id="7180" name="Picture 12" descr="C:\Users\nmoynet\AppData\Local\Microsoft\Windows\Temporary Internet Files\Content.IE5\6XDFNO6Y\MM90028363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5" y="0"/>
            <a:ext cx="1095375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55776" y="332656"/>
            <a:ext cx="4176464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8" y="223098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870" y="1294121"/>
            <a:ext cx="4684146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70" y="1598909"/>
            <a:ext cx="4680520" cy="4525963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te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despiertas</a:t>
            </a:r>
            <a:r>
              <a:rPr lang="en-GB" alt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?</a:t>
            </a:r>
            <a:endParaRPr lang="en-GB" altLang="en-US" b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te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levantas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? </a:t>
            </a:r>
            <a:endParaRPr lang="en-GB" altLang="en-US" b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te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duchas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?</a:t>
            </a:r>
            <a:endParaRPr lang="en-GB" altLang="en-US" b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te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vistes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?  </a:t>
            </a:r>
            <a:endParaRPr lang="en-GB" altLang="en-US" b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desayunas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?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¿A </a:t>
            </a:r>
            <a:r>
              <a:rPr lang="en-US" altLang="en-US" dirty="0" err="1">
                <a:solidFill>
                  <a:srgbClr val="FFFF00"/>
                </a:solidFill>
                <a:latin typeface="Segoe Print" panose="02000600000000000000" pitchFamily="2" charset="0"/>
                <a:cs typeface="Arial" charset="0"/>
              </a:rPr>
              <a:t>qué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Segoe Print" panose="02000600000000000000" pitchFamily="2" charset="0"/>
              </a:rPr>
              <a:t>hora</a:t>
            </a:r>
            <a:r>
              <a:rPr lang="en-GB" alt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te</a:t>
            </a:r>
            <a:r>
              <a:rPr lang="en-GB" alt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acuestas</a:t>
            </a:r>
            <a:r>
              <a:rPr lang="en-GB" alt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?</a:t>
            </a:r>
            <a:endParaRPr lang="en-GB" altLang="en-US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altLang="en-US" dirty="0">
              <a:solidFill>
                <a:srgbClr val="8000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4193" y="1294121"/>
            <a:ext cx="4464496" cy="48245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397" y="162822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b="1" dirty="0">
                <a:latin typeface="Segoe Print" panose="02000600000000000000" pitchFamily="2" charset="0"/>
              </a:rPr>
              <a:t>Me </a:t>
            </a:r>
            <a:r>
              <a:rPr lang="en-GB" altLang="en-US" b="1" dirty="0" err="1">
                <a:latin typeface="Segoe Print" panose="02000600000000000000" pitchFamily="2" charset="0"/>
              </a:rPr>
              <a:t>despierto</a:t>
            </a:r>
            <a:r>
              <a:rPr lang="en-GB" altLang="en-US" b="1" dirty="0">
                <a:latin typeface="Segoe Print" panose="02000600000000000000" pitchFamily="2" charset="0"/>
              </a:rPr>
              <a:t> a </a:t>
            </a:r>
            <a:r>
              <a:rPr lang="en-GB" altLang="en-US" b="1" dirty="0" err="1">
                <a:latin typeface="Segoe Print" panose="02000600000000000000" pitchFamily="2" charset="0"/>
              </a:rPr>
              <a:t>las</a:t>
            </a:r>
            <a:r>
              <a:rPr lang="en-GB" altLang="en-US" b="1" dirty="0">
                <a:latin typeface="Segoe Print" panose="02000600000000000000" pitchFamily="2" charset="0"/>
              </a:rPr>
              <a:t> 6:30</a:t>
            </a:r>
          </a:p>
          <a:p>
            <a:pPr>
              <a:lnSpc>
                <a:spcPct val="80000"/>
              </a:lnSpc>
            </a:pP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Segoe Print" panose="02000600000000000000" pitchFamily="2" charset="0"/>
              </a:rPr>
              <a:t>Me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levanto</a:t>
            </a:r>
            <a:r>
              <a:rPr lang="en-GB" altLang="en-US" b="1" dirty="0" smtClean="0">
                <a:latin typeface="Segoe Print" panose="02000600000000000000" pitchFamily="2" charset="0"/>
              </a:rPr>
              <a:t> a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las</a:t>
            </a:r>
            <a:r>
              <a:rPr lang="en-GB" altLang="en-US" b="1" dirty="0" smtClean="0">
                <a:latin typeface="Segoe Print" panose="02000600000000000000" pitchFamily="2" charset="0"/>
              </a:rPr>
              <a:t> …</a:t>
            </a: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Segoe Print" panose="02000600000000000000" pitchFamily="2" charset="0"/>
              </a:rPr>
              <a:t>Me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ducho</a:t>
            </a:r>
            <a:r>
              <a:rPr lang="en-GB" altLang="en-US" b="1" dirty="0" smtClean="0">
                <a:latin typeface="Segoe Print" panose="02000600000000000000" pitchFamily="2" charset="0"/>
              </a:rPr>
              <a:t> a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las</a:t>
            </a:r>
            <a:r>
              <a:rPr lang="en-GB" altLang="en-US" b="1" dirty="0" smtClean="0">
                <a:latin typeface="Segoe Print" panose="02000600000000000000" pitchFamily="2" charset="0"/>
              </a:rPr>
              <a:t>…</a:t>
            </a: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Segoe Print" panose="02000600000000000000" pitchFamily="2" charset="0"/>
              </a:rPr>
              <a:t>Me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visto</a:t>
            </a:r>
            <a:r>
              <a:rPr lang="en-GB" altLang="en-US" b="1" dirty="0" smtClean="0">
                <a:latin typeface="Segoe Print" panose="02000600000000000000" pitchFamily="2" charset="0"/>
              </a:rPr>
              <a:t> a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las</a:t>
            </a:r>
            <a:r>
              <a:rPr lang="en-GB" altLang="en-US" b="1" dirty="0" smtClean="0">
                <a:latin typeface="Segoe Print" panose="02000600000000000000" pitchFamily="2" charset="0"/>
              </a:rPr>
              <a:t>…</a:t>
            </a: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 err="1" smtClean="0">
                <a:latin typeface="Segoe Print" panose="02000600000000000000" pitchFamily="2" charset="0"/>
              </a:rPr>
              <a:t>Desayuno</a:t>
            </a:r>
            <a:r>
              <a:rPr lang="en-GB" altLang="en-US" b="1" dirty="0">
                <a:latin typeface="Segoe Print" panose="02000600000000000000" pitchFamily="2" charset="0"/>
              </a:rPr>
              <a:t> </a:t>
            </a:r>
            <a:r>
              <a:rPr lang="en-GB" altLang="en-US" b="1" dirty="0" smtClean="0">
                <a:latin typeface="Segoe Print" panose="02000600000000000000" pitchFamily="2" charset="0"/>
              </a:rPr>
              <a:t>a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las</a:t>
            </a:r>
            <a:r>
              <a:rPr lang="en-GB" altLang="en-US" b="1" dirty="0" smtClean="0">
                <a:latin typeface="Segoe Print" panose="02000600000000000000" pitchFamily="2" charset="0"/>
              </a:rPr>
              <a:t>…</a:t>
            </a: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b="1" dirty="0">
              <a:latin typeface="Segoe Print" panose="020006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 smtClean="0">
                <a:latin typeface="Segoe Print" panose="02000600000000000000" pitchFamily="2" charset="0"/>
              </a:rPr>
              <a:t>Me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acuesto</a:t>
            </a:r>
            <a:r>
              <a:rPr lang="en-GB" altLang="en-US" b="1" dirty="0" smtClean="0">
                <a:latin typeface="Segoe Print" panose="02000600000000000000" pitchFamily="2" charset="0"/>
              </a:rPr>
              <a:t> a </a:t>
            </a:r>
            <a:r>
              <a:rPr lang="en-GB" altLang="en-US" b="1" dirty="0" err="1" smtClean="0">
                <a:latin typeface="Segoe Print" panose="02000600000000000000" pitchFamily="2" charset="0"/>
              </a:rPr>
              <a:t>las</a:t>
            </a:r>
            <a:r>
              <a:rPr lang="en-GB" altLang="en-US" b="1" dirty="0" smtClean="0">
                <a:latin typeface="Segoe Print" panose="02000600000000000000" pitchFamily="2" charset="0"/>
              </a:rPr>
              <a:t>…</a:t>
            </a:r>
            <a:endParaRPr lang="en-US" altLang="en-US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55574" y="143273"/>
            <a:ext cx="7632848" cy="58326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5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De lunes a viernes me despierto a las seis y media y me levanto a las siete. Los sábados me despierto a las diez y media y me levanto a las once menos cuarto . Me ducho y me visto pero  no me peino. Durante la semana no desayuno pero los sábados desayuno bien. Me lavo los dientes todos los días.</a:t>
            </a:r>
            <a:endParaRPr lang="es-ES_tradnl" sz="25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319598"/>
            <a:ext cx="465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rutina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diaria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12" descr="C:\Users\Miryam\Desktop\me despier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367" y="4725144"/>
            <a:ext cx="1656184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1" descr="C:\Users\Miryam\Desktop\me acuesto.jpg"/>
          <p:cNvPicPr>
            <a:picLocks noChangeAspect="1" noChangeArrowheads="1"/>
          </p:cNvPicPr>
          <p:nvPr/>
        </p:nvPicPr>
        <p:blipFill>
          <a:blip r:embed="rId5" cstate="print"/>
          <a:srcRect l="3030" t="4918" r="17264" b="10120"/>
          <a:stretch>
            <a:fillRect/>
          </a:stretch>
        </p:blipFill>
        <p:spPr bwMode="auto">
          <a:xfrm>
            <a:off x="5724128" y="4725144"/>
            <a:ext cx="2304256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8" descr="C:\Users\Miryam\Desktop\com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6338" y="4725144"/>
            <a:ext cx="1505924" cy="1700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"/>
          <p:cNvSpPr/>
          <p:nvPr/>
        </p:nvSpPr>
        <p:spPr>
          <a:xfrm>
            <a:off x="1187285" y="4229337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"/>
          <p:cNvSpPr/>
          <p:nvPr/>
        </p:nvSpPr>
        <p:spPr>
          <a:xfrm>
            <a:off x="1172005" y="1484784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"/>
          <p:cNvSpPr/>
          <p:nvPr/>
        </p:nvSpPr>
        <p:spPr>
          <a:xfrm>
            <a:off x="1156183" y="1895128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/>
          <p:nvPr/>
        </p:nvSpPr>
        <p:spPr>
          <a:xfrm>
            <a:off x="1167572" y="3429000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"/>
          <p:cNvSpPr/>
          <p:nvPr/>
        </p:nvSpPr>
        <p:spPr>
          <a:xfrm>
            <a:off x="1138806" y="2323052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"/>
          <p:cNvSpPr/>
          <p:nvPr/>
        </p:nvSpPr>
        <p:spPr>
          <a:xfrm>
            <a:off x="1175588" y="2755100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"/>
          <p:cNvSpPr/>
          <p:nvPr/>
        </p:nvSpPr>
        <p:spPr>
          <a:xfrm>
            <a:off x="1172005" y="3122645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"/>
          <p:cNvSpPr/>
          <p:nvPr/>
        </p:nvSpPr>
        <p:spPr>
          <a:xfrm>
            <a:off x="1167572" y="3871055"/>
            <a:ext cx="69847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47658"/>
              </p:ext>
            </p:extLst>
          </p:nvPr>
        </p:nvGraphicFramePr>
        <p:xfrm>
          <a:off x="791578" y="1628800"/>
          <a:ext cx="7560840" cy="438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092"/>
                <a:gridCol w="2944748"/>
              </a:tblGrid>
              <a:tr h="504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A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qu</a:t>
                      </a:r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é</a:t>
                      </a:r>
                      <a:r>
                        <a:rPr lang="es-ES_tradnl" sz="2500" baseline="0" noProof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hora se despierta los sábados?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A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qu</a:t>
                      </a:r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é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hora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levanta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</a:t>
                      </a:r>
                      <a:r>
                        <a:rPr lang="en-GB" sz="2500" baseline="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ducha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Desayuna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lava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los </a:t>
                      </a:r>
                      <a:r>
                        <a:rPr lang="en-GB" sz="2500" baseline="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dientes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viste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peina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94345" y="404664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LEER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5985" r="61098" b="26237"/>
          <a:stretch/>
        </p:blipFill>
        <p:spPr bwMode="auto">
          <a:xfrm>
            <a:off x="2483768" y="175439"/>
            <a:ext cx="1058972" cy="13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5985" r="61098" b="26237"/>
          <a:stretch/>
        </p:blipFill>
        <p:spPr bwMode="auto">
          <a:xfrm>
            <a:off x="5508104" y="164110"/>
            <a:ext cx="1058972" cy="13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71600" y="5982464"/>
            <a:ext cx="1368152" cy="758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6.30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35150" y="5949279"/>
            <a:ext cx="1496890" cy="792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327963" y="5954608"/>
            <a:ext cx="1408228" cy="703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6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82112"/>
              </p:ext>
            </p:extLst>
          </p:nvPr>
        </p:nvGraphicFramePr>
        <p:xfrm>
          <a:off x="791578" y="1628800"/>
          <a:ext cx="7560840" cy="438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092"/>
                <a:gridCol w="2944748"/>
              </a:tblGrid>
              <a:tr h="504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A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qu</a:t>
                      </a:r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é</a:t>
                      </a:r>
                      <a:r>
                        <a:rPr lang="es-ES_tradnl" sz="2500" baseline="0" noProof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hora se despierta los sábados?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A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qu</a:t>
                      </a:r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é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hora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levanta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</a:t>
                      </a:r>
                      <a:r>
                        <a:rPr lang="en-GB" sz="2500" baseline="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ducha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Desayuna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lava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 los </a:t>
                      </a:r>
                      <a:r>
                        <a:rPr lang="en-GB" sz="2500" baseline="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dientes</a:t>
                      </a:r>
                      <a:r>
                        <a:rPr lang="en-GB" sz="2500" baseline="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viste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5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cs typeface="Arial" charset="0"/>
                        </a:rPr>
                        <a:t>¿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Se </a:t>
                      </a:r>
                      <a:r>
                        <a:rPr lang="en-GB" sz="2500" dirty="0" err="1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peina</a:t>
                      </a:r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?</a:t>
                      </a:r>
                      <a:endParaRPr lang="en-GB" sz="2500" dirty="0">
                        <a:solidFill>
                          <a:schemeClr val="bg1"/>
                        </a:solidFill>
                        <a:latin typeface="Segoe Script" panose="020B050402000000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94345" y="404664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LEER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5985" r="61098" b="26237"/>
          <a:stretch/>
        </p:blipFill>
        <p:spPr bwMode="auto">
          <a:xfrm>
            <a:off x="2483768" y="175439"/>
            <a:ext cx="1058972" cy="13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5985" r="61098" b="26237"/>
          <a:stretch/>
        </p:blipFill>
        <p:spPr bwMode="auto">
          <a:xfrm>
            <a:off x="5508104" y="164110"/>
            <a:ext cx="1058972" cy="13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71600" y="5982464"/>
            <a:ext cx="1368152" cy="758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6.30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35150" y="5949279"/>
            <a:ext cx="1496890" cy="792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327963" y="5954608"/>
            <a:ext cx="1408228" cy="703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276872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10.30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6607" y="3059668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11.45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8951" y="3592286"/>
            <a:ext cx="38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6513" y="4077072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513" y="4581128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6607" y="5065006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607" y="5445224"/>
            <a:ext cx="7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b="1" u="sng" dirty="0" smtClean="0">
                <a:solidFill>
                  <a:schemeClr val="accent2"/>
                </a:solidFill>
                <a:latin typeface="Comic Sans MS" pitchFamily="66" charset="0"/>
                <a:hlinkClick r:id="rId2" action="ppaction://hlinkfile"/>
              </a:rPr>
              <a:t>ESCUCHAR</a:t>
            </a:r>
            <a:r>
              <a:rPr lang="en-GB" altLang="en-US" sz="4000" b="1" u="sng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altLang="en-US" sz="4000" b="1" u="sng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GB" altLang="en-US" sz="4000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82453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Tenéis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que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…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Poner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las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frases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en el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orden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correcto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marL="514350" indent="-514350">
              <a:buNone/>
            </a:pPr>
            <a:endParaRPr lang="en-US" altLang="en-US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514350" indent="-514350"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2)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Traducir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las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frases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.</a:t>
            </a:r>
            <a:endParaRPr lang="en-US" altLang="en-US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27188" r="57666" b="16704"/>
          <a:stretch>
            <a:fillRect/>
          </a:stretch>
        </p:blipFill>
        <p:spPr bwMode="auto">
          <a:xfrm>
            <a:off x="1835696" y="0"/>
            <a:ext cx="11938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27188" r="57666" b="16704"/>
          <a:stretch>
            <a:fillRect/>
          </a:stretch>
        </p:blipFill>
        <p:spPr bwMode="auto">
          <a:xfrm>
            <a:off x="6084168" y="0"/>
            <a:ext cx="11938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4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8424863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Qué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hora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es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2076" name="Picture 28" descr="MMj0365169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836613"/>
            <a:ext cx="2705100" cy="3068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1052736"/>
            <a:ext cx="64652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Copperplate Gothic Bold" pitchFamily="34" charset="0"/>
              </a:rPr>
              <a:t>Match </a:t>
            </a:r>
            <a:r>
              <a:rPr lang="es-ES" sz="2500" dirty="0" err="1" smtClean="0">
                <a:solidFill>
                  <a:schemeClr val="bg1"/>
                </a:solidFill>
                <a:latin typeface="Copperplate Gothic Bold" pitchFamily="34" charset="0"/>
              </a:rPr>
              <a:t>the</a:t>
            </a:r>
            <a:r>
              <a:rPr lang="es-ES" sz="25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  <a:latin typeface="Copperplate Gothic Bold" pitchFamily="34" charset="0"/>
              </a:rPr>
              <a:t>picture</a:t>
            </a:r>
            <a:r>
              <a:rPr lang="es-ES" sz="25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  <a:latin typeface="Copperplate Gothic Bold" pitchFamily="34" charset="0"/>
              </a:rPr>
              <a:t>with</a:t>
            </a:r>
            <a:r>
              <a:rPr lang="es-ES" sz="25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  <a:latin typeface="Copperplate Gothic Bold" pitchFamily="34" charset="0"/>
              </a:rPr>
              <a:t>its</a:t>
            </a:r>
            <a:r>
              <a:rPr lang="es-ES" sz="25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  <a:latin typeface="Copperplate Gothic Bold" pitchFamily="34" charset="0"/>
              </a:rPr>
              <a:t>heading</a:t>
            </a:r>
            <a:endParaRPr lang="es-ES" sz="25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pic>
        <p:nvPicPr>
          <p:cNvPr id="21507" name="Picture 3" descr="C:\Users\Miryam\Desktop\me leva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1586631" cy="1419265"/>
          </a:xfrm>
          <a:prstGeom prst="rect">
            <a:avLst/>
          </a:prstGeom>
          <a:noFill/>
        </p:spPr>
      </p:pic>
      <p:pic>
        <p:nvPicPr>
          <p:cNvPr id="21508" name="Picture 4" descr="C:\Users\Miryam\Desktop\me la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1851781" cy="1535435"/>
          </a:xfrm>
          <a:prstGeom prst="rect">
            <a:avLst/>
          </a:prstGeom>
          <a:noFill/>
        </p:spPr>
      </p:pic>
      <p:pic>
        <p:nvPicPr>
          <p:cNvPr id="21509" name="Picture 5" descr="C:\Users\Miryam\Desktop\me vi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869160"/>
            <a:ext cx="1459151" cy="1440160"/>
          </a:xfrm>
          <a:prstGeom prst="rect">
            <a:avLst/>
          </a:prstGeom>
          <a:noFill/>
        </p:spPr>
      </p:pic>
      <p:pic>
        <p:nvPicPr>
          <p:cNvPr id="21510" name="Picture 6" descr="C:\Users\Miryam\Desktop\me pe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356992"/>
            <a:ext cx="1440160" cy="1431722"/>
          </a:xfrm>
          <a:prstGeom prst="rect">
            <a:avLst/>
          </a:prstGeom>
          <a:noFill/>
        </p:spPr>
      </p:pic>
      <p:pic>
        <p:nvPicPr>
          <p:cNvPr id="21511" name="Picture 7" descr="C:\Users\Miryam\Desktop\desayu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628800"/>
            <a:ext cx="1656184" cy="1631090"/>
          </a:xfrm>
          <a:prstGeom prst="rect">
            <a:avLst/>
          </a:prstGeom>
          <a:noFill/>
        </p:spPr>
      </p:pic>
      <p:pic>
        <p:nvPicPr>
          <p:cNvPr id="21512" name="Picture 8" descr="C:\Users\Miryam\Desktop\co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653136"/>
            <a:ext cx="1505924" cy="1700237"/>
          </a:xfrm>
          <a:prstGeom prst="rect">
            <a:avLst/>
          </a:prstGeom>
          <a:noFill/>
        </p:spPr>
      </p:pic>
      <p:pic>
        <p:nvPicPr>
          <p:cNvPr id="21514" name="Picture 10" descr="C:\Users\Miryam\Desktop\me uc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628800"/>
            <a:ext cx="1361272" cy="1525563"/>
          </a:xfrm>
          <a:prstGeom prst="rect">
            <a:avLst/>
          </a:prstGeom>
          <a:noFill/>
        </p:spPr>
      </p:pic>
      <p:pic>
        <p:nvPicPr>
          <p:cNvPr id="21515" name="Picture 11" descr="C:\Users\Miryam\Desktop\me acuesto.jpg"/>
          <p:cNvPicPr>
            <a:picLocks noChangeAspect="1" noChangeArrowheads="1"/>
          </p:cNvPicPr>
          <p:nvPr/>
        </p:nvPicPr>
        <p:blipFill>
          <a:blip r:embed="rId9" cstate="print"/>
          <a:srcRect l="3030" t="4918" r="17264" b="10120"/>
          <a:stretch>
            <a:fillRect/>
          </a:stretch>
        </p:blipFill>
        <p:spPr bwMode="auto">
          <a:xfrm>
            <a:off x="3707904" y="4797152"/>
            <a:ext cx="2304256" cy="1584176"/>
          </a:xfrm>
          <a:prstGeom prst="rect">
            <a:avLst/>
          </a:prstGeom>
          <a:noFill/>
        </p:spPr>
      </p:pic>
      <p:pic>
        <p:nvPicPr>
          <p:cNvPr id="21516" name="Picture 12" descr="C:\Users\Miryam\Desktop\me despier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212976"/>
            <a:ext cx="1440160" cy="1377544"/>
          </a:xfrm>
          <a:prstGeom prst="rect">
            <a:avLst/>
          </a:prstGeom>
          <a:noFill/>
        </p:spPr>
      </p:pic>
      <p:sp>
        <p:nvSpPr>
          <p:cNvPr id="16" name="15 Conector"/>
          <p:cNvSpPr/>
          <p:nvPr/>
        </p:nvSpPr>
        <p:spPr>
          <a:xfrm>
            <a:off x="539552" y="1628800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1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17" name="16 Conector"/>
          <p:cNvSpPr/>
          <p:nvPr/>
        </p:nvSpPr>
        <p:spPr>
          <a:xfrm>
            <a:off x="467544" y="3212976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2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395536" y="4653136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3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19" name="18 Conector"/>
          <p:cNvSpPr/>
          <p:nvPr/>
        </p:nvSpPr>
        <p:spPr>
          <a:xfrm>
            <a:off x="2123728" y="4869160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6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0" name="19 Conector"/>
          <p:cNvSpPr/>
          <p:nvPr/>
        </p:nvSpPr>
        <p:spPr>
          <a:xfrm>
            <a:off x="2123728" y="3356992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5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1" name="20 Conector"/>
          <p:cNvSpPr/>
          <p:nvPr/>
        </p:nvSpPr>
        <p:spPr>
          <a:xfrm>
            <a:off x="2123728" y="1628800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4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2" name="21 Conector"/>
          <p:cNvSpPr/>
          <p:nvPr/>
        </p:nvSpPr>
        <p:spPr>
          <a:xfrm>
            <a:off x="3923928" y="1628800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7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3" name="22 Conector"/>
          <p:cNvSpPr/>
          <p:nvPr/>
        </p:nvSpPr>
        <p:spPr>
          <a:xfrm>
            <a:off x="3851920" y="3284984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8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4" name="23 Conector"/>
          <p:cNvSpPr/>
          <p:nvPr/>
        </p:nvSpPr>
        <p:spPr>
          <a:xfrm>
            <a:off x="3707904" y="4797152"/>
            <a:ext cx="360040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bg1"/>
                </a:solidFill>
              </a:rPr>
              <a:t>9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99237" y="1730869"/>
            <a:ext cx="30447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3000" dirty="0" smtClean="0"/>
              <a:t>a. I </a:t>
            </a:r>
            <a:r>
              <a:rPr lang="es-ES" sz="3000" dirty="0" err="1" smtClean="0"/>
              <a:t>brush</a:t>
            </a:r>
            <a:r>
              <a:rPr lang="es-ES" sz="3000" dirty="0" smtClean="0"/>
              <a:t> </a:t>
            </a:r>
            <a:r>
              <a:rPr lang="es-ES" sz="3000" dirty="0" err="1" smtClean="0"/>
              <a:t>my</a:t>
            </a:r>
            <a:r>
              <a:rPr lang="es-ES" sz="3000" dirty="0" smtClean="0"/>
              <a:t> </a:t>
            </a:r>
            <a:r>
              <a:rPr lang="es-ES" sz="3000" dirty="0" err="1" smtClean="0"/>
              <a:t>hair</a:t>
            </a:r>
            <a:endParaRPr lang="es-ES" sz="3000" dirty="0" smtClean="0"/>
          </a:p>
          <a:p>
            <a:pPr marL="342900" indent="-342900"/>
            <a:r>
              <a:rPr lang="es-ES" sz="3000" dirty="0" smtClean="0"/>
              <a:t>b. I </a:t>
            </a:r>
            <a:r>
              <a:rPr lang="es-ES" sz="3000" dirty="0" err="1" smtClean="0"/>
              <a:t>get</a:t>
            </a:r>
            <a:r>
              <a:rPr lang="es-ES" sz="3000" dirty="0" smtClean="0"/>
              <a:t> </a:t>
            </a:r>
            <a:r>
              <a:rPr lang="es-ES" sz="3000" dirty="0" err="1" smtClean="0"/>
              <a:t>dressed</a:t>
            </a:r>
            <a:endParaRPr lang="es-ES" sz="3000" dirty="0" smtClean="0"/>
          </a:p>
          <a:p>
            <a:pPr marL="342900" indent="-342900"/>
            <a:r>
              <a:rPr lang="es-ES" sz="3000" dirty="0" smtClean="0"/>
              <a:t>c. I </a:t>
            </a:r>
            <a:r>
              <a:rPr lang="es-ES" sz="3000" dirty="0" err="1" smtClean="0"/>
              <a:t>wash</a:t>
            </a:r>
            <a:r>
              <a:rPr lang="es-ES" sz="3000" dirty="0" smtClean="0"/>
              <a:t> </a:t>
            </a:r>
            <a:r>
              <a:rPr lang="es-ES" sz="3000" dirty="0" err="1" smtClean="0"/>
              <a:t>myself</a:t>
            </a:r>
            <a:endParaRPr lang="es-ES" sz="3000" dirty="0" smtClean="0"/>
          </a:p>
          <a:p>
            <a:pPr marL="342900" indent="-342900"/>
            <a:r>
              <a:rPr lang="es-ES" sz="3000" dirty="0" smtClean="0"/>
              <a:t>d. I </a:t>
            </a:r>
            <a:r>
              <a:rPr lang="es-ES" sz="3000" dirty="0" err="1" smtClean="0"/>
              <a:t>get</a:t>
            </a:r>
            <a:r>
              <a:rPr lang="es-ES" sz="3000" dirty="0" smtClean="0"/>
              <a:t> up</a:t>
            </a:r>
          </a:p>
          <a:p>
            <a:pPr marL="342900" indent="-342900"/>
            <a:r>
              <a:rPr lang="es-ES" sz="3000" dirty="0" smtClean="0"/>
              <a:t>e. I </a:t>
            </a:r>
            <a:r>
              <a:rPr lang="es-ES" sz="3000" dirty="0" err="1" smtClean="0"/>
              <a:t>go</a:t>
            </a:r>
            <a:r>
              <a:rPr lang="es-ES" sz="3000" dirty="0" smtClean="0"/>
              <a:t> </a:t>
            </a:r>
            <a:r>
              <a:rPr lang="es-ES" sz="3000" dirty="0" err="1" smtClean="0"/>
              <a:t>to</a:t>
            </a:r>
            <a:r>
              <a:rPr lang="es-ES" sz="3000" dirty="0" smtClean="0"/>
              <a:t> </a:t>
            </a:r>
            <a:r>
              <a:rPr lang="es-ES" sz="3000" dirty="0" err="1" smtClean="0"/>
              <a:t>bed</a:t>
            </a:r>
            <a:endParaRPr lang="es-ES" sz="3000" dirty="0" smtClean="0"/>
          </a:p>
          <a:p>
            <a:pPr marL="342900" indent="-342900"/>
            <a:r>
              <a:rPr lang="es-ES" sz="3000" dirty="0" smtClean="0"/>
              <a:t>f. I </a:t>
            </a:r>
            <a:r>
              <a:rPr lang="es-ES" sz="3000" dirty="0" err="1" smtClean="0"/>
              <a:t>wake</a:t>
            </a:r>
            <a:r>
              <a:rPr lang="es-ES" sz="3000" dirty="0" smtClean="0"/>
              <a:t> up</a:t>
            </a:r>
          </a:p>
          <a:p>
            <a:pPr marL="342900" indent="-342900"/>
            <a:r>
              <a:rPr lang="es-ES" sz="3000" dirty="0" smtClean="0"/>
              <a:t>g. I </a:t>
            </a:r>
            <a:r>
              <a:rPr lang="es-ES" sz="3000" dirty="0" err="1" smtClean="0"/>
              <a:t>have</a:t>
            </a:r>
            <a:r>
              <a:rPr lang="es-ES" sz="3000" dirty="0" smtClean="0"/>
              <a:t> lunch</a:t>
            </a:r>
          </a:p>
          <a:p>
            <a:pPr marL="342900" indent="-342900"/>
            <a:r>
              <a:rPr lang="es-ES" sz="3000" dirty="0" smtClean="0"/>
              <a:t>h. I </a:t>
            </a:r>
            <a:r>
              <a:rPr lang="es-ES" sz="3000" dirty="0" err="1" smtClean="0"/>
              <a:t>have</a:t>
            </a:r>
            <a:r>
              <a:rPr lang="es-ES" sz="3000" dirty="0" smtClean="0"/>
              <a:t> a </a:t>
            </a:r>
            <a:r>
              <a:rPr lang="es-ES" sz="3000" dirty="0" err="1" smtClean="0"/>
              <a:t>shower</a:t>
            </a:r>
            <a:endParaRPr lang="es-ES" sz="3000" dirty="0" smtClean="0"/>
          </a:p>
          <a:p>
            <a:pPr marL="342900" indent="-342900"/>
            <a:r>
              <a:rPr lang="es-ES" sz="3000" dirty="0" smtClean="0"/>
              <a:t>i. I </a:t>
            </a:r>
            <a:r>
              <a:rPr lang="es-ES" sz="3000" dirty="0" err="1" smtClean="0"/>
              <a:t>have</a:t>
            </a:r>
            <a:r>
              <a:rPr lang="es-ES" sz="3000" dirty="0" smtClean="0"/>
              <a:t> </a:t>
            </a:r>
            <a:r>
              <a:rPr lang="es-ES" sz="3000" dirty="0" err="1" smtClean="0"/>
              <a:t>breakfast</a:t>
            </a:r>
            <a:endParaRPr lang="es-ES" sz="3000" dirty="0" smtClean="0"/>
          </a:p>
        </p:txBody>
      </p:sp>
    </p:spTree>
    <p:extLst>
      <p:ext uri="{BB962C8B-B14F-4D97-AF65-F5344CB8AC3E}">
        <p14:creationId xmlns:p14="http://schemas.microsoft.com/office/powerpoint/2010/main" val="28425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2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doce</a:t>
            </a:r>
            <a:endParaRPr lang="en-GB" sz="4000" b="1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5651500" y="620713"/>
            <a:ext cx="0" cy="1655762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651500" y="1125538"/>
            <a:ext cx="0" cy="1150937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2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tres</a:t>
            </a:r>
            <a:r>
              <a:rPr lang="en-GB" sz="4000" b="1" dirty="0" smtClean="0"/>
              <a:t> y media</a:t>
            </a:r>
            <a:endParaRPr lang="en-GB" sz="4000" b="1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5651500" y="2276475"/>
            <a:ext cx="1584325" cy="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5651500" y="2276475"/>
            <a:ext cx="1081088" cy="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3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cinco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menos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veinticinto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4284663" y="2276475"/>
            <a:ext cx="1366837" cy="720725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651500" y="2276475"/>
            <a:ext cx="720725" cy="792163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4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once y </a:t>
            </a:r>
            <a:r>
              <a:rPr lang="en-GB" sz="4000" b="1" dirty="0" err="1" smtClean="0"/>
              <a:t>cinco</a:t>
            </a:r>
            <a:endParaRPr lang="en-GB" sz="4000" b="1" dirty="0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651500" y="836613"/>
            <a:ext cx="792163" cy="1439862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5219700" y="1412875"/>
            <a:ext cx="431800" cy="86360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5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2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ocho</a:t>
            </a:r>
            <a:r>
              <a:rPr lang="en-GB" sz="4000" b="1" dirty="0" smtClean="0"/>
              <a:t> y </a:t>
            </a:r>
            <a:r>
              <a:rPr lang="en-GB" sz="4000" b="1" dirty="0" err="1" smtClean="0"/>
              <a:t>diez</a:t>
            </a:r>
            <a:endParaRPr lang="en-GB" sz="4000" b="1" dirty="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4500563" y="1557338"/>
            <a:ext cx="1150937" cy="719137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787900" y="2276475"/>
            <a:ext cx="863600" cy="64770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6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cuatro</a:t>
            </a:r>
            <a:r>
              <a:rPr lang="en-GB" sz="4000" b="1" dirty="0" smtClean="0"/>
              <a:t> y </a:t>
            </a:r>
            <a:r>
              <a:rPr lang="en-GB" sz="4000" b="1" smtClean="0"/>
              <a:t>cuarto</a:t>
            </a:r>
            <a:endParaRPr lang="en-GB" sz="4000" b="1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651500" y="2276475"/>
            <a:ext cx="0" cy="165735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651500" y="2276475"/>
            <a:ext cx="1008063" cy="720725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7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nueve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menos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cuarto</a:t>
            </a:r>
            <a:endParaRPr lang="en-GB" sz="4000" b="1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3995738" y="2276475"/>
            <a:ext cx="1655762" cy="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4716463" y="1773238"/>
            <a:ext cx="935037" cy="503237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8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once y media</a:t>
            </a:r>
            <a:endParaRPr lang="en-GB" sz="4000" b="1" dirty="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651500" y="2276475"/>
            <a:ext cx="0" cy="165735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4716463" y="2276475"/>
            <a:ext cx="935037" cy="360363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9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nueve</a:t>
            </a:r>
            <a:r>
              <a:rPr lang="en-GB" sz="4000" b="1" dirty="0" smtClean="0"/>
              <a:t> y </a:t>
            </a:r>
            <a:r>
              <a:rPr lang="en-GB" sz="4000" b="1" dirty="0" err="1" smtClean="0"/>
              <a:t>diez</a:t>
            </a:r>
            <a:endParaRPr lang="en-GB" sz="4000" b="1" dirty="0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4067175" y="2276475"/>
            <a:ext cx="1584325" cy="0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5508625" y="2276475"/>
            <a:ext cx="142875" cy="1152525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lockblank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04813"/>
            <a:ext cx="3689350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136842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No. 10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55875" y="4941888"/>
            <a:ext cx="6192838" cy="72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Son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seis</a:t>
            </a:r>
            <a:r>
              <a:rPr lang="en-GB" sz="4000" b="1" dirty="0" smtClean="0"/>
              <a:t> y </a:t>
            </a:r>
            <a:r>
              <a:rPr lang="en-GB" sz="4000" b="1" dirty="0" err="1" smtClean="0"/>
              <a:t>seis</a:t>
            </a:r>
            <a:endParaRPr lang="en-GB" sz="4000" b="1" dirty="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5651500" y="620713"/>
            <a:ext cx="0" cy="1655762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51500" y="2276475"/>
            <a:ext cx="0" cy="936625"/>
          </a:xfrm>
          <a:prstGeom prst="line">
            <a:avLst/>
          </a:prstGeom>
          <a:noFill/>
          <a:ln w="76200">
            <a:solidFill>
              <a:srgbClr val="C8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3492500" y="3141663"/>
            <a:ext cx="446405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735982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¿</a:t>
            </a:r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verdad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39552" y="2276872"/>
            <a:ext cx="2304256" cy="1528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mentira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?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863327" cy="575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 Black"/>
              </a:rPr>
              <a:t>o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467544" y="260648"/>
            <a:ext cx="8136904" cy="6336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Twenty-six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+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four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= 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eighteen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–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fourteen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Thirty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two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+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fourteen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Twenty-two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–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nine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Thirty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one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–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twenty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eight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=</a:t>
            </a:r>
          </a:p>
          <a:p>
            <a:pPr algn="just"/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Fifty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two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- 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thirty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three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Seventy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–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twelve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Fourteen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+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forty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four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=</a:t>
            </a:r>
          </a:p>
          <a:p>
            <a:pPr algn="just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just"/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Twenty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two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 – </a:t>
            </a:r>
            <a:r>
              <a:rPr lang="es-ES" sz="2000" dirty="0" err="1" smtClean="0">
                <a:solidFill>
                  <a:sysClr val="windowText" lastClr="000000"/>
                </a:solidFill>
                <a:latin typeface="Segoe Print" pitchFamily="2" charset="0"/>
              </a:rPr>
              <a:t>two</a:t>
            </a:r>
            <a:r>
              <a:rPr lang="es-ES" sz="2000" dirty="0" smtClean="0">
                <a:solidFill>
                  <a:sysClr val="windowText" lastClr="000000"/>
                </a:solidFill>
                <a:latin typeface="Segoe Print" pitchFamily="2" charset="0"/>
              </a:rPr>
              <a:t>= </a:t>
            </a: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 smtClean="0">
              <a:solidFill>
                <a:sysClr val="windowText" lastClr="000000"/>
              </a:solidFill>
              <a:latin typeface="Segoe Print" pitchFamily="2" charset="0"/>
            </a:endParaRPr>
          </a:p>
          <a:p>
            <a:pPr algn="ctr"/>
            <a:endParaRPr lang="es-ES" sz="2000" dirty="0">
              <a:solidFill>
                <a:sysClr val="windowText" lastClr="000000"/>
              </a:solidFill>
              <a:latin typeface="Segoe Print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91880" y="476672"/>
            <a:ext cx="216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30</a:t>
            </a:r>
            <a:r>
              <a:rPr lang="es-ES" sz="3500" dirty="0" smtClean="0"/>
              <a:t> </a:t>
            </a:r>
            <a:r>
              <a:rPr lang="es-ES" sz="3500" dirty="0" err="1" smtClean="0">
                <a:solidFill>
                  <a:srgbClr val="FF0000"/>
                </a:solidFill>
              </a:rPr>
              <a:t>thirty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3501008"/>
            <a:ext cx="28803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19 </a:t>
            </a:r>
            <a:r>
              <a:rPr lang="es-ES" sz="3500" dirty="0" err="1" smtClean="0">
                <a:solidFill>
                  <a:srgbClr val="FF0000"/>
                </a:solidFill>
              </a:rPr>
              <a:t>nineteen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3928" y="4797152"/>
            <a:ext cx="403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58 </a:t>
            </a:r>
            <a:r>
              <a:rPr lang="es-ES" sz="3500" dirty="0" err="1" smtClean="0">
                <a:solidFill>
                  <a:srgbClr val="FF0000"/>
                </a:solidFill>
              </a:rPr>
              <a:t>fifty</a:t>
            </a:r>
            <a:r>
              <a:rPr lang="es-ES" sz="3500" dirty="0" smtClean="0">
                <a:solidFill>
                  <a:srgbClr val="FF0000"/>
                </a:solidFill>
              </a:rPr>
              <a:t> </a:t>
            </a:r>
            <a:r>
              <a:rPr lang="es-ES" sz="3500" dirty="0" err="1" smtClean="0">
                <a:solidFill>
                  <a:srgbClr val="FF0000"/>
                </a:solidFill>
              </a:rPr>
              <a:t>eight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08826" y="4131950"/>
            <a:ext cx="41764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48 </a:t>
            </a:r>
            <a:r>
              <a:rPr lang="es-ES" sz="3500" dirty="0" err="1" smtClean="0">
                <a:solidFill>
                  <a:srgbClr val="FF0000"/>
                </a:solidFill>
              </a:rPr>
              <a:t>forty</a:t>
            </a:r>
            <a:r>
              <a:rPr lang="es-ES" sz="3500" dirty="0" smtClean="0">
                <a:solidFill>
                  <a:srgbClr val="FF0000"/>
                </a:solidFill>
              </a:rPr>
              <a:t> </a:t>
            </a:r>
            <a:r>
              <a:rPr lang="es-ES" sz="3500" dirty="0" err="1" smtClean="0">
                <a:solidFill>
                  <a:srgbClr val="FF0000"/>
                </a:solidFill>
              </a:rPr>
              <a:t>eight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5391670"/>
            <a:ext cx="216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20  </a:t>
            </a:r>
            <a:r>
              <a:rPr lang="es-ES" sz="3500" dirty="0" err="1" smtClean="0">
                <a:solidFill>
                  <a:srgbClr val="FF0000"/>
                </a:solidFill>
              </a:rPr>
              <a:t>twenty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39952" y="1772816"/>
            <a:ext cx="3888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46 </a:t>
            </a:r>
            <a:r>
              <a:rPr lang="es-ES" sz="3500" dirty="0" err="1" smtClean="0">
                <a:solidFill>
                  <a:srgbClr val="FF0000"/>
                </a:solidFill>
              </a:rPr>
              <a:t>forty</a:t>
            </a:r>
            <a:r>
              <a:rPr lang="es-ES" sz="3500" dirty="0" smtClean="0">
                <a:solidFill>
                  <a:srgbClr val="FF0000"/>
                </a:solidFill>
              </a:rPr>
              <a:t> </a:t>
            </a:r>
            <a:r>
              <a:rPr lang="es-ES" sz="3500" dirty="0" err="1" smtClean="0">
                <a:solidFill>
                  <a:srgbClr val="FF0000"/>
                </a:solidFill>
              </a:rPr>
              <a:t>six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35896" y="2348880"/>
            <a:ext cx="32403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13 </a:t>
            </a:r>
            <a:r>
              <a:rPr lang="es-ES" sz="3500" dirty="0" err="1" smtClean="0">
                <a:solidFill>
                  <a:srgbClr val="FF0000"/>
                </a:solidFill>
              </a:rPr>
              <a:t>thirteen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44008" y="2924944"/>
            <a:ext cx="216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3 </a:t>
            </a:r>
            <a:r>
              <a:rPr lang="es-ES" sz="3500" dirty="0" err="1" smtClean="0">
                <a:solidFill>
                  <a:srgbClr val="FF0000"/>
                </a:solidFill>
              </a:rPr>
              <a:t>three</a:t>
            </a:r>
            <a:endParaRPr lang="es-ES" sz="35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1124744"/>
            <a:ext cx="216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FF0000"/>
                </a:solidFill>
              </a:rPr>
              <a:t>4 </a:t>
            </a:r>
            <a:r>
              <a:rPr lang="es-ES" sz="3500" dirty="0" err="1" smtClean="0">
                <a:solidFill>
                  <a:srgbClr val="FF0000"/>
                </a:solidFill>
              </a:rPr>
              <a:t>four</a:t>
            </a:r>
            <a:endParaRPr lang="es-ES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iryam\Desktop\me pe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1440160" cy="1431722"/>
          </a:xfrm>
          <a:prstGeom prst="rect">
            <a:avLst/>
          </a:prstGeom>
          <a:noFill/>
        </p:spPr>
      </p:pic>
      <p:pic>
        <p:nvPicPr>
          <p:cNvPr id="5" name="Picture 4" descr="C:\Users\Miryam\Desktop\me la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4"/>
            <a:ext cx="1851781" cy="1535435"/>
          </a:xfrm>
          <a:prstGeom prst="rect">
            <a:avLst/>
          </a:prstGeom>
          <a:noFill/>
        </p:spPr>
      </p:pic>
      <p:pic>
        <p:nvPicPr>
          <p:cNvPr id="6" name="Picture 10" descr="C:\Users\Miryam\Desktop\me uc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1361272" cy="1525563"/>
          </a:xfrm>
          <a:prstGeom prst="rect">
            <a:avLst/>
          </a:prstGeom>
          <a:noFill/>
        </p:spPr>
      </p:pic>
      <p:pic>
        <p:nvPicPr>
          <p:cNvPr id="7" name="Picture 11" descr="C:\Users\Miryam\Desktop\me acuesto.jpg"/>
          <p:cNvPicPr>
            <a:picLocks noChangeAspect="1" noChangeArrowheads="1"/>
          </p:cNvPicPr>
          <p:nvPr/>
        </p:nvPicPr>
        <p:blipFill>
          <a:blip r:embed="rId5" cstate="print"/>
          <a:srcRect l="3030" t="4918" r="17264" b="10120"/>
          <a:stretch>
            <a:fillRect/>
          </a:stretch>
        </p:blipFill>
        <p:spPr bwMode="auto">
          <a:xfrm>
            <a:off x="6228184" y="4869160"/>
            <a:ext cx="2304256" cy="1584176"/>
          </a:xfrm>
          <a:prstGeom prst="rect">
            <a:avLst/>
          </a:prstGeom>
          <a:noFill/>
        </p:spPr>
      </p:pic>
      <p:pic>
        <p:nvPicPr>
          <p:cNvPr id="8" name="Picture 8" descr="C:\Users\Miryam\Desktop\com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1505924" cy="1700237"/>
          </a:xfrm>
          <a:prstGeom prst="rect">
            <a:avLst/>
          </a:prstGeom>
          <a:noFill/>
        </p:spPr>
      </p:pic>
      <p:pic>
        <p:nvPicPr>
          <p:cNvPr id="9" name="Picture 5" descr="C:\Users\Miryam\Desktop\me vis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12976"/>
            <a:ext cx="1459151" cy="144016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6646059" y="2852936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26064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</a:t>
            </a:r>
            <a:endParaRPr lang="es-E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79712" y="3645024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es-E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25782" y="5013176"/>
            <a:ext cx="1236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18</a:t>
            </a:r>
            <a:endParaRPr lang="es-E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44008" y="1772816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22</a:t>
            </a:r>
            <a:endParaRPr lang="es-E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267744" y="2132856"/>
            <a:ext cx="132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47</a:t>
            </a:r>
            <a:endParaRPr lang="es-E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932040" y="260648"/>
            <a:ext cx="132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53</a:t>
            </a:r>
            <a:endParaRPr lang="es-E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3528" y="3068960"/>
            <a:ext cx="132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60</a:t>
            </a:r>
            <a:endParaRPr lang="es-E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932040" y="3789040"/>
            <a:ext cx="132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es-E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251520" y="2060848"/>
            <a:ext cx="3168352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9469" r="75376" b="61000"/>
          <a:stretch>
            <a:fillRect/>
          </a:stretch>
        </p:blipFill>
        <p:spPr bwMode="auto">
          <a:xfrm>
            <a:off x="3707904" y="3140968"/>
            <a:ext cx="5019363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 l="28055" t="16360" r="49918" b="74781"/>
          <a:stretch>
            <a:fillRect/>
          </a:stretch>
        </p:blipFill>
        <p:spPr bwMode="auto">
          <a:xfrm>
            <a:off x="2627784" y="0"/>
            <a:ext cx="4104456" cy="92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3528" y="2060848"/>
            <a:ext cx="295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It’s</a:t>
            </a:r>
            <a:r>
              <a:rPr lang="es-ES" sz="2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5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two</a:t>
            </a:r>
            <a:r>
              <a:rPr lang="es-ES" sz="2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5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o’clock</a:t>
            </a:r>
            <a:endParaRPr lang="es-ES" sz="2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539552" y="2492896"/>
            <a:ext cx="216024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2780928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Son</a:t>
            </a:r>
            <a:endParaRPr lang="es-ES" sz="2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9512" y="2780928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       </a:t>
            </a:r>
            <a:r>
              <a:rPr lang="es-ES" sz="2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las</a:t>
            </a:r>
            <a:r>
              <a:rPr lang="es-ES" sz="2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   dos</a:t>
            </a:r>
            <a:endParaRPr lang="es-ES" sz="2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22 Explosión 2"/>
          <p:cNvSpPr/>
          <p:nvPr/>
        </p:nvSpPr>
        <p:spPr>
          <a:xfrm rot="333940">
            <a:off x="4922428" y="806735"/>
            <a:ext cx="2419898" cy="1404307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7241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 smtClean="0">
                <a:solidFill>
                  <a:srgbClr val="FF0000"/>
                </a:solidFill>
              </a:rPr>
              <a:t>It’s</a:t>
            </a:r>
            <a:endParaRPr lang="es-ES" sz="3000" b="1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3284984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three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o’clock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</a:t>
            </a:r>
            <a:r>
              <a:rPr lang="es-ES" sz="2500" b="1" dirty="0" smtClean="0">
                <a:solidFill>
                  <a:srgbClr val="FFFF00"/>
                </a:solidFill>
              </a:rPr>
              <a:t> </a:t>
            </a:r>
            <a:r>
              <a:rPr lang="es-ES" sz="2500" b="1" dirty="0" smtClean="0">
                <a:solidFill>
                  <a:schemeClr val="tx2"/>
                </a:solidFill>
              </a:rPr>
              <a:t>tres</a:t>
            </a:r>
            <a:r>
              <a:rPr lang="es-ES" sz="2500" b="1" dirty="0" smtClean="0"/>
              <a:t>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five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o’clock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chemeClr val="tx2"/>
                </a:solidFill>
              </a:rPr>
              <a:t>cinco</a:t>
            </a:r>
            <a:r>
              <a:rPr lang="es-ES" sz="2500" b="1" dirty="0" smtClean="0"/>
              <a:t>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seven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o’clock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siete</a:t>
            </a:r>
            <a:r>
              <a:rPr lang="es-ES" dirty="0" smtClean="0"/>
              <a:t>.</a:t>
            </a:r>
          </a:p>
        </p:txBody>
      </p:sp>
      <p:sp>
        <p:nvSpPr>
          <p:cNvPr id="26" name="25 Flecha abajo"/>
          <p:cNvSpPr/>
          <p:nvPr/>
        </p:nvSpPr>
        <p:spPr>
          <a:xfrm>
            <a:off x="1907704" y="2492896"/>
            <a:ext cx="216024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6804248" y="3789040"/>
            <a:ext cx="115212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one</a:t>
            </a:r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7236296" y="4293096"/>
            <a:ext cx="115212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two</a:t>
            </a:r>
            <a:endParaRPr lang="es-ES" dirty="0"/>
          </a:p>
        </p:txBody>
      </p:sp>
      <p:sp>
        <p:nvSpPr>
          <p:cNvPr id="33" name="32 Rectángulo"/>
          <p:cNvSpPr/>
          <p:nvPr/>
        </p:nvSpPr>
        <p:spPr>
          <a:xfrm>
            <a:off x="7308304" y="4797152"/>
            <a:ext cx="115212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three</a:t>
            </a:r>
            <a:endParaRPr lang="es-ES" dirty="0"/>
          </a:p>
        </p:txBody>
      </p:sp>
      <p:sp>
        <p:nvSpPr>
          <p:cNvPr id="34" name="33 Rectángulo"/>
          <p:cNvSpPr/>
          <p:nvPr/>
        </p:nvSpPr>
        <p:spPr>
          <a:xfrm>
            <a:off x="7164288" y="5426108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four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6804248" y="5877272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five</a:t>
            </a:r>
            <a:endParaRPr lang="es-ES" dirty="0"/>
          </a:p>
        </p:txBody>
      </p:sp>
      <p:sp>
        <p:nvSpPr>
          <p:cNvPr id="36" name="35 Rectángulo"/>
          <p:cNvSpPr/>
          <p:nvPr/>
        </p:nvSpPr>
        <p:spPr>
          <a:xfrm>
            <a:off x="5652120" y="6165304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six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4283968" y="5877272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seven</a:t>
            </a:r>
            <a:endParaRPr lang="es-ES" dirty="0"/>
          </a:p>
        </p:txBody>
      </p:sp>
      <p:sp>
        <p:nvSpPr>
          <p:cNvPr id="38" name="37 Rectángulo"/>
          <p:cNvSpPr/>
          <p:nvPr/>
        </p:nvSpPr>
        <p:spPr>
          <a:xfrm>
            <a:off x="3851920" y="5373216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eight</a:t>
            </a:r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3779912" y="4797152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nine</a:t>
            </a:r>
            <a:endParaRPr lang="es-ES" dirty="0"/>
          </a:p>
        </p:txBody>
      </p:sp>
      <p:sp>
        <p:nvSpPr>
          <p:cNvPr id="40" name="39 Rectángulo"/>
          <p:cNvSpPr/>
          <p:nvPr/>
        </p:nvSpPr>
        <p:spPr>
          <a:xfrm>
            <a:off x="3851920" y="4293096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ten</a:t>
            </a:r>
            <a:endParaRPr lang="es-ES" dirty="0"/>
          </a:p>
        </p:txBody>
      </p:sp>
      <p:sp>
        <p:nvSpPr>
          <p:cNvPr id="41" name="40 Rectángulo"/>
          <p:cNvSpPr/>
          <p:nvPr/>
        </p:nvSpPr>
        <p:spPr>
          <a:xfrm>
            <a:off x="4283968" y="3789040"/>
            <a:ext cx="122413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eleven</a:t>
            </a:r>
            <a:endParaRPr lang="es-ES" dirty="0"/>
          </a:p>
        </p:txBody>
      </p:sp>
      <p:sp>
        <p:nvSpPr>
          <p:cNvPr id="42" name="41 Rectángulo"/>
          <p:cNvSpPr/>
          <p:nvPr/>
        </p:nvSpPr>
        <p:spPr>
          <a:xfrm>
            <a:off x="5580112" y="3284984"/>
            <a:ext cx="122413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twelve</a:t>
            </a:r>
            <a:endParaRPr lang="es-ES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539552" y="1052736"/>
            <a:ext cx="367240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IT’S TWO O’CLOCK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4" name="43 Flecha abajo"/>
          <p:cNvSpPr/>
          <p:nvPr/>
        </p:nvSpPr>
        <p:spPr>
          <a:xfrm rot="16200000">
            <a:off x="4355976" y="764704"/>
            <a:ext cx="504056" cy="12241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Más"/>
          <p:cNvSpPr/>
          <p:nvPr/>
        </p:nvSpPr>
        <p:spPr>
          <a:xfrm>
            <a:off x="5580112" y="2060848"/>
            <a:ext cx="1008112" cy="9361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pic>
        <p:nvPicPr>
          <p:cNvPr id="14338" name="Picture 2" descr="time worksheet french"/>
          <p:cNvPicPr>
            <a:picLocks noChangeAspect="1" noChangeArrowheads="1"/>
          </p:cNvPicPr>
          <p:nvPr/>
        </p:nvPicPr>
        <p:blipFill>
          <a:blip r:embed="rId3" cstate="print"/>
          <a:srcRect b="52362"/>
          <a:stretch>
            <a:fillRect/>
          </a:stretch>
        </p:blipFill>
        <p:spPr bwMode="auto">
          <a:xfrm rot="16200000">
            <a:off x="-927786" y="1367948"/>
            <a:ext cx="6354549" cy="399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Llamada de flecha hacia abajo"/>
          <p:cNvSpPr/>
          <p:nvPr/>
        </p:nvSpPr>
        <p:spPr>
          <a:xfrm>
            <a:off x="5004048" y="2276872"/>
            <a:ext cx="3312368" cy="1008112"/>
          </a:xfrm>
          <a:prstGeom prst="downArrowCallout">
            <a:avLst>
              <a:gd name="adj1" fmla="val 11976"/>
              <a:gd name="adj2" fmla="val 16860"/>
              <a:gd name="adj3" fmla="val 7092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COPIAD</a:t>
            </a:r>
            <a:endParaRPr lang="es-E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Oval 2"/>
          <p:cNvSpPr/>
          <p:nvPr/>
        </p:nvSpPr>
        <p:spPr>
          <a:xfrm>
            <a:off x="5580112" y="0"/>
            <a:ext cx="2052228" cy="20522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3 MINUTOS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692696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six</a:t>
            </a:r>
            <a:r>
              <a:rPr lang="es-ES" dirty="0" smtClean="0"/>
              <a:t> </a:t>
            </a:r>
            <a:r>
              <a:rPr lang="es-ES" dirty="0" err="1" smtClean="0"/>
              <a:t>o’clock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483768" y="1844824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483767" y="2708920"/>
            <a:ext cx="1763689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seven</a:t>
            </a:r>
            <a:r>
              <a:rPr lang="es-ES" dirty="0" smtClean="0"/>
              <a:t> </a:t>
            </a:r>
            <a:r>
              <a:rPr lang="es-ES" dirty="0" err="1" smtClean="0"/>
              <a:t>o’clock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555776" y="3645024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twelve</a:t>
            </a:r>
            <a:r>
              <a:rPr lang="es-ES" dirty="0" smtClean="0"/>
              <a:t> </a:t>
            </a:r>
            <a:r>
              <a:rPr lang="es-ES" dirty="0" err="1" smtClean="0"/>
              <a:t>o’clock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2483768" y="4725144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It’s</a:t>
            </a:r>
            <a:r>
              <a:rPr lang="es-ES" dirty="0" smtClean="0"/>
              <a:t> eleven </a:t>
            </a:r>
            <a:r>
              <a:rPr lang="es-ES" dirty="0" err="1" smtClean="0"/>
              <a:t>o’clock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411760" y="5661248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699792" y="1700808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It’s</a:t>
            </a:r>
            <a:r>
              <a:rPr lang="es-ES" dirty="0" smtClean="0">
                <a:solidFill>
                  <a:schemeClr val="bg1"/>
                </a:solidFill>
              </a:rPr>
              <a:t> ten </a:t>
            </a:r>
            <a:r>
              <a:rPr lang="es-ES" dirty="0" err="1" smtClean="0">
                <a:solidFill>
                  <a:schemeClr val="bg1"/>
                </a:solidFill>
              </a:rPr>
              <a:t>o’clock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699792" y="5733256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It’s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five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o’clock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0" name="19 Conector recto de flecha"/>
          <p:cNvCxnSpPr>
            <a:endCxn id="16" idx="1"/>
          </p:cNvCxnSpPr>
          <p:nvPr/>
        </p:nvCxnSpPr>
        <p:spPr>
          <a:xfrm>
            <a:off x="1547664" y="1988840"/>
            <a:ext cx="864096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5" idx="1"/>
          </p:cNvCxnSpPr>
          <p:nvPr/>
        </p:nvCxnSpPr>
        <p:spPr>
          <a:xfrm>
            <a:off x="1475656" y="2996952"/>
            <a:ext cx="100811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13" idx="1"/>
          </p:cNvCxnSpPr>
          <p:nvPr/>
        </p:nvCxnSpPr>
        <p:spPr>
          <a:xfrm flipV="1">
            <a:off x="1547664" y="2924944"/>
            <a:ext cx="936103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12" idx="1"/>
          </p:cNvCxnSpPr>
          <p:nvPr/>
        </p:nvCxnSpPr>
        <p:spPr>
          <a:xfrm flipV="1">
            <a:off x="1547664" y="2060848"/>
            <a:ext cx="936104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11" idx="1"/>
          </p:cNvCxnSpPr>
          <p:nvPr/>
        </p:nvCxnSpPr>
        <p:spPr>
          <a:xfrm flipV="1">
            <a:off x="1547664" y="908720"/>
            <a:ext cx="936104" cy="4896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31265" t="19313" r="32762" b="70843"/>
          <a:stretch>
            <a:fillRect/>
          </a:stretch>
        </p:blipFill>
        <p:spPr bwMode="auto">
          <a:xfrm>
            <a:off x="1475656" y="260648"/>
            <a:ext cx="60846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xplosión 2"/>
          <p:cNvSpPr/>
          <p:nvPr/>
        </p:nvSpPr>
        <p:spPr>
          <a:xfrm rot="333940">
            <a:off x="-176116" y="1064756"/>
            <a:ext cx="6780574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87624" y="1750313"/>
            <a:ext cx="36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quarter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+ </a:t>
            </a:r>
            <a:r>
              <a:rPr lang="es-ES" sz="2500" b="1" dirty="0" err="1" smtClean="0">
                <a:solidFill>
                  <a:srgbClr val="FFFF00"/>
                </a:solidFill>
              </a:rPr>
              <a:t>number</a:t>
            </a:r>
            <a:endParaRPr lang="es-ES" sz="2500" b="1" dirty="0">
              <a:solidFill>
                <a:schemeClr val="tx2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508104" y="18448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56176" y="1700808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 CUARTO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39552" y="2852936"/>
            <a:ext cx="3744416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39552" y="299695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two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dos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y cuarto.</a:t>
            </a:r>
            <a:endParaRPr lang="es-ES" sz="25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a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three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tres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y cuarto.</a:t>
            </a:r>
            <a:endParaRPr lang="es-ES" sz="25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a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seven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siete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smtClean="0">
                <a:solidFill>
                  <a:srgbClr val="0070C0"/>
                </a:solidFill>
              </a:rPr>
              <a:t>y cuarto</a:t>
            </a:r>
            <a:r>
              <a:rPr lang="es-ES" sz="25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ES" sz="2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r="82099" b="50985"/>
          <a:stretch>
            <a:fillRect/>
          </a:stretch>
        </p:blipFill>
        <p:spPr bwMode="auto">
          <a:xfrm>
            <a:off x="5292080" y="2564904"/>
            <a:ext cx="3312368" cy="31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 de flecha"/>
          <p:cNvCxnSpPr/>
          <p:nvPr/>
        </p:nvCxnSpPr>
        <p:spPr>
          <a:xfrm flipH="1" flipV="1">
            <a:off x="6516216" y="3429000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020272" y="42210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4572000" y="6093296"/>
            <a:ext cx="511256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err="1" smtClean="0"/>
              <a:t>It’s</a:t>
            </a:r>
            <a:r>
              <a:rPr lang="es-ES" sz="2500" dirty="0" smtClean="0"/>
              <a:t> </a:t>
            </a:r>
            <a:r>
              <a:rPr lang="es-ES" sz="2500" dirty="0" err="1" smtClean="0"/>
              <a:t>quarter</a:t>
            </a:r>
            <a:r>
              <a:rPr lang="es-ES" sz="2500" dirty="0" smtClean="0"/>
              <a:t> </a:t>
            </a:r>
            <a:r>
              <a:rPr lang="es-ES" sz="2500" dirty="0" err="1" smtClean="0"/>
              <a:t>past</a:t>
            </a:r>
            <a:r>
              <a:rPr lang="es-ES" sz="2500" dirty="0" smtClean="0"/>
              <a:t> eleven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19313" r="36636" b="70843"/>
          <a:stretch>
            <a:fillRect/>
          </a:stretch>
        </p:blipFill>
        <p:spPr bwMode="auto">
          <a:xfrm>
            <a:off x="2267744" y="0"/>
            <a:ext cx="47741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xplosión 2"/>
          <p:cNvSpPr/>
          <p:nvPr/>
        </p:nvSpPr>
        <p:spPr>
          <a:xfrm rot="333940">
            <a:off x="-104109" y="1089024"/>
            <a:ext cx="6780574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67771" y="177281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half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past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+ </a:t>
            </a:r>
            <a:r>
              <a:rPr lang="es-ES" sz="2500" b="1" dirty="0" err="1" smtClean="0">
                <a:solidFill>
                  <a:srgbClr val="FFFF00"/>
                </a:solidFill>
              </a:rPr>
              <a:t>number</a:t>
            </a:r>
            <a:r>
              <a:rPr lang="es-ES" dirty="0" smtClean="0"/>
              <a:t> </a:t>
            </a:r>
            <a:endParaRPr lang="es-ES" sz="2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508104" y="18448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156176" y="1700808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 MEDIA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636912"/>
            <a:ext cx="332344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>
            <a:off x="7236296" y="44371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6804248" y="371703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39552" y="2852936"/>
            <a:ext cx="3888432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39552" y="2996952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half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two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ocho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y media.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half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three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b="1" dirty="0" err="1" smtClean="0">
                <a:solidFill>
                  <a:srgbClr val="FF0000"/>
                </a:solidFill>
              </a:rPr>
              <a:t>Il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est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smtClean="0">
                <a:solidFill>
                  <a:srgbClr val="FFFF00"/>
                </a:solidFill>
              </a:rPr>
              <a:t>tres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y media</a:t>
            </a:r>
            <a:r>
              <a:rPr lang="es-E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half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past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seven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Il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est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smtClean="0">
                <a:solidFill>
                  <a:srgbClr val="FFFF00"/>
                </a:solidFill>
              </a:rPr>
              <a:t>siete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y media</a:t>
            </a:r>
            <a:r>
              <a:rPr lang="es-E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es-ES" sz="25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572000" y="6093296"/>
            <a:ext cx="540060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err="1" smtClean="0"/>
              <a:t>It’s</a:t>
            </a:r>
            <a:r>
              <a:rPr lang="es-ES" sz="2500" dirty="0" smtClean="0"/>
              <a:t> </a:t>
            </a:r>
            <a:r>
              <a:rPr lang="es-ES" sz="2500" dirty="0" err="1" smtClean="0"/>
              <a:t>half</a:t>
            </a:r>
            <a:r>
              <a:rPr lang="es-ES" sz="2500" dirty="0" smtClean="0"/>
              <a:t> </a:t>
            </a:r>
            <a:r>
              <a:rPr lang="es-ES" sz="2500" dirty="0" err="1" smtClean="0"/>
              <a:t>past</a:t>
            </a:r>
            <a:r>
              <a:rPr lang="es-ES" sz="2500" dirty="0" smtClean="0"/>
              <a:t> ten.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www.gramabrasilera.com/images/ces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7" name="6 Explosión 2"/>
          <p:cNvSpPr/>
          <p:nvPr/>
        </p:nvSpPr>
        <p:spPr>
          <a:xfrm rot="333940">
            <a:off x="-554531" y="1067130"/>
            <a:ext cx="7232060" cy="190545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48292" y="1750313"/>
            <a:ext cx="45601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FF0000"/>
                </a:solidFill>
              </a:rPr>
              <a:t>It’s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quarter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sz="2500" b="1" dirty="0" err="1" smtClean="0">
                <a:solidFill>
                  <a:srgbClr val="FF0000"/>
                </a:solidFill>
              </a:rPr>
              <a:t>to</a:t>
            </a:r>
            <a:r>
              <a:rPr lang="es-ES" sz="2500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+ </a:t>
            </a:r>
            <a:r>
              <a:rPr lang="es-ES" sz="2500" b="1" dirty="0" err="1" smtClean="0">
                <a:solidFill>
                  <a:srgbClr val="FFFF00"/>
                </a:solidFill>
              </a:rPr>
              <a:t>number</a:t>
            </a:r>
            <a:r>
              <a:rPr lang="es-ES" dirty="0" smtClean="0"/>
              <a:t> </a:t>
            </a:r>
            <a:endParaRPr lang="es-ES" sz="2500" b="1" dirty="0">
              <a:solidFill>
                <a:schemeClr val="bg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868144" y="18448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444208" y="1700808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Falta un cuarto para…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r="82099" b="50985"/>
          <a:stretch>
            <a:fillRect/>
          </a:stretch>
        </p:blipFill>
        <p:spPr bwMode="auto">
          <a:xfrm>
            <a:off x="5498730" y="2996952"/>
            <a:ext cx="25545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flipH="1">
            <a:off x="5796136" y="42210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6444208" y="364502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39552" y="2852936"/>
            <a:ext cx="4824536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39552" y="2996952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a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to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two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dos </a:t>
            </a:r>
            <a:r>
              <a:rPr lang="es-ES" sz="2500" b="1" dirty="0" smtClean="0">
                <a:solidFill>
                  <a:srgbClr val="002060"/>
                </a:solidFill>
              </a:rPr>
              <a:t>menos cuarto</a:t>
            </a:r>
            <a:r>
              <a:rPr lang="es-E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a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to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three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tres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menos cuarto</a:t>
            </a:r>
            <a:r>
              <a:rPr lang="es-E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s-ES" sz="2500" b="1" dirty="0" smtClean="0"/>
          </a:p>
          <a:p>
            <a:pPr>
              <a:buFontTx/>
              <a:buChar char="-"/>
            </a:pPr>
            <a:r>
              <a:rPr lang="es-ES" sz="2500" dirty="0" err="1" smtClean="0">
                <a:solidFill>
                  <a:schemeClr val="bg1"/>
                </a:solidFill>
              </a:rPr>
              <a:t>It’s</a:t>
            </a:r>
            <a:r>
              <a:rPr lang="es-ES" sz="2500" dirty="0" smtClean="0">
                <a:solidFill>
                  <a:schemeClr val="bg1"/>
                </a:solidFill>
              </a:rPr>
              <a:t> a </a:t>
            </a:r>
            <a:r>
              <a:rPr lang="es-ES" sz="2500" dirty="0" err="1" smtClean="0">
                <a:solidFill>
                  <a:schemeClr val="bg1"/>
                </a:solidFill>
              </a:rPr>
              <a:t>quarter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to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seven</a:t>
            </a:r>
            <a:r>
              <a:rPr lang="es-E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rgbClr val="FF0000"/>
                </a:solidFill>
              </a:rPr>
              <a:t>Son las </a:t>
            </a:r>
            <a:r>
              <a:rPr lang="es-ES" sz="2500" b="1" dirty="0" smtClean="0">
                <a:solidFill>
                  <a:srgbClr val="FFFF00"/>
                </a:solidFill>
              </a:rPr>
              <a:t>siete</a:t>
            </a:r>
            <a:r>
              <a:rPr lang="es-ES" sz="2500" b="1" dirty="0" smtClean="0"/>
              <a:t> </a:t>
            </a:r>
            <a:r>
              <a:rPr lang="es-ES" sz="2500" b="1" dirty="0" smtClean="0">
                <a:solidFill>
                  <a:srgbClr val="002060"/>
                </a:solidFill>
              </a:rPr>
              <a:t>menos cuarto</a:t>
            </a:r>
            <a:r>
              <a:rPr lang="es-E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es-ES" sz="25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419872" y="5949280"/>
            <a:ext cx="65527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err="1" smtClean="0"/>
              <a:t>It’s</a:t>
            </a:r>
            <a:r>
              <a:rPr lang="es-ES" sz="2500" dirty="0" smtClean="0"/>
              <a:t> </a:t>
            </a:r>
            <a:r>
              <a:rPr lang="es-ES" sz="2500" dirty="0" err="1" smtClean="0"/>
              <a:t>quarter</a:t>
            </a:r>
            <a:r>
              <a:rPr lang="es-ES" sz="2500" dirty="0" smtClean="0"/>
              <a:t> </a:t>
            </a:r>
            <a:r>
              <a:rPr lang="es-ES" sz="2500" dirty="0" err="1" smtClean="0"/>
              <a:t>to</a:t>
            </a:r>
            <a:r>
              <a:rPr lang="es-ES" sz="2500" dirty="0" smtClean="0"/>
              <a:t> eleven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13407" r="34976" b="76749"/>
          <a:stretch>
            <a:fillRect/>
          </a:stretch>
        </p:blipFill>
        <p:spPr bwMode="auto">
          <a:xfrm>
            <a:off x="1907704" y="188640"/>
            <a:ext cx="57462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487</TotalTime>
  <Words>967</Words>
  <Application>Microsoft Office PowerPoint</Application>
  <PresentationFormat>Presentación en pantalla (4:3)</PresentationFormat>
  <Paragraphs>288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Pon las horas en el orden correcto </vt:lpstr>
      <vt:lpstr>¿A qué hora?</vt:lpstr>
      <vt:lpstr>Presentación de PowerPoint</vt:lpstr>
      <vt:lpstr>Presentación de PowerPoint</vt:lpstr>
      <vt:lpstr>Presentación de PowerPoint</vt:lpstr>
      <vt:lpstr>ESCUCHAR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Miryam</dc:creator>
  <cp:lastModifiedBy>Equipo</cp:lastModifiedBy>
  <cp:revision>35</cp:revision>
  <cp:lastPrinted>2014-01-15T10:17:10Z</cp:lastPrinted>
  <dcterms:created xsi:type="dcterms:W3CDTF">2013-11-23T17:10:48Z</dcterms:created>
  <dcterms:modified xsi:type="dcterms:W3CDTF">2016-10-06T21:16:04Z</dcterms:modified>
</cp:coreProperties>
</file>