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2484" y="-13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1DA3-3E7A-494F-BC33-CF071A85C073}" type="datetimeFigureOut">
              <a:rPr lang="es-MX" smtClean="0"/>
              <a:t>30/01/2017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E63D-526F-415F-A3CF-89AEC32ED274}" type="slidenum">
              <a:rPr lang="es-MX" smtClean="0"/>
              <a:t>‹Nº›</a:t>
            </a:fld>
            <a:endParaRPr lang="es-MX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02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1DA3-3E7A-494F-BC33-CF071A85C073}" type="datetimeFigureOut">
              <a:rPr lang="es-MX" smtClean="0"/>
              <a:t>30/01/2017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E63D-526F-415F-A3CF-89AEC32ED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7371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1DA3-3E7A-494F-BC33-CF071A85C073}" type="datetimeFigureOut">
              <a:rPr lang="es-MX" smtClean="0"/>
              <a:t>30/01/2017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E63D-526F-415F-A3CF-89AEC32ED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931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1DA3-3E7A-494F-BC33-CF071A85C073}" type="datetimeFigureOut">
              <a:rPr lang="es-MX" smtClean="0"/>
              <a:t>30/01/2017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E63D-526F-415F-A3CF-89AEC32ED274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0619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1DA3-3E7A-494F-BC33-CF071A85C073}" type="datetimeFigureOut">
              <a:rPr lang="es-MX" smtClean="0"/>
              <a:t>30/01/2017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E63D-526F-415F-A3CF-89AEC32ED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6669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1DA3-3E7A-494F-BC33-CF071A85C073}" type="datetimeFigureOut">
              <a:rPr lang="es-MX" smtClean="0"/>
              <a:t>30/01/2017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E63D-526F-415F-A3CF-89AEC32ED274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080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1DA3-3E7A-494F-BC33-CF071A85C073}" type="datetimeFigureOut">
              <a:rPr lang="es-MX" smtClean="0"/>
              <a:t>30/01/2017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E63D-526F-415F-A3CF-89AEC32ED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9008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1DA3-3E7A-494F-BC33-CF071A85C073}" type="datetimeFigureOut">
              <a:rPr lang="es-MX" smtClean="0"/>
              <a:t>30/01/2017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E63D-526F-415F-A3CF-89AEC32ED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808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1DA3-3E7A-494F-BC33-CF071A85C073}" type="datetimeFigureOut">
              <a:rPr lang="es-MX" smtClean="0"/>
              <a:t>30/01/2017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E63D-526F-415F-A3CF-89AEC32ED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121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1DA3-3E7A-494F-BC33-CF071A85C073}" type="datetimeFigureOut">
              <a:rPr lang="es-MX" smtClean="0"/>
              <a:t>30/01/2017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E63D-526F-415F-A3CF-89AEC32ED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3425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1DA3-3E7A-494F-BC33-CF071A85C073}" type="datetimeFigureOut">
              <a:rPr lang="es-MX" smtClean="0"/>
              <a:t>30/01/2017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E63D-526F-415F-A3CF-89AEC32ED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885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1DA3-3E7A-494F-BC33-CF071A85C073}" type="datetimeFigureOut">
              <a:rPr lang="es-MX" smtClean="0"/>
              <a:t>30/01/2017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E63D-526F-415F-A3CF-89AEC32ED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2796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1DA3-3E7A-494F-BC33-CF071A85C073}" type="datetimeFigureOut">
              <a:rPr lang="es-MX" smtClean="0"/>
              <a:t>30/01/2017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E63D-526F-415F-A3CF-89AEC32ED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909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1DA3-3E7A-494F-BC33-CF071A85C073}" type="datetimeFigureOut">
              <a:rPr lang="es-MX" smtClean="0"/>
              <a:t>30/01/2017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E63D-526F-415F-A3CF-89AEC32ED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48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1DA3-3E7A-494F-BC33-CF071A85C073}" type="datetimeFigureOut">
              <a:rPr lang="es-MX" smtClean="0"/>
              <a:t>30/01/2017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E63D-526F-415F-A3CF-89AEC32ED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5763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1DA3-3E7A-494F-BC33-CF071A85C073}" type="datetimeFigureOut">
              <a:rPr lang="es-MX" smtClean="0"/>
              <a:t>30/01/2017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E63D-526F-415F-A3CF-89AEC32ED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7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1DA3-3E7A-494F-BC33-CF071A85C073}" type="datetimeFigureOut">
              <a:rPr lang="es-MX" smtClean="0"/>
              <a:t>30/01/2017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E63D-526F-415F-A3CF-89AEC32ED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536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B2F1DA3-3E7A-494F-BC33-CF071A85C073}" type="datetimeFigureOut">
              <a:rPr lang="es-MX" smtClean="0"/>
              <a:t>30/01/2017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A7DE63D-526F-415F-A3CF-89AEC32ED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31252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54602" y="428844"/>
            <a:ext cx="1119196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600" b="0" i="0" u="none" strike="noStrike" baseline="0" dirty="0" smtClean="0">
                <a:solidFill>
                  <a:schemeClr val="bg1"/>
                </a:solidFill>
                <a:latin typeface="Algerian" panose="04020705040A02060702" pitchFamily="82" charset="0"/>
              </a:rPr>
              <a:t>Tipos de textos:</a:t>
            </a:r>
          </a:p>
          <a:p>
            <a:pPr algn="ctr"/>
            <a:endParaRPr lang="es-MX" sz="8800" b="0" i="0" u="none" strike="noStrike" baseline="0" dirty="0" smtClean="0">
              <a:solidFill>
                <a:srgbClr val="FF65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24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33136" y="1989220"/>
            <a:ext cx="112294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6000" dirty="0">
                <a:solidFill>
                  <a:srgbClr val="00007C"/>
                </a:solidFill>
                <a:latin typeface="Algerian" panose="04020705040A02060702" pitchFamily="82" charset="0"/>
              </a:rPr>
              <a:t>• </a:t>
            </a:r>
            <a:r>
              <a:rPr lang="es-MX" sz="7200" dirty="0">
                <a:solidFill>
                  <a:srgbClr val="000000"/>
                </a:solidFill>
                <a:latin typeface="Algerian" panose="04020705040A02060702" pitchFamily="82" charset="0"/>
              </a:rPr>
              <a:t>Textos continuos</a:t>
            </a:r>
          </a:p>
          <a:p>
            <a:pPr lvl="0"/>
            <a:endParaRPr lang="es-MX" sz="7200" dirty="0">
              <a:solidFill>
                <a:srgbClr val="000000"/>
              </a:solidFill>
              <a:latin typeface="Algerian" panose="04020705040A02060702" pitchFamily="82" charset="0"/>
            </a:endParaRPr>
          </a:p>
          <a:p>
            <a:pPr lvl="0"/>
            <a:r>
              <a:rPr lang="es-MX" sz="6000" dirty="0">
                <a:solidFill>
                  <a:srgbClr val="00007C"/>
                </a:solidFill>
                <a:latin typeface="Algerian" panose="04020705040A02060702" pitchFamily="82" charset="0"/>
              </a:rPr>
              <a:t>• </a:t>
            </a:r>
            <a:r>
              <a:rPr lang="es-MX" sz="7200" dirty="0">
                <a:solidFill>
                  <a:srgbClr val="000000"/>
                </a:solidFill>
                <a:latin typeface="Algerian" panose="04020705040A02060702" pitchFamily="82" charset="0"/>
              </a:rPr>
              <a:t>Textos discontinuos</a:t>
            </a:r>
            <a:endParaRPr lang="es-MX" sz="7200" dirty="0">
              <a:solidFill>
                <a:prstClr val="black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96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49179" y="302359"/>
            <a:ext cx="11389895" cy="655564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6000" b="0" i="0" u="none" strike="noStrike" baseline="0" dirty="0" smtClean="0">
                <a:solidFill>
                  <a:srgbClr val="65659B"/>
                </a:solidFill>
                <a:latin typeface="Algerian" panose="04020705040A02060702" pitchFamily="82" charset="0"/>
              </a:rPr>
              <a:t>Texto continuo</a:t>
            </a:r>
            <a:endParaRPr lang="es-MX" sz="6000" b="0" i="0" u="none" strike="noStrike" baseline="0" dirty="0" smtClean="0">
              <a:solidFill>
                <a:srgbClr val="000000"/>
              </a:solidFill>
              <a:latin typeface="Algerian" panose="04020705040A02060702" pitchFamily="82" charset="0"/>
            </a:endParaRPr>
          </a:p>
          <a:p>
            <a:pPr marL="857250" indent="-857250" algn="just">
              <a:buFontTx/>
              <a:buChar char="-"/>
            </a:pPr>
            <a:r>
              <a:rPr lang="es-MX" sz="60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Formado por oraciones organizados en</a:t>
            </a:r>
            <a:r>
              <a:rPr lang="es-MX" sz="6000" b="0" i="0" u="none" strike="noStrik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s-MX" sz="60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párrafos. </a:t>
            </a:r>
          </a:p>
          <a:p>
            <a:pPr marL="857250" indent="-857250" algn="just">
              <a:buFontTx/>
              <a:buChar char="-"/>
            </a:pPr>
            <a:r>
              <a:rPr lang="es-MX" sz="60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El texto se lee de arriba hacia</a:t>
            </a:r>
            <a:r>
              <a:rPr lang="es-MX" sz="6000" b="0" i="0" u="none" strike="noStrik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s-MX" sz="60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abajo, corrido.</a:t>
            </a:r>
            <a:r>
              <a:rPr lang="es-MX" sz="6000" b="0" i="0" u="none" strike="noStrik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marL="857250" indent="-857250" algn="just">
              <a:buFontTx/>
              <a:buChar char="-"/>
            </a:pPr>
            <a:r>
              <a:rPr lang="es-MX" sz="60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Puede estar dividido en secciones,</a:t>
            </a:r>
            <a:r>
              <a:rPr lang="es-MX" sz="6000" b="0" i="0" u="none" strike="noStrik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s-MX" sz="60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capítulos o libros.</a:t>
            </a:r>
          </a:p>
        </p:txBody>
      </p:sp>
    </p:spTree>
    <p:extLst>
      <p:ext uri="{BB962C8B-B14F-4D97-AF65-F5344CB8AC3E}">
        <p14:creationId xmlns:p14="http://schemas.microsoft.com/office/powerpoint/2010/main" val="308013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295" y="255858"/>
            <a:ext cx="10776684" cy="614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63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33138" y="433137"/>
            <a:ext cx="113096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0" i="0" u="none" strike="noStrike" baseline="0" dirty="0" smtClean="0">
                <a:solidFill>
                  <a:srgbClr val="65659B"/>
                </a:solidFill>
                <a:latin typeface="Algerian" panose="04020705040A02060702" pitchFamily="82" charset="0"/>
              </a:rPr>
              <a:t>Texto discontinuo</a:t>
            </a:r>
            <a:endParaRPr lang="es-MX" sz="4800" b="0" i="0" u="none" strike="noStrike" baseline="0" dirty="0" smtClean="0">
              <a:solidFill>
                <a:srgbClr val="000000"/>
              </a:solidFill>
              <a:latin typeface="Algerian" panose="04020705040A02060702" pitchFamily="82" charset="0"/>
            </a:endParaRPr>
          </a:p>
          <a:p>
            <a:pPr algn="just"/>
            <a:r>
              <a:rPr lang="es-MX" sz="48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- Presenta la información en formas muy</a:t>
            </a:r>
            <a:r>
              <a:rPr lang="es-MX" sz="4800" b="0" i="0" u="none" strike="noStrik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s-MX" sz="48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variadas, por lo que se le clasificó más por su</a:t>
            </a:r>
            <a:r>
              <a:rPr lang="es-MX" sz="4800" b="0" i="0" u="none" strike="noStrik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s-MX" sz="48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estructura que por la intención de su autor.</a:t>
            </a:r>
            <a:r>
              <a:rPr lang="es-MX" sz="4800" b="0" i="0" u="none" strike="noStrik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algn="just"/>
            <a:r>
              <a:rPr lang="es-MX" sz="48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- Contiene palabras y gráfica.</a:t>
            </a:r>
          </a:p>
          <a:p>
            <a:pPr algn="just"/>
            <a:r>
              <a:rPr lang="es-MX" sz="48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- No se lee naturalmente “de arriba hacia abajo”.</a:t>
            </a:r>
            <a:endParaRPr lang="es-MX" sz="4800" dirty="0"/>
          </a:p>
        </p:txBody>
      </p:sp>
    </p:spTree>
    <p:extLst>
      <p:ext uri="{BB962C8B-B14F-4D97-AF65-F5344CB8AC3E}">
        <p14:creationId xmlns:p14="http://schemas.microsoft.com/office/powerpoint/2010/main" val="222186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17095" y="336884"/>
            <a:ext cx="1134176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atin typeface="Algerian" panose="04020705040A02060702" pitchFamily="82" charset="0"/>
              </a:rPr>
              <a:t>Ejemplos:</a:t>
            </a:r>
            <a:endParaRPr lang="es-MX" sz="3600" dirty="0">
              <a:latin typeface="Algerian" panose="04020705040A02060702" pitchFamily="82" charset="0"/>
            </a:endParaRPr>
          </a:p>
          <a:p>
            <a:r>
              <a:rPr lang="es-MX" sz="3600" dirty="0"/>
              <a:t> Cuadros y gráficas </a:t>
            </a:r>
          </a:p>
          <a:p>
            <a:r>
              <a:rPr lang="es-MX" sz="3600" dirty="0"/>
              <a:t> Diagramas </a:t>
            </a:r>
          </a:p>
          <a:p>
            <a:r>
              <a:rPr lang="es-MX" sz="3600" dirty="0"/>
              <a:t> Formularios </a:t>
            </a:r>
          </a:p>
          <a:p>
            <a:r>
              <a:rPr lang="es-MX" sz="3600" dirty="0"/>
              <a:t> Mapas </a:t>
            </a:r>
          </a:p>
          <a:p>
            <a:r>
              <a:rPr lang="es-MX" sz="3600" dirty="0"/>
              <a:t> Tablas </a:t>
            </a:r>
          </a:p>
          <a:p>
            <a:r>
              <a:rPr lang="es-MX" sz="3600" dirty="0" smtClean="0"/>
              <a:t> </a:t>
            </a:r>
            <a:r>
              <a:rPr lang="es-MX" sz="3600" dirty="0"/>
              <a:t>Hojas informativas </a:t>
            </a:r>
          </a:p>
          <a:p>
            <a:r>
              <a:rPr lang="es-MX" sz="3600" dirty="0"/>
              <a:t> Convocatorias </a:t>
            </a:r>
          </a:p>
          <a:p>
            <a:r>
              <a:rPr lang="es-MX" sz="3600" dirty="0"/>
              <a:t> Anuncios </a:t>
            </a:r>
          </a:p>
          <a:p>
            <a:r>
              <a:rPr lang="es-MX" sz="3600" dirty="0"/>
              <a:t> Vales o bonos </a:t>
            </a:r>
          </a:p>
          <a:p>
            <a:r>
              <a:rPr lang="es-MX" sz="3600" dirty="0"/>
              <a:t> Certificados </a:t>
            </a:r>
            <a:r>
              <a:rPr lang="es-MX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1322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25371" y="-641613"/>
            <a:ext cx="14280950" cy="802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60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52926" y="288758"/>
            <a:ext cx="11582399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700" b="1" dirty="0">
                <a:solidFill>
                  <a:schemeClr val="bg1"/>
                </a:solidFill>
                <a:latin typeface="Algerian" panose="04020705040A02060702" pitchFamily="82" charset="0"/>
              </a:rPr>
              <a:t>Pregunta cerrada:</a:t>
            </a:r>
          </a:p>
          <a:p>
            <a:r>
              <a:rPr lang="es-MX" sz="57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- </a:t>
            </a:r>
            <a:r>
              <a:rPr lang="es-MX" sz="57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Recuperar </a:t>
            </a:r>
            <a:r>
              <a:rPr lang="es-MX" sz="57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información</a:t>
            </a:r>
          </a:p>
          <a:p>
            <a:pPr marL="285750" indent="-285750">
              <a:buFontTx/>
              <a:buChar char="-"/>
            </a:pPr>
            <a:r>
              <a:rPr lang="es-MX" sz="57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I</a:t>
            </a:r>
            <a:r>
              <a:rPr lang="es-MX" sz="57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nterpretar </a:t>
            </a:r>
            <a:r>
              <a:rPr lang="es-MX" sz="57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el </a:t>
            </a:r>
            <a:r>
              <a:rPr lang="es-MX" sz="57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texto</a:t>
            </a:r>
          </a:p>
          <a:p>
            <a:pPr algn="ctr"/>
            <a:r>
              <a:rPr lang="es-MX" sz="5700" b="1" dirty="0">
                <a:solidFill>
                  <a:schemeClr val="bg1"/>
                </a:solidFill>
                <a:latin typeface="Algerian" panose="04020705040A02060702" pitchFamily="82" charset="0"/>
              </a:rPr>
              <a:t>Pregunta abierta:</a:t>
            </a:r>
          </a:p>
          <a:p>
            <a:r>
              <a:rPr lang="es-MX" sz="57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- </a:t>
            </a:r>
            <a:r>
              <a:rPr lang="es-MX" sz="57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Interpretar </a:t>
            </a:r>
            <a:r>
              <a:rPr lang="es-MX" sz="57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el texto</a:t>
            </a:r>
          </a:p>
          <a:p>
            <a:r>
              <a:rPr lang="es-MX" sz="57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- </a:t>
            </a:r>
            <a:r>
              <a:rPr lang="es-MX" sz="57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Reflexionar </a:t>
            </a:r>
            <a:r>
              <a:rPr lang="es-MX" sz="57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y/o valorar el contenido y</a:t>
            </a:r>
          </a:p>
          <a:p>
            <a:r>
              <a:rPr lang="es-MX" sz="57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la forma del texto</a:t>
            </a:r>
            <a:endParaRPr lang="es-MX" sz="5700" b="1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27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293</TotalTime>
  <Words>140</Words>
  <Application>Microsoft Office PowerPoint</Application>
  <PresentationFormat>Personalizado</PresentationFormat>
  <Paragraphs>30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Sector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charly luna</dc:creator>
  <cp:lastModifiedBy>Mari</cp:lastModifiedBy>
  <cp:revision>7</cp:revision>
  <dcterms:created xsi:type="dcterms:W3CDTF">2013-04-23T21:40:55Z</dcterms:created>
  <dcterms:modified xsi:type="dcterms:W3CDTF">2017-01-30T19:01:29Z</dcterms:modified>
</cp:coreProperties>
</file>