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Muertes</a:t>
            </a:r>
            <a:r>
              <a:rPr lang="es-ES" baseline="0" dirty="0" smtClean="0"/>
              <a:t> infantiles de 0-14 años 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accidentes </c:v>
                </c:pt>
                <c:pt idx="1">
                  <c:v>atragantamientos</c:v>
                </c:pt>
                <c:pt idx="2">
                  <c:v>ahogamientos </c:v>
                </c:pt>
                <c:pt idx="3">
                  <c:v>suicidio </c:v>
                </c:pt>
                <c:pt idx="4">
                  <c:v>intoxicaciones </c:v>
                </c:pt>
                <c:pt idx="5">
                  <c:v>otros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48</c:v>
                </c:pt>
                <c:pt idx="1">
                  <c:v>24</c:v>
                </c:pt>
                <c:pt idx="2">
                  <c:v>12</c:v>
                </c:pt>
                <c:pt idx="3">
                  <c:v>2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accidentes </c:v>
                </c:pt>
                <c:pt idx="1">
                  <c:v>atragantamientos</c:v>
                </c:pt>
                <c:pt idx="2">
                  <c:v>ahogamientos </c:v>
                </c:pt>
                <c:pt idx="3">
                  <c:v>suicidio </c:v>
                </c:pt>
                <c:pt idx="4">
                  <c:v>intoxicaciones </c:v>
                </c:pt>
                <c:pt idx="5">
                  <c:v>otros 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</c:v>
                </c:pt>
                <c:pt idx="1">
                  <c:v>25</c:v>
                </c:pt>
                <c:pt idx="2">
                  <c:v>11</c:v>
                </c:pt>
                <c:pt idx="3">
                  <c:v>3</c:v>
                </c:pt>
                <c:pt idx="4">
                  <c:v>5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Hoja1!$A$2:$A$7</c:f>
              <c:strCache>
                <c:ptCount val="6"/>
                <c:pt idx="0">
                  <c:v>accidentes </c:v>
                </c:pt>
                <c:pt idx="1">
                  <c:v>atragantamientos</c:v>
                </c:pt>
                <c:pt idx="2">
                  <c:v>ahogamientos </c:v>
                </c:pt>
                <c:pt idx="3">
                  <c:v>suicidio </c:v>
                </c:pt>
                <c:pt idx="4">
                  <c:v>intoxicaciones </c:v>
                </c:pt>
                <c:pt idx="5">
                  <c:v>otros 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42</c:v>
                </c:pt>
                <c:pt idx="1">
                  <c:v>21</c:v>
                </c:pt>
                <c:pt idx="2">
                  <c:v>15</c:v>
                </c:pt>
                <c:pt idx="3">
                  <c:v>6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265728"/>
        <c:axId val="66457536"/>
      </c:barChart>
      <c:catAx>
        <c:axId val="322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6457536"/>
        <c:crosses val="autoZero"/>
        <c:auto val="1"/>
        <c:lblAlgn val="ctr"/>
        <c:lblOffset val="100"/>
        <c:noMultiLvlLbl val="0"/>
      </c:catAx>
      <c:valAx>
        <c:axId val="664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26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PLAN AUTOPROTECCIÓN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07595" y="4394040"/>
            <a:ext cx="6235802" cy="435537"/>
          </a:xfrm>
        </p:spPr>
        <p:txBody>
          <a:bodyPr/>
          <a:lstStyle/>
          <a:p>
            <a:r>
              <a:rPr lang="es-ES" dirty="0" smtClean="0"/>
              <a:t>LOS PRIMEROS AUXILIOS EN CENTROS EDUCATIVOS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3.1 Medidas contra estos accidentes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/>
              <a:t>Vigilar el buen estado de  las instalaciones en el gimnasio: espalderas, espejos </a:t>
            </a:r>
          </a:p>
          <a:p>
            <a:pPr>
              <a:lnSpc>
                <a:spcPct val="150000"/>
              </a:lnSpc>
              <a:buNone/>
            </a:pPr>
            <a:r>
              <a:rPr lang="es-ES" sz="1600" dirty="0" smtClean="0"/>
              <a:t>    y acolchado en columnas.</a:t>
            </a:r>
          </a:p>
          <a:p>
            <a:pPr>
              <a:lnSpc>
                <a:spcPct val="150000"/>
              </a:lnSpc>
            </a:pPr>
            <a:r>
              <a:rPr lang="es-ES" sz="1600" dirty="0" smtClean="0"/>
              <a:t>Vigilar estrechamente las instalaciones y aparatos de gas y electricidad.</a:t>
            </a:r>
          </a:p>
          <a:p>
            <a:pPr>
              <a:lnSpc>
                <a:spcPct val="150000"/>
              </a:lnSpc>
            </a:pPr>
            <a:r>
              <a:rPr lang="es-ES" sz="1600" dirty="0" smtClean="0"/>
              <a:t>Los productos tóxicos(limpieza, pintura, pegamentos, etc..) y los medicamentos.</a:t>
            </a:r>
          </a:p>
          <a:p>
            <a:pPr>
              <a:lnSpc>
                <a:spcPct val="150000"/>
              </a:lnSpc>
            </a:pPr>
            <a:r>
              <a:rPr lang="es-ES" sz="1600" dirty="0" smtClean="0"/>
              <a:t>Vigilado que los extintores estén en buen estado y que profesorado y alumnado </a:t>
            </a:r>
          </a:p>
          <a:p>
            <a:pPr>
              <a:lnSpc>
                <a:spcPct val="150000"/>
              </a:lnSpc>
              <a:buNone/>
            </a:pPr>
            <a:r>
              <a:rPr lang="es-ES" sz="1600" dirty="0" smtClean="0"/>
              <a:t>    sepa cuál es más cercano a su clase.</a:t>
            </a:r>
          </a:p>
          <a:p>
            <a:pPr>
              <a:lnSpc>
                <a:spcPct val="150000"/>
              </a:lnSpc>
            </a:pPr>
            <a:r>
              <a:rPr lang="es-ES" sz="1600" dirty="0" smtClean="0"/>
              <a:t>Revisar el botiquín para que no falte de nada de lo necesario.</a:t>
            </a:r>
          </a:p>
          <a:p>
            <a:pPr>
              <a:lnSpc>
                <a:spcPct val="150000"/>
              </a:lnSpc>
            </a:pPr>
            <a:r>
              <a:rPr lang="es-ES" sz="1600" dirty="0" smtClean="0"/>
              <a:t>Señalizar, debidamente, las salidas de emergencia. 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52" y="4086500"/>
            <a:ext cx="3605516" cy="21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3.2 Medidas preventivas fuera del recinto cerrado	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523140"/>
            <a:ext cx="9613861" cy="359931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Debe estar rodeado por una valla de 1,5 como mínimo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Los patios deben estar en zonas separadas de juegos rápidos y juegos lentos.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Hay que vigilar el buen funcionamiento de las instalaciones, en general: </a:t>
            </a:r>
          </a:p>
          <a:p>
            <a:pPr>
              <a:lnSpc>
                <a:spcPct val="150000"/>
              </a:lnSpc>
              <a:buNone/>
            </a:pPr>
            <a:r>
              <a:rPr lang="es-ES" sz="1600" dirty="0" smtClean="0"/>
              <a:t>    suelos, bancos, escaleras...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En épocas calurosas, hay que protegerse del sol, con cremas filtro solar.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sz="1600" dirty="0" smtClean="0"/>
              <a:t>Fijar las vallas que eviten que los alumnos pasen a la calzada, y disponer de </a:t>
            </a:r>
          </a:p>
          <a:p>
            <a:pPr>
              <a:lnSpc>
                <a:spcPct val="150000"/>
              </a:lnSpc>
              <a:buNone/>
            </a:pPr>
            <a:r>
              <a:rPr lang="es-ES" sz="1600" dirty="0" smtClean="0"/>
              <a:t>    una acera amplia(como es caso).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133" y="2317857"/>
            <a:ext cx="2345267" cy="20074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4370842"/>
            <a:ext cx="2364663" cy="19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1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3.3 Medidas preventivas con el alumnado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1727"/>
          </a:xfrm>
        </p:spPr>
        <p:txBody>
          <a:bodyPr/>
          <a:lstStyle/>
          <a:p>
            <a:r>
              <a:rPr lang="es-ES" sz="1600" dirty="0" smtClean="0"/>
              <a:t>No dejar objetos cortantes cercanos.</a:t>
            </a:r>
          </a:p>
          <a:p>
            <a:r>
              <a:rPr lang="es-ES" sz="1600" dirty="0" smtClean="0"/>
              <a:t>Enseñarles el manejo del fuego y su peligro. </a:t>
            </a:r>
          </a:p>
          <a:p>
            <a:r>
              <a:rPr lang="es-ES" sz="1600" dirty="0" smtClean="0"/>
              <a:t>Evitar la exposición del sol directo, según la época.</a:t>
            </a:r>
          </a:p>
          <a:p>
            <a:r>
              <a:rPr lang="es-ES" sz="1600" dirty="0" smtClean="0"/>
              <a:t>Enseñarle el uso de las medicinas. Y el peligro que conllevan.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0" y="4026464"/>
            <a:ext cx="4667048" cy="25568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51" y="4030071"/>
            <a:ext cx="5260828" cy="254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 accidente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Pauta de comunicación y solicitud de ayuda:</a:t>
            </a:r>
          </a:p>
          <a:p>
            <a:endParaRPr lang="es-ES" dirty="0" smtClean="0"/>
          </a:p>
          <a:p>
            <a:pPr lvl="1"/>
            <a:r>
              <a:rPr lang="es-ES" dirty="0" smtClean="0"/>
              <a:t>1º LLAMAR A URGENCIAS 112 Y PEDIR INSTRUCCIONES.</a:t>
            </a:r>
          </a:p>
          <a:p>
            <a:pPr lvl="1">
              <a:buNone/>
            </a:pPr>
            <a:endParaRPr lang="es-ES" dirty="0" smtClean="0"/>
          </a:p>
          <a:p>
            <a:pPr lvl="1"/>
            <a:r>
              <a:rPr lang="es-ES" dirty="0" smtClean="0"/>
              <a:t>2º TRATAR DE INFORMAR A PROGENITORES O TUTORES Y A LA DIRECCIÓN DEL CENTRO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3º SI SE CONSIDERA NECESARIO, TRASLADAR A UN CENTRO SANITARIO. </a:t>
            </a:r>
          </a:p>
          <a:p>
            <a:pPr lvl="1">
              <a:buNone/>
            </a:pPr>
            <a:r>
              <a:rPr lang="es-ES" dirty="0" smtClean="0"/>
              <a:t>   SIN CREARLE MAYORES LESIONES Y ESTANDO CONSCIENTE. 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0" y="4358791"/>
            <a:ext cx="2534481" cy="207459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918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4.1 PAS en primeros auxilios 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7" y="2805023"/>
            <a:ext cx="3967359" cy="2258043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6" y="2020399"/>
            <a:ext cx="6874695" cy="46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8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br>
              <a:rPr lang="es-ES" dirty="0" smtClean="0"/>
            </a:br>
            <a:r>
              <a:rPr lang="es-ES" dirty="0"/>
              <a:t>	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10783546" cy="4080861"/>
          </a:xfrm>
        </p:spPr>
        <p:txBody>
          <a:bodyPr/>
          <a:lstStyle/>
          <a:p>
            <a:r>
              <a:rPr lang="es-ES" dirty="0" smtClean="0"/>
              <a:t>1.CAÍDAS Y GOLPES: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 lvl="1"/>
            <a:r>
              <a:rPr lang="es-ES" sz="1800" dirty="0" smtClean="0"/>
              <a:t>Sospecha de traumatismo de columna vertebral: </a:t>
            </a:r>
          </a:p>
          <a:p>
            <a:pPr marL="982663" lvl="3" indent="-263525"/>
            <a:r>
              <a:rPr lang="es-ES" dirty="0" smtClean="0"/>
              <a:t>No movilizar a la  alumna/o  y seguir la pauta de comunicación.</a:t>
            </a:r>
          </a:p>
          <a:p>
            <a:pPr marL="982663" lvl="3" indent="-263525"/>
            <a:r>
              <a:rPr lang="es-ES" dirty="0" smtClean="0"/>
              <a:t>Pueden dar diferentes lesiones: </a:t>
            </a:r>
          </a:p>
          <a:p>
            <a:pPr marL="1252538" lvl="4" indent="-269875"/>
            <a:r>
              <a:rPr lang="es-ES" dirty="0" smtClean="0"/>
              <a:t>Contusiones :</a:t>
            </a:r>
          </a:p>
          <a:p>
            <a:pPr lvl="4">
              <a:buNone/>
            </a:pPr>
            <a:endParaRPr lang="es-ES" sz="1800" dirty="0" smtClean="0"/>
          </a:p>
          <a:p>
            <a:pPr marL="1524000" lvl="7" indent="-271463"/>
            <a:r>
              <a:rPr lang="es-ES" sz="1600" dirty="0"/>
              <a:t>A</a:t>
            </a:r>
            <a:r>
              <a:rPr lang="es-ES" sz="1600" dirty="0" smtClean="0"/>
              <a:t>plicar </a:t>
            </a:r>
            <a:r>
              <a:rPr lang="es-ES" sz="1600" dirty="0"/>
              <a:t>frío local; mantener zona en reposo. Elevar la </a:t>
            </a:r>
            <a:r>
              <a:rPr lang="es-ES" sz="1600" dirty="0" smtClean="0"/>
              <a:t>extremidad.</a:t>
            </a:r>
          </a:p>
          <a:p>
            <a:pPr marL="1524000" lvl="7" indent="-271463"/>
            <a:r>
              <a:rPr lang="es-ES" sz="1600" dirty="0" smtClean="0"/>
              <a:t>Si la lesión es en la cabeza parece con un poco de perdida de memoria, o desorientación. Realizar la pauta de comunicación. </a:t>
            </a:r>
          </a:p>
          <a:p>
            <a:pPr marL="1524000" lvl="7" indent="-271463"/>
            <a:r>
              <a:rPr lang="es-ES" sz="1600" dirty="0" smtClean="0"/>
              <a:t>Muy importante: no aplicar calor en la zona, ni sumergir en agua caliente la zona afectada. </a:t>
            </a:r>
          </a:p>
          <a:p>
            <a:pPr lvl="3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2125134"/>
            <a:ext cx="3352800" cy="25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</a:t>
            </a:r>
            <a:r>
              <a:rPr lang="es-ES" dirty="0"/>
              <a:t>PRIMEROS AUXILIOS EN CASO DE: 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0194"/>
          </a:xfrm>
        </p:spPr>
        <p:txBody>
          <a:bodyPr>
            <a:normAutofit fontScale="70000" lnSpcReduction="20000"/>
          </a:bodyPr>
          <a:lstStyle/>
          <a:p>
            <a:r>
              <a:rPr lang="es-ES" sz="2600" dirty="0" smtClean="0"/>
              <a:t>Torcedura o esguinces:</a:t>
            </a:r>
          </a:p>
          <a:p>
            <a:pPr>
              <a:buNone/>
            </a:pPr>
            <a:endParaRPr lang="es-ES" sz="1900" dirty="0" smtClean="0"/>
          </a:p>
          <a:p>
            <a:pPr lvl="1"/>
            <a:r>
              <a:rPr lang="es-ES" sz="2300" dirty="0" smtClean="0"/>
              <a:t>Aplicar frío local, sin contacto directo con la piel . </a:t>
            </a:r>
          </a:p>
          <a:p>
            <a:pPr lvl="1"/>
            <a:r>
              <a:rPr lang="es-ES" sz="2300" dirty="0" smtClean="0"/>
              <a:t>Elevar la extremidad afectada y mantenerla en alto</a:t>
            </a:r>
          </a:p>
          <a:p>
            <a:pPr lvl="1"/>
            <a:r>
              <a:rPr lang="es-ES" sz="2300" dirty="0" smtClean="0"/>
              <a:t>Solicitar dicha pauta de comunicación </a:t>
            </a:r>
          </a:p>
          <a:p>
            <a:pPr lvl="1"/>
            <a:r>
              <a:rPr lang="es-ES" sz="2300" dirty="0" smtClean="0"/>
              <a:t>No aplicar calor en la zona</a:t>
            </a:r>
          </a:p>
          <a:p>
            <a:pPr lvl="1">
              <a:buNone/>
            </a:pPr>
            <a:r>
              <a:rPr lang="es-ES" sz="2300" dirty="0" smtClean="0"/>
              <a:t> </a:t>
            </a:r>
          </a:p>
          <a:p>
            <a:r>
              <a:rPr lang="es-ES" sz="2600" dirty="0" smtClean="0"/>
              <a:t>Luxación o fractura</a:t>
            </a:r>
          </a:p>
          <a:p>
            <a:pPr>
              <a:buNone/>
            </a:pPr>
            <a:endParaRPr lang="es-ES" sz="2100" dirty="0" smtClean="0"/>
          </a:p>
          <a:p>
            <a:pPr lvl="1"/>
            <a:r>
              <a:rPr lang="es-ES" sz="2300" dirty="0" smtClean="0"/>
              <a:t>Luxación: Es la salida de un hueso de su articulación.</a:t>
            </a:r>
          </a:p>
          <a:p>
            <a:pPr lvl="1"/>
            <a:r>
              <a:rPr lang="es-ES" sz="2300" dirty="0" smtClean="0"/>
              <a:t>Fractura: es la rotura de un hueso. Medidas: </a:t>
            </a:r>
          </a:p>
          <a:p>
            <a:pPr lvl="2"/>
            <a:r>
              <a:rPr lang="es-ES" sz="2300" dirty="0" smtClean="0"/>
              <a:t>Inmovilizar: abarcando la articulación superior </a:t>
            </a:r>
          </a:p>
          <a:p>
            <a:pPr lvl="2"/>
            <a:r>
              <a:rPr lang="es-ES" sz="2300" dirty="0" smtClean="0"/>
              <a:t>Si es abierta, colocar una gasa y presionar. </a:t>
            </a:r>
          </a:p>
          <a:p>
            <a:pPr lvl="2"/>
            <a:r>
              <a:rPr lang="es-ES" sz="2300" dirty="0" smtClean="0"/>
              <a:t>Poner vendaje en caso más leve. </a:t>
            </a:r>
          </a:p>
          <a:p>
            <a:pPr lvl="2"/>
            <a:r>
              <a:rPr lang="es-ES" sz="2300" dirty="0" smtClean="0"/>
              <a:t>Realizar pauta de comunicación. </a:t>
            </a:r>
          </a:p>
          <a:p>
            <a:pPr lvl="2"/>
            <a:r>
              <a:rPr lang="es-ES" sz="2300" dirty="0" smtClean="0"/>
              <a:t>No mover a la persona afectada. Lo justo </a:t>
            </a:r>
          </a:p>
          <a:p>
            <a:pPr lvl="2"/>
            <a:r>
              <a:rPr lang="es-ES" sz="2300" dirty="0" smtClean="0"/>
              <a:t>No intentar manipular la fractura o luxación.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57" y="4707467"/>
            <a:ext cx="2524943" cy="18452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2" y="2225726"/>
            <a:ext cx="5113867" cy="19205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26" y="4699000"/>
            <a:ext cx="2414973" cy="18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13127"/>
          </a:xfrm>
        </p:spPr>
        <p:txBody>
          <a:bodyPr>
            <a:normAutofit/>
          </a:bodyPr>
          <a:lstStyle/>
          <a:p>
            <a:r>
              <a:rPr lang="es-ES" dirty="0" smtClean="0"/>
              <a:t>Traumatismo bucodental</a:t>
            </a:r>
          </a:p>
          <a:p>
            <a:pPr>
              <a:buNone/>
            </a:pPr>
            <a:endParaRPr lang="es-ES" sz="1600" dirty="0" smtClean="0"/>
          </a:p>
          <a:p>
            <a:pPr lvl="1"/>
            <a:r>
              <a:rPr lang="es-ES" sz="1600" dirty="0" smtClean="0"/>
              <a:t>Proceder a una limpieza suave de la boca y aplicar frío si </a:t>
            </a:r>
          </a:p>
          <a:p>
            <a:pPr marL="457200" lvl="1" indent="0">
              <a:buNone/>
            </a:pPr>
            <a:r>
              <a:rPr lang="es-ES" sz="1600" dirty="0" smtClean="0"/>
              <a:t>    hubiera edema.</a:t>
            </a:r>
          </a:p>
          <a:p>
            <a:pPr marL="457200" lvl="1" indent="0">
              <a:buNone/>
            </a:pPr>
            <a:endParaRPr lang="es-ES" sz="1600" dirty="0" smtClean="0"/>
          </a:p>
          <a:p>
            <a:pPr marL="457200" lvl="1" indent="0"/>
            <a:r>
              <a:rPr lang="es-ES" sz="1600" dirty="0" smtClean="0"/>
              <a:t>   En caso de traumatismo dental:</a:t>
            </a:r>
          </a:p>
          <a:p>
            <a:pPr marL="896938" lvl="1" indent="-177800"/>
            <a:r>
              <a:rPr lang="es-ES" sz="1600" dirty="0" smtClean="0"/>
              <a:t>Localizar la parte del diente para evitar que se lo trague.</a:t>
            </a:r>
          </a:p>
          <a:p>
            <a:pPr marL="896938" lvl="1" indent="-177800"/>
            <a:r>
              <a:rPr lang="es-ES" sz="1600" dirty="0" smtClean="0"/>
              <a:t>Evitar la tocar la corona y conservar la pieza dentaria en agua,</a:t>
            </a:r>
          </a:p>
          <a:p>
            <a:pPr marL="457200" lvl="1" indent="0">
              <a:buNone/>
            </a:pPr>
            <a:r>
              <a:rPr lang="es-ES" sz="1600" dirty="0" smtClean="0"/>
              <a:t>       sal y leche y suero fisiológico.</a:t>
            </a:r>
          </a:p>
          <a:p>
            <a:pPr marL="896938" lvl="1" indent="-177800"/>
            <a:r>
              <a:rPr lang="es-ES" sz="1600" dirty="0" smtClean="0"/>
              <a:t>No tocar la raíz, no lavarlo, ni secarlo.</a:t>
            </a:r>
          </a:p>
          <a:p>
            <a:pPr marL="896938" lvl="1" indent="-177800"/>
            <a:r>
              <a:rPr lang="es-ES" sz="1600" dirty="0" smtClean="0"/>
              <a:t>No transportar el diente solo con agua.</a:t>
            </a:r>
          </a:p>
          <a:p>
            <a:pPr marL="896938" lvl="1" indent="-177800"/>
            <a:r>
              <a:rPr lang="es-ES" sz="1600" dirty="0" smtClean="0"/>
              <a:t>No demorar la derivación del niño al dentista.</a:t>
            </a:r>
          </a:p>
          <a:p>
            <a:pPr marL="896938" lvl="1" indent="-177800"/>
            <a:r>
              <a:rPr lang="es-ES" sz="1600" dirty="0" smtClean="0"/>
              <a:t>Seguir la pauta de comunicación.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83" y="2926366"/>
            <a:ext cx="4248756" cy="318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14728"/>
          </a:xfrm>
        </p:spPr>
        <p:txBody>
          <a:bodyPr>
            <a:normAutofit lnSpcReduction="10000"/>
          </a:bodyPr>
          <a:lstStyle/>
          <a:p>
            <a:r>
              <a:rPr lang="es-ES" sz="1800" dirty="0" smtClean="0"/>
              <a:t>2.HERIDAS Y HEMORRAGIAS</a:t>
            </a:r>
          </a:p>
          <a:p>
            <a:pPr>
              <a:buNone/>
            </a:pPr>
            <a:endParaRPr lang="es-ES" sz="1800" dirty="0" smtClean="0"/>
          </a:p>
          <a:p>
            <a:pPr lvl="1"/>
            <a:r>
              <a:rPr lang="es-ES" sz="1600" dirty="0" smtClean="0"/>
              <a:t>Cortes y heridas </a:t>
            </a:r>
          </a:p>
          <a:p>
            <a:pPr lvl="2">
              <a:lnSpc>
                <a:spcPts val="1560"/>
              </a:lnSpc>
            </a:pPr>
            <a:r>
              <a:rPr lang="es-ES" sz="1600" dirty="0" smtClean="0"/>
              <a:t>Lavarse las manos para limpiar las heridas.</a:t>
            </a:r>
          </a:p>
          <a:p>
            <a:pPr lvl="2">
              <a:lnSpc>
                <a:spcPts val="1560"/>
              </a:lnSpc>
            </a:pPr>
            <a:r>
              <a:rPr lang="es-ES" sz="1600" dirty="0" smtClean="0"/>
              <a:t>Dejar descubierta la zona de ropa o demás elementos.</a:t>
            </a:r>
          </a:p>
          <a:p>
            <a:pPr lvl="2">
              <a:lnSpc>
                <a:spcPts val="1560"/>
              </a:lnSpc>
              <a:buFontTx/>
              <a:buChar char="-"/>
            </a:pPr>
            <a:r>
              <a:rPr lang="es-ES" sz="1600" dirty="0" smtClean="0"/>
              <a:t>Limpiar con suero primero fisiológico o  agua.</a:t>
            </a:r>
          </a:p>
          <a:p>
            <a:pPr lvl="2">
              <a:lnSpc>
                <a:spcPts val="1560"/>
              </a:lnSpc>
              <a:buFontTx/>
              <a:buChar char="-"/>
            </a:pPr>
            <a:r>
              <a:rPr lang="es-ES" sz="1600" dirty="0" smtClean="0"/>
              <a:t>Impregnar una gasa en solución antiséptica.  Aplicar del </a:t>
            </a:r>
          </a:p>
          <a:p>
            <a:pPr lvl="2">
              <a:lnSpc>
                <a:spcPts val="1560"/>
              </a:lnSpc>
              <a:buNone/>
            </a:pPr>
            <a:r>
              <a:rPr lang="es-ES" sz="1600" dirty="0" smtClean="0"/>
              <a:t>    centro hacía fuera. Según la gravedad: poco - antiséptico y </a:t>
            </a:r>
          </a:p>
          <a:p>
            <a:pPr lvl="2">
              <a:lnSpc>
                <a:spcPts val="1560"/>
              </a:lnSpc>
              <a:buNone/>
            </a:pPr>
            <a:r>
              <a:rPr lang="es-ES" sz="1600" dirty="0" smtClean="0"/>
              <a:t>    cubrir con una gasa. Mucho</a:t>
            </a:r>
            <a:r>
              <a:rPr lang="es-ES" sz="1600" dirty="0"/>
              <a:t>	</a:t>
            </a:r>
            <a:r>
              <a:rPr lang="es-ES" sz="1600" dirty="0" smtClean="0"/>
              <a:t>-cubrir con gasa y mantener </a:t>
            </a:r>
          </a:p>
          <a:p>
            <a:pPr lvl="2">
              <a:lnSpc>
                <a:spcPts val="1560"/>
              </a:lnSpc>
              <a:buNone/>
            </a:pPr>
            <a:r>
              <a:rPr lang="es-ES" sz="1600" dirty="0" smtClean="0"/>
              <a:t>    presionado. Seguir la pauta de comunicación. </a:t>
            </a:r>
          </a:p>
          <a:p>
            <a:pPr lvl="2">
              <a:lnSpc>
                <a:spcPts val="1560"/>
              </a:lnSpc>
              <a:buFontTx/>
              <a:buChar char="-"/>
            </a:pPr>
            <a:r>
              <a:rPr lang="es-ES" sz="1600" dirty="0" smtClean="0"/>
              <a:t>Muy importante: no utilizar algodón para limpiar la herida.  </a:t>
            </a:r>
          </a:p>
          <a:p>
            <a:pPr lvl="2">
              <a:lnSpc>
                <a:spcPts val="1560"/>
              </a:lnSpc>
              <a:buFontTx/>
              <a:buChar char="-"/>
            </a:pPr>
            <a:r>
              <a:rPr lang="es-ES" sz="1600" dirty="0" smtClean="0"/>
              <a:t>No limpiar con agua oxigenada o alcohol. </a:t>
            </a:r>
          </a:p>
          <a:p>
            <a:pPr lvl="2">
              <a:lnSpc>
                <a:spcPts val="1560"/>
              </a:lnSpc>
              <a:buFontTx/>
              <a:buChar char="-"/>
            </a:pPr>
            <a:r>
              <a:rPr lang="es-ES" sz="1600" dirty="0" smtClean="0"/>
              <a:t>No aplicar pomadas, polvos u otras sustancias. </a:t>
            </a:r>
          </a:p>
          <a:p>
            <a:pPr lvl="2">
              <a:lnSpc>
                <a:spcPts val="1560"/>
              </a:lnSpc>
              <a:buFontTx/>
              <a:buChar char="-"/>
            </a:pPr>
            <a:r>
              <a:rPr lang="es-ES" sz="1600" dirty="0" smtClean="0"/>
              <a:t>No extraer cualquier objeto clavado, ya que puede estar haciendo tapón e impedir que sangre. </a:t>
            </a:r>
          </a:p>
          <a:p>
            <a:pPr marL="914400" lvl="2" indent="0">
              <a:buNone/>
            </a:pPr>
            <a:endParaRPr lang="es-ES" sz="19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96" y="2452962"/>
            <a:ext cx="4258370" cy="257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50194"/>
          </a:xfrm>
        </p:spPr>
        <p:txBody>
          <a:bodyPr>
            <a:normAutofit/>
          </a:bodyPr>
          <a:lstStyle/>
          <a:p>
            <a:r>
              <a:rPr lang="es-ES" sz="1800" dirty="0" smtClean="0"/>
              <a:t>Hemorragia nasal: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 lvl="1">
              <a:lnSpc>
                <a:spcPct val="100000"/>
              </a:lnSpc>
            </a:pPr>
            <a:r>
              <a:rPr lang="es-ES" sz="1600" dirty="0" smtClean="0"/>
              <a:t>Mantener la cabeza derecha y comprimir la fosa nasal sangrante </a:t>
            </a:r>
          </a:p>
          <a:p>
            <a:pPr lvl="1">
              <a:lnSpc>
                <a:spcPct val="100000"/>
              </a:lnSpc>
              <a:buNone/>
            </a:pPr>
            <a:r>
              <a:rPr lang="es-ES" sz="1600" dirty="0" smtClean="0"/>
              <a:t>   durante 10 min. </a:t>
            </a:r>
          </a:p>
          <a:p>
            <a:pPr lvl="1">
              <a:lnSpc>
                <a:spcPct val="100000"/>
              </a:lnSpc>
            </a:pPr>
            <a:r>
              <a:rPr lang="es-ES" sz="1600" dirty="0" smtClean="0"/>
              <a:t>Aplicar compresas frías o hielo a la nariz.</a:t>
            </a:r>
          </a:p>
          <a:p>
            <a:pPr lvl="1">
              <a:lnSpc>
                <a:spcPct val="100000"/>
              </a:lnSpc>
            </a:pPr>
            <a:r>
              <a:rPr lang="es-ES" sz="1600" dirty="0" smtClean="0"/>
              <a:t>Si no cesa, coger una gasa doblarla en forma de acordeón empapada </a:t>
            </a:r>
          </a:p>
          <a:p>
            <a:pPr lvl="1">
              <a:lnSpc>
                <a:spcPct val="100000"/>
              </a:lnSpc>
              <a:buNone/>
            </a:pPr>
            <a:r>
              <a:rPr lang="es-ES" sz="1600" dirty="0" smtClean="0"/>
              <a:t>   de agua oxigenada e introducirla poco a poco lo más profundamente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600" dirty="0" smtClean="0"/>
              <a:t>   posible en la fosa nasal que sangra. No echar hacia atrás la cabeza.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600" dirty="0" smtClean="0"/>
              <a:t>   No sirve para detener la hemorragia, y la sangre pasa el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ES" sz="1600" dirty="0" smtClean="0"/>
              <a:t>   estómago.  Si no cesa, pauta de comunicación.  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93" y="4749799"/>
            <a:ext cx="2680323" cy="15822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2399743"/>
            <a:ext cx="2591699" cy="194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8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INTRODUCCIÓN 		</a:t>
            </a:r>
            <a:br>
              <a:rPr lang="es-ES" dirty="0" smtClean="0"/>
            </a:br>
            <a:r>
              <a:rPr lang="es-ES" dirty="0"/>
              <a:t>	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6200" y="2207536"/>
            <a:ext cx="9218529" cy="432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3255" y="2184471"/>
            <a:ext cx="9613861" cy="4411062"/>
          </a:xfrm>
        </p:spPr>
        <p:txBody>
          <a:bodyPr>
            <a:normAutofit fontScale="92500" lnSpcReduction="20000"/>
          </a:bodyPr>
          <a:lstStyle/>
          <a:p>
            <a:r>
              <a:rPr lang="es-ES" sz="1900" dirty="0" smtClean="0"/>
              <a:t>Lesiones graves de un miembro:</a:t>
            </a:r>
          </a:p>
          <a:p>
            <a:pPr>
              <a:buNone/>
            </a:pPr>
            <a:r>
              <a:rPr lang="es-ES" sz="1900" dirty="0" smtClean="0"/>
              <a:t> </a:t>
            </a:r>
          </a:p>
          <a:p>
            <a:pPr lvl="1"/>
            <a:r>
              <a:rPr lang="es-ES" dirty="0"/>
              <a:t> </a:t>
            </a:r>
            <a:r>
              <a:rPr lang="es-ES" sz="1900" dirty="0" smtClean="0"/>
              <a:t>A pesar de ser poco habitual, pueden ocurrir accidentes que pueden </a:t>
            </a:r>
          </a:p>
          <a:p>
            <a:pPr lvl="1">
              <a:buNone/>
            </a:pPr>
            <a:r>
              <a:rPr lang="es-ES" sz="1900" dirty="0" smtClean="0"/>
              <a:t>    llegar a la amputación de un miembro. Las medidas a seguir serían:</a:t>
            </a:r>
          </a:p>
          <a:p>
            <a:pPr lvl="2">
              <a:buNone/>
            </a:pPr>
            <a:r>
              <a:rPr lang="es-ES" sz="1900" dirty="0" smtClean="0"/>
              <a:t> </a:t>
            </a:r>
          </a:p>
          <a:p>
            <a:pPr marL="1168400" lvl="3" indent="-271463"/>
            <a:r>
              <a:rPr lang="es-ES" sz="1700" dirty="0" smtClean="0"/>
              <a:t>Envolver el miembro y la parte amputada con una gasa estéril y un paño limpio. </a:t>
            </a:r>
          </a:p>
          <a:p>
            <a:pPr marL="1168400" lvl="3" indent="-271463"/>
            <a:r>
              <a:rPr lang="es-ES" sz="1700" dirty="0" smtClean="0"/>
              <a:t>Colocar la parte amputada, ya envuelta, en una bolsa de plástico bien cerrada y esta a su vez en un recipiente en agua y hielo. </a:t>
            </a:r>
          </a:p>
          <a:p>
            <a:pPr marL="1168400" lvl="3" indent="-271463"/>
            <a:r>
              <a:rPr lang="es-ES" sz="1700" dirty="0" smtClean="0"/>
              <a:t>Solicitar la pauta de comunicación y solicitud de ayuda de 112.</a:t>
            </a:r>
          </a:p>
          <a:p>
            <a:pPr lvl="3">
              <a:buNone/>
            </a:pPr>
            <a:r>
              <a:rPr lang="es-ES" sz="1700" dirty="0" smtClean="0"/>
              <a:t> </a:t>
            </a:r>
          </a:p>
          <a:p>
            <a:pPr lvl="1"/>
            <a:r>
              <a:rPr lang="es-ES" sz="1700" dirty="0" smtClean="0"/>
              <a:t>3. Quemaduras</a:t>
            </a:r>
          </a:p>
          <a:p>
            <a:pPr lvl="1">
              <a:buNone/>
            </a:pPr>
            <a:r>
              <a:rPr lang="es-ES" dirty="0" smtClean="0"/>
              <a:t> </a:t>
            </a:r>
          </a:p>
          <a:p>
            <a:pPr lvl="2"/>
            <a:r>
              <a:rPr lang="es-ES" sz="1700" dirty="0" smtClean="0"/>
              <a:t>Enfriar la zona afectada </a:t>
            </a:r>
          </a:p>
          <a:p>
            <a:pPr lvl="2"/>
            <a:r>
              <a:rPr lang="es-ES" sz="1700" dirty="0" smtClean="0"/>
              <a:t>Secar con una gasa estéril sin restregar. </a:t>
            </a:r>
          </a:p>
          <a:p>
            <a:pPr lvl="2"/>
            <a:r>
              <a:rPr lang="es-ES" sz="1700" dirty="0" smtClean="0"/>
              <a:t>Proteger la quemadura con una gasa empapada en suero. </a:t>
            </a:r>
          </a:p>
          <a:p>
            <a:pPr lvl="2"/>
            <a:r>
              <a:rPr lang="es-ES" sz="1700" dirty="0" smtClean="0"/>
              <a:t>Seguir pauta de comunicación si fuera grave. </a:t>
            </a:r>
          </a:p>
          <a:p>
            <a:pPr lvl="2"/>
            <a:r>
              <a:rPr lang="es-ES" sz="1700" dirty="0" smtClean="0"/>
              <a:t>M.I: no intentar despegar la ropa adherida, no poner aceite o crema. No romper las ampollas que se formen, no utilizar algodón.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86" y="1818068"/>
            <a:ext cx="2335714" cy="17125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456" y="4488521"/>
            <a:ext cx="2274544" cy="19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5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1800" dirty="0" smtClean="0"/>
              <a:t>Ante quemaduras por agentes químicos:</a:t>
            </a:r>
          </a:p>
          <a:p>
            <a:pPr>
              <a:buNone/>
            </a:pPr>
            <a:r>
              <a:rPr lang="es-ES" sz="1800" dirty="0" smtClean="0"/>
              <a:t> </a:t>
            </a:r>
          </a:p>
          <a:p>
            <a:pPr lvl="1"/>
            <a:r>
              <a:rPr lang="es-ES" sz="1600" dirty="0" smtClean="0"/>
              <a:t>Hacer un lavado intenso de la zona con agua, para diluir el </a:t>
            </a:r>
          </a:p>
          <a:p>
            <a:pPr lvl="1">
              <a:buNone/>
            </a:pPr>
            <a:r>
              <a:rPr lang="es-ES" sz="1600" dirty="0" smtClean="0"/>
              <a:t>    producto y arrastrar las partículas. </a:t>
            </a:r>
          </a:p>
          <a:p>
            <a:pPr lvl="1"/>
            <a:r>
              <a:rPr lang="es-ES" sz="1600" dirty="0" smtClean="0"/>
              <a:t>Si se trata de un ácido sulfúrico o ácido nítrico NO SE DEBE </a:t>
            </a:r>
          </a:p>
          <a:p>
            <a:pPr lvl="1">
              <a:buNone/>
            </a:pPr>
            <a:r>
              <a:rPr lang="es-ES" sz="1600" dirty="0" smtClean="0"/>
              <a:t>    TRATAR CON AGUA.</a:t>
            </a:r>
          </a:p>
          <a:p>
            <a:pPr lvl="1"/>
            <a:r>
              <a:rPr lang="es-ES" sz="1600" dirty="0" smtClean="0"/>
              <a:t>En este caso retirar la ropa de la zona afectada .</a:t>
            </a:r>
          </a:p>
          <a:p>
            <a:pPr lvl="1"/>
            <a:r>
              <a:rPr lang="es-ES" sz="1600" dirty="0" smtClean="0"/>
              <a:t>Llamar al centro nacional de información de Toxicológica</a:t>
            </a:r>
          </a:p>
          <a:p>
            <a:pPr lvl="1">
              <a:buNone/>
            </a:pPr>
            <a:r>
              <a:rPr lang="es-ES" sz="1600" dirty="0" smtClean="0"/>
              <a:t>   (91 562 04 20) donde indicarán la forma de actuar. </a:t>
            </a:r>
          </a:p>
          <a:p>
            <a:pPr marL="457200" lvl="1" indent="0">
              <a:buNone/>
            </a:pPr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96" y="2404763"/>
            <a:ext cx="4821282" cy="35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4. </a:t>
            </a:r>
            <a:r>
              <a:rPr lang="es-ES" sz="1900" dirty="0" smtClean="0"/>
              <a:t>Cuerpo extraño en el ojo:</a:t>
            </a:r>
          </a:p>
          <a:p>
            <a:pPr>
              <a:buNone/>
            </a:pPr>
            <a:r>
              <a:rPr lang="es-ES" sz="1800" dirty="0" smtClean="0"/>
              <a:t> </a:t>
            </a:r>
          </a:p>
          <a:p>
            <a:pPr lvl="1"/>
            <a:r>
              <a:rPr lang="es-ES" sz="1700" dirty="0" smtClean="0"/>
              <a:t>Si la sustancia es líquida lavar durante 10min. Con suero </a:t>
            </a:r>
          </a:p>
          <a:p>
            <a:pPr lvl="1">
              <a:buNone/>
            </a:pPr>
            <a:r>
              <a:rPr lang="es-ES" sz="1700" dirty="0" smtClean="0"/>
              <a:t>   fisiológico o agua del grifo a chorro medio. </a:t>
            </a:r>
          </a:p>
          <a:p>
            <a:pPr lvl="1"/>
            <a:r>
              <a:rPr lang="es-ES" sz="1700" dirty="0" smtClean="0"/>
              <a:t>Explorar el ojo con buena iluminación, separando le </a:t>
            </a:r>
          </a:p>
          <a:p>
            <a:pPr lvl="1">
              <a:buNone/>
            </a:pPr>
            <a:r>
              <a:rPr lang="es-ES" sz="1700" dirty="0" smtClean="0"/>
              <a:t>   párpado del ojo, lo cuál favorece el lagrimeo. </a:t>
            </a:r>
          </a:p>
          <a:p>
            <a:pPr lvl="1"/>
            <a:r>
              <a:rPr lang="es-ES" sz="1700" dirty="0" smtClean="0"/>
              <a:t>Si encuentra clavado, procederíamos a pauta de </a:t>
            </a:r>
          </a:p>
          <a:p>
            <a:pPr lvl="1">
              <a:buNone/>
            </a:pPr>
            <a:r>
              <a:rPr lang="es-ES" sz="1700" dirty="0" smtClean="0"/>
              <a:t>   comunicación y solicitud de ayuda. </a:t>
            </a:r>
          </a:p>
          <a:p>
            <a:pPr lvl="1"/>
            <a:r>
              <a:rPr lang="es-ES" sz="1700" dirty="0" smtClean="0"/>
              <a:t>M.I: no restregar el ojo </a:t>
            </a:r>
          </a:p>
          <a:p>
            <a:pPr lvl="2"/>
            <a:r>
              <a:rPr lang="es-ES" sz="1700" dirty="0" smtClean="0"/>
              <a:t>No aplicar pomadas o colirios. </a:t>
            </a:r>
          </a:p>
          <a:p>
            <a:pPr lvl="2"/>
            <a:r>
              <a:rPr lang="es-ES" sz="1700" dirty="0" smtClean="0"/>
              <a:t>No intentar mover el cuerpo extraño si está incrustado.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32" y="2546763"/>
            <a:ext cx="4079732" cy="313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53861"/>
          </a:xfrm>
        </p:spPr>
        <p:txBody>
          <a:bodyPr>
            <a:normAutofit lnSpcReduction="10000"/>
          </a:bodyPr>
          <a:lstStyle/>
          <a:p>
            <a:r>
              <a:rPr lang="es-ES" sz="2000" dirty="0" smtClean="0"/>
              <a:t>Cuerpo extraño en vía aérea: Atragantamiento</a:t>
            </a:r>
          </a:p>
          <a:p>
            <a:pPr>
              <a:buNone/>
            </a:pPr>
            <a:r>
              <a:rPr lang="es-ES" sz="2000" dirty="0" smtClean="0"/>
              <a:t>  </a:t>
            </a:r>
          </a:p>
          <a:p>
            <a:pPr lvl="1"/>
            <a:r>
              <a:rPr lang="es-ES" sz="1600" dirty="0" smtClean="0"/>
              <a:t>Cuando se produce una obstrucción por un cuerpo extraño</a:t>
            </a:r>
          </a:p>
          <a:p>
            <a:pPr lvl="1">
              <a:buNone/>
            </a:pPr>
            <a:r>
              <a:rPr lang="es-ES" sz="1600" dirty="0" smtClean="0"/>
              <a:t>   (comida,…) y aparecen síntomas de asfixia, nos encontramos </a:t>
            </a:r>
          </a:p>
          <a:p>
            <a:pPr lvl="1">
              <a:buNone/>
            </a:pPr>
            <a:r>
              <a:rPr lang="es-ES" sz="1600" dirty="0" smtClean="0"/>
              <a:t>   en una situación de URGENCIA, y hay que actuar. Aunque </a:t>
            </a:r>
          </a:p>
          <a:p>
            <a:pPr lvl="1">
              <a:buNone/>
            </a:pPr>
            <a:r>
              <a:rPr lang="es-ES" sz="1600" dirty="0" smtClean="0"/>
              <a:t>   simultáneamente llamemos al 112 puede ocurrir que: </a:t>
            </a:r>
          </a:p>
          <a:p>
            <a:pPr marL="801688" lvl="2" indent="-171450">
              <a:tabLst>
                <a:tab pos="801688" algn="l"/>
              </a:tabLst>
            </a:pPr>
            <a:r>
              <a:rPr lang="es-ES" sz="1600" dirty="0" smtClean="0"/>
              <a:t>La  persona pueda toser, hablar o respirar.  En este caso lo que </a:t>
            </a:r>
          </a:p>
          <a:p>
            <a:pPr marL="801688" lvl="2" indent="-171450">
              <a:buNone/>
              <a:tabLst>
                <a:tab pos="801688" algn="l"/>
              </a:tabLst>
            </a:pPr>
            <a:r>
              <a:rPr lang="es-ES" sz="1600" dirty="0" smtClean="0"/>
              <a:t>   hay que hacer es estimularle que tosa y así expulsar el </a:t>
            </a:r>
          </a:p>
          <a:p>
            <a:pPr marL="801688" lvl="2" indent="-171450">
              <a:buNone/>
              <a:tabLst>
                <a:tab pos="801688" algn="l"/>
              </a:tabLst>
            </a:pPr>
            <a:r>
              <a:rPr lang="es-ES" sz="1600" dirty="0" smtClean="0"/>
              <a:t>   cuerpo extraño. Es el mecanismo más eficaz. </a:t>
            </a:r>
          </a:p>
          <a:p>
            <a:pPr marL="801688" lvl="2" indent="-171450"/>
            <a:r>
              <a:rPr lang="es-ES" sz="1600" dirty="0" smtClean="0"/>
              <a:t>Si no puede toser, realizaremos la maniobra para expulsar </a:t>
            </a:r>
          </a:p>
          <a:p>
            <a:pPr marL="801688" lvl="2" indent="-171450">
              <a:buNone/>
            </a:pPr>
            <a:r>
              <a:rPr lang="es-ES" sz="1600" dirty="0" smtClean="0"/>
              <a:t>   el cuerpo extraño: </a:t>
            </a:r>
          </a:p>
          <a:p>
            <a:pPr lvl="3"/>
            <a:r>
              <a:rPr lang="es-ES" dirty="0" smtClean="0"/>
              <a:t>Según la foto.</a:t>
            </a:r>
          </a:p>
          <a:p>
            <a:pPr lvl="3"/>
            <a:r>
              <a:rPr lang="es-ES" dirty="0" smtClean="0"/>
              <a:t>No darle golpes en la espalda si no pudiese toser</a:t>
            </a:r>
          </a:p>
          <a:p>
            <a:pPr lvl="3"/>
            <a:r>
              <a:rPr lang="es-ES" dirty="0" smtClean="0"/>
              <a:t>Nunca intentar realizar la extracción manual.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07" y="2441274"/>
            <a:ext cx="4570397" cy="36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5. Ingestión de medicamentos y otros producto tóxicos</a:t>
            </a:r>
          </a:p>
          <a:p>
            <a:pPr>
              <a:buNone/>
            </a:pP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Identificar el producto lo más rápido posible, y llamar al centro de información Toxicológica: 91 562 0420. </a:t>
            </a:r>
          </a:p>
          <a:p>
            <a:pPr lvl="1"/>
            <a:r>
              <a:rPr lang="es-ES" dirty="0" smtClean="0"/>
              <a:t>No provocarle el vómito si esta inconsciente. </a:t>
            </a:r>
            <a:endParaRPr lang="es-ES" dirty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No administrar comidas bebida o medicamentos.</a:t>
            </a:r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36" y="3768661"/>
            <a:ext cx="3759231" cy="258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9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65527"/>
          </a:xfrm>
        </p:spPr>
        <p:txBody>
          <a:bodyPr>
            <a:normAutofit/>
          </a:bodyPr>
          <a:lstStyle/>
          <a:p>
            <a:r>
              <a:rPr lang="es-ES" dirty="0" smtClean="0"/>
              <a:t>6. </a:t>
            </a:r>
            <a:r>
              <a:rPr lang="es-ES" dirty="0" err="1" smtClean="0"/>
              <a:t>Electrocucción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</a:t>
            </a:r>
          </a:p>
          <a:p>
            <a:pPr lvl="1"/>
            <a:r>
              <a:rPr lang="es-ES" sz="1600" dirty="0" smtClean="0"/>
              <a:t>Desconectar de la corriente </a:t>
            </a:r>
          </a:p>
          <a:p>
            <a:pPr lvl="1"/>
            <a:r>
              <a:rPr lang="es-ES" sz="1600" dirty="0" smtClean="0"/>
              <a:t>Si no se puede desconectar la corriente, separar a la niña </a:t>
            </a:r>
          </a:p>
          <a:p>
            <a:pPr lvl="1">
              <a:buNone/>
            </a:pPr>
            <a:r>
              <a:rPr lang="es-ES" sz="1600" dirty="0" smtClean="0"/>
              <a:t>   o niño del contacto directo con un objeto de un material </a:t>
            </a:r>
          </a:p>
          <a:p>
            <a:pPr lvl="1">
              <a:buNone/>
            </a:pPr>
            <a:r>
              <a:rPr lang="es-ES" sz="1600" dirty="0" smtClean="0"/>
              <a:t>   aislante. Como madera, plástico…</a:t>
            </a:r>
          </a:p>
          <a:p>
            <a:pPr lvl="1"/>
            <a:r>
              <a:rPr lang="es-ES" sz="1600" dirty="0" smtClean="0"/>
              <a:t>Colocarlo tendido en el suelo. </a:t>
            </a:r>
          </a:p>
          <a:p>
            <a:pPr lvl="1"/>
            <a:r>
              <a:rPr lang="es-ES" sz="1600" dirty="0" smtClean="0"/>
              <a:t>Comprobar si esta consciente, si respira tiene pulso. </a:t>
            </a:r>
          </a:p>
          <a:p>
            <a:pPr lvl="1"/>
            <a:r>
              <a:rPr lang="es-ES" sz="1600" dirty="0" smtClean="0"/>
              <a:t>Cubrir las quemaduras con un paño limpio o unas gasas. </a:t>
            </a:r>
          </a:p>
          <a:p>
            <a:pPr lvl="1"/>
            <a:r>
              <a:rPr lang="es-ES" sz="1600" dirty="0" smtClean="0"/>
              <a:t>Seguir con la pauta de comunicación y solicitud de ayuda. </a:t>
            </a:r>
          </a:p>
          <a:p>
            <a:pPr lvl="1"/>
            <a:r>
              <a:rPr lang="es-ES" sz="1600" dirty="0" smtClean="0"/>
              <a:t>No tocarle mientras siga en contacto con el objeto que </a:t>
            </a:r>
          </a:p>
          <a:p>
            <a:pPr lvl="1">
              <a:buNone/>
            </a:pPr>
            <a:r>
              <a:rPr lang="es-ES" sz="1600" dirty="0" smtClean="0"/>
              <a:t>   produce descargas.</a:t>
            </a:r>
          </a:p>
        </p:txBody>
      </p:sp>
      <p:pic>
        <p:nvPicPr>
          <p:cNvPr id="6146" name="Picture 2" descr="Resultado de imagen de electrocuci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7307" y="2804311"/>
            <a:ext cx="3163359" cy="3089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1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38527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7. Mordeduras y arañazos de animales. picaduras de insectos.</a:t>
            </a:r>
          </a:p>
          <a:p>
            <a:pPr>
              <a:buNone/>
            </a:pPr>
            <a:endParaRPr lang="es-ES" dirty="0" smtClean="0"/>
          </a:p>
          <a:p>
            <a:pPr lvl="1"/>
            <a:r>
              <a:rPr lang="es-ES" dirty="0" smtClean="0"/>
              <a:t>Lavarse las manos con agua y jabón antes y después de curar la herida. </a:t>
            </a:r>
          </a:p>
          <a:p>
            <a:pPr lvl="1"/>
            <a:r>
              <a:rPr lang="es-ES" dirty="0" smtClean="0"/>
              <a:t>Limpiar con suero o agua. </a:t>
            </a:r>
          </a:p>
          <a:p>
            <a:pPr lvl="1"/>
            <a:r>
              <a:rPr lang="es-ES" dirty="0" smtClean="0"/>
              <a:t>Impregnar una gasa en solución antiséptica y aplicarla a la herida siguiendo la dirección desde el centro hacia los bordes. </a:t>
            </a:r>
          </a:p>
          <a:p>
            <a:pPr lvl="1"/>
            <a:r>
              <a:rPr lang="es-ES" dirty="0" smtClean="0"/>
              <a:t>Procurar retener o identificar al animal, mas bien identificar. Colores, forma…</a:t>
            </a:r>
          </a:p>
          <a:p>
            <a:pPr lvl="1"/>
            <a:r>
              <a:rPr lang="es-ES" dirty="0" smtClean="0"/>
              <a:t>Si se trata picadura; aplicar agua fría o compresa fría o el lápiz de amoniaco.</a:t>
            </a:r>
          </a:p>
          <a:p>
            <a:pPr lvl="1"/>
            <a:r>
              <a:rPr lang="es-ES" dirty="0" smtClean="0"/>
              <a:t>Seguir pauta de comunicación </a:t>
            </a:r>
          </a:p>
          <a:p>
            <a:pPr lvl="1"/>
            <a:r>
              <a:rPr lang="es-ES" dirty="0" smtClean="0"/>
              <a:t>M.I: no utilizar algodón, no limpiar con agua oxigenada, no utilizar pomadas. En caso de picaduras de serpiente no intentar extraer el veneno. </a:t>
            </a:r>
          </a:p>
          <a:p>
            <a:pPr lvl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255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2133674"/>
            <a:ext cx="10608733" cy="4461860"/>
          </a:xfrm>
        </p:spPr>
        <p:txBody>
          <a:bodyPr>
            <a:noAutofit/>
          </a:bodyPr>
          <a:lstStyle/>
          <a:p>
            <a:pPr marL="449263" lvl="2" indent="-271463"/>
            <a:r>
              <a:rPr lang="es-ES" sz="2000" dirty="0" smtClean="0"/>
              <a:t>8. PRIMEROS AUXILIOS EN OTRAS SITUACIONES DE EMERGENCIA</a:t>
            </a:r>
          </a:p>
          <a:p>
            <a:pPr marL="719138" lvl="3" indent="-269875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Fiebre</a:t>
            </a:r>
            <a:r>
              <a:rPr lang="es-ES" dirty="0" smtClean="0"/>
              <a:t>: se debe proceder a la pauta de comunicación.</a:t>
            </a:r>
          </a:p>
          <a:p>
            <a:pPr marL="982663" lvl="4" indent="-263525"/>
            <a:r>
              <a:rPr lang="es-ES" dirty="0" smtClean="0"/>
              <a:t>Comprobar con un termómetro la temperatura del alumna/o.</a:t>
            </a:r>
          </a:p>
          <a:p>
            <a:pPr marL="982663" lvl="4" indent="-263525"/>
            <a:r>
              <a:rPr lang="es-ES" dirty="0" smtClean="0"/>
              <a:t>Retirar la ropa de abrigo</a:t>
            </a:r>
          </a:p>
          <a:p>
            <a:pPr marL="982663" lvl="4" indent="-263525"/>
            <a:r>
              <a:rPr lang="es-ES" dirty="0" smtClean="0"/>
              <a:t>Si la fiebre es superior a 39ºC aplicar compresas frías en la frente y en las</a:t>
            </a:r>
          </a:p>
          <a:p>
            <a:pPr marL="982663" lvl="4" indent="-263525">
              <a:buNone/>
            </a:pPr>
            <a:r>
              <a:rPr lang="es-ES" dirty="0" smtClean="0"/>
              <a:t>    muñecas.</a:t>
            </a:r>
          </a:p>
          <a:p>
            <a:pPr marL="982663" lvl="4" indent="-263525"/>
            <a:r>
              <a:rPr lang="es-ES" dirty="0" smtClean="0"/>
              <a:t>Si fuera grave, porque la fiebre acompañe de: (llamar a 112) </a:t>
            </a:r>
          </a:p>
          <a:p>
            <a:pPr marL="1168400" lvl="5" indent="-185738"/>
            <a:r>
              <a:rPr lang="es-ES" sz="1600" dirty="0" smtClean="0"/>
              <a:t>Vómitos </a:t>
            </a:r>
          </a:p>
          <a:p>
            <a:pPr marL="1168400" lvl="5" indent="-185738"/>
            <a:r>
              <a:rPr lang="es-ES" sz="1600" dirty="0" smtClean="0"/>
              <a:t>Si aparecen manchas rojas en la piel </a:t>
            </a:r>
          </a:p>
          <a:p>
            <a:pPr marL="1168400" lvl="5" indent="-185738"/>
            <a:r>
              <a:rPr lang="es-ES" sz="1600" dirty="0" smtClean="0"/>
              <a:t>Si la fiebre es superior a 40ºC. </a:t>
            </a:r>
          </a:p>
          <a:p>
            <a:pPr marL="719138" lvl="3" indent="-269875">
              <a:tabLst>
                <a:tab pos="719138" algn="l"/>
              </a:tabLst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Asma</a:t>
            </a:r>
            <a:r>
              <a:rPr lang="es-ES" dirty="0" smtClean="0"/>
              <a:t>: se trata de una enfermedad crónica más frecuentemente en la infancia. Es importante que el personal este informado de quien la padece y que toma para mejorarla, llevándolo siempre encima. </a:t>
            </a:r>
          </a:p>
          <a:p>
            <a:pPr marL="982663" lvl="3" indent="-263525"/>
            <a:r>
              <a:rPr lang="es-ES" dirty="0" smtClean="0"/>
              <a:t>En caso grave</a:t>
            </a:r>
            <a:r>
              <a:rPr lang="es-ES" dirty="0" smtClean="0">
                <a:sym typeface="Wingdings" panose="05000000000000000000" pitchFamily="2" charset="2"/>
              </a:rPr>
              <a:t>( crisis) avisar al 112. síntomas de alarma: </a:t>
            </a:r>
          </a:p>
          <a:p>
            <a:pPr marL="982663" lvl="4" indent="-263525"/>
            <a:r>
              <a:rPr lang="es-ES" dirty="0" smtClean="0">
                <a:sym typeface="Wingdings" panose="05000000000000000000" pitchFamily="2" charset="2"/>
              </a:rPr>
              <a:t>Coloración azulada,(cianosis) esta coloración puede ser más visible en los labios, o bajo las uñas. </a:t>
            </a:r>
          </a:p>
          <a:p>
            <a:pPr marL="982663" lvl="4" indent="-263525"/>
            <a:r>
              <a:rPr lang="es-ES" dirty="0" smtClean="0">
                <a:sym typeface="Wingdings" panose="05000000000000000000" pitchFamily="2" charset="2"/>
              </a:rPr>
              <a:t>Fatiga ( disnea), que no le  permite hablar y/o le dificulta caminar. </a:t>
            </a:r>
          </a:p>
          <a:p>
            <a:pPr marL="982663" lvl="4" indent="-263525"/>
            <a:r>
              <a:rPr lang="es-ES" dirty="0" smtClean="0">
                <a:sym typeface="Wingdings" panose="05000000000000000000" pitchFamily="2" charset="2"/>
              </a:rPr>
              <a:t>Pérdida de conocimiento  estado semiinconsciente.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2078363"/>
            <a:ext cx="3403600" cy="236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2159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s-E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Pérdida de conocimiento o desmayo:</a:t>
            </a:r>
          </a:p>
          <a:p>
            <a:pPr lvl="1">
              <a:buNone/>
            </a:pPr>
            <a:endParaRPr lang="es-ES" dirty="0" smtClean="0"/>
          </a:p>
          <a:p>
            <a:pPr lvl="3"/>
            <a:r>
              <a:rPr lang="es-ES" sz="1700" dirty="0" smtClean="0"/>
              <a:t>Causada por deshidratación, nivel de azúcar bajo…( no ha desayunado…) </a:t>
            </a:r>
          </a:p>
          <a:p>
            <a:pPr lvl="3"/>
            <a:r>
              <a:rPr lang="es-ES" sz="1700" dirty="0" smtClean="0"/>
              <a:t>Tumbarle boca arriba, con las dos piernas elevadas, darle espacio a su alrededor, si a los pocos minutos no recobra la consciencia o se encuentra mal, </a:t>
            </a:r>
          </a:p>
          <a:p>
            <a:pPr lvl="3"/>
            <a:r>
              <a:rPr lang="es-ES" sz="1700" dirty="0" smtClean="0"/>
              <a:t>Avisar a urgencias 112. y seguir la pauta de comunicación. </a:t>
            </a:r>
          </a:p>
          <a:p>
            <a:pPr lvl="3"/>
            <a:r>
              <a:rPr lang="es-ES" sz="1700" dirty="0" smtClean="0"/>
              <a:t>Taparle y mantenerle caliente hasta que se recupere del todo.</a:t>
            </a:r>
          </a:p>
          <a:p>
            <a:pPr lvl="3"/>
            <a:r>
              <a:rPr lang="es-ES" sz="1700" dirty="0" smtClean="0"/>
              <a:t>Indicarle que se levante poco a poco, si lo hace deprisa puede desmayarse de nuevo. </a:t>
            </a:r>
          </a:p>
          <a:p>
            <a:pPr lvl="3"/>
            <a:r>
              <a:rPr lang="es-ES" sz="1700" dirty="0" smtClean="0"/>
              <a:t>Si el desmayo se debe a que lleve muchas horas sin comer, darle algo de comer  o beber, siempre y  cuando haya recobrado el conocimiento completamente. </a:t>
            </a:r>
          </a:p>
          <a:p>
            <a:pPr marL="1879600" lvl="4" indent="-261938"/>
            <a:r>
              <a:rPr lang="es-ES" sz="1700" dirty="0" smtClean="0"/>
              <a:t>M.I: no intentar ponerle de pie ni sentarlo.</a:t>
            </a:r>
          </a:p>
          <a:p>
            <a:pPr marL="1879600" lvl="4" indent="-261938"/>
            <a:r>
              <a:rPr lang="es-ES" sz="1700" dirty="0" smtClean="0"/>
              <a:t>No echarle agua en la cara o abofetearle para tratar de reanimarle.</a:t>
            </a:r>
          </a:p>
          <a:p>
            <a:pPr marL="1879600" lvl="4" indent="-261938"/>
            <a:r>
              <a:rPr lang="es-ES" sz="1700" dirty="0" smtClean="0"/>
              <a:t>No dejarle sin vigilancia.</a:t>
            </a:r>
          </a:p>
          <a:p>
            <a:pPr marL="1879600" lvl="4" indent="-261938"/>
            <a:r>
              <a:rPr lang="es-ES" sz="1700" dirty="0" smtClean="0"/>
              <a:t>No darle comida o bebida estando inconsciente.</a:t>
            </a:r>
          </a:p>
          <a:p>
            <a:pPr marL="1879600" lvl="4" indent="-261938"/>
            <a:r>
              <a:rPr lang="es-ES" sz="1700" dirty="0" smtClean="0"/>
              <a:t>No colocar una almohada debajo de la cabeza estando inconsciente.</a:t>
            </a:r>
          </a:p>
        </p:txBody>
      </p:sp>
    </p:spTree>
    <p:extLst>
      <p:ext uri="{BB962C8B-B14F-4D97-AF65-F5344CB8AC3E}">
        <p14:creationId xmlns:p14="http://schemas.microsoft.com/office/powerpoint/2010/main" val="3960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52260"/>
          </a:xfrm>
        </p:spPr>
        <p:txBody>
          <a:bodyPr>
            <a:normAutofit/>
          </a:bodyPr>
          <a:lstStyle/>
          <a:p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convulsiva o crisis epiléptica:</a:t>
            </a:r>
          </a:p>
          <a:p>
            <a:pPr>
              <a:buNone/>
            </a:pP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s-ES" sz="1800" dirty="0" smtClean="0"/>
              <a:t>Ante un ataque epiléptico es conveniente:</a:t>
            </a:r>
          </a:p>
          <a:p>
            <a:pPr lvl="1">
              <a:buNone/>
            </a:pPr>
            <a:r>
              <a:rPr lang="es-ES" sz="1800" dirty="0" smtClean="0"/>
              <a:t> </a:t>
            </a:r>
          </a:p>
          <a:p>
            <a:pPr lvl="2"/>
            <a:r>
              <a:rPr lang="es-ES" sz="1600" dirty="0" smtClean="0"/>
              <a:t>Si es posible retirarle objetos de mesas y sillas de su lado, e intentar ponerle algo blando, ponerlo de lateral, para evitar que se trague sus vómitos, y si nos acordamos meterle un pañuelo. </a:t>
            </a:r>
          </a:p>
          <a:p>
            <a:pPr lvl="2"/>
            <a:r>
              <a:rPr lang="es-ES" sz="1600" dirty="0" smtClean="0"/>
              <a:t>Retirar las gafas si llevara.</a:t>
            </a:r>
          </a:p>
          <a:p>
            <a:pPr lvl="2"/>
            <a:r>
              <a:rPr lang="es-ES" sz="1600" dirty="0" smtClean="0"/>
              <a:t>dejar convulsionar sin sujetarle ni inmovilizarle. </a:t>
            </a:r>
          </a:p>
          <a:p>
            <a:pPr lvl="2"/>
            <a:r>
              <a:rPr lang="es-ES" sz="1600" dirty="0" smtClean="0"/>
              <a:t>Realizar la pauta de comunicación. </a:t>
            </a:r>
          </a:p>
          <a:p>
            <a:pPr lvl="2"/>
            <a:r>
              <a:rPr lang="es-ES" sz="1600" dirty="0" smtClean="0"/>
              <a:t>Si ha sufrido daños, llamar al 112 o trasladarle a urgencias. </a:t>
            </a:r>
          </a:p>
          <a:p>
            <a:pPr lvl="2"/>
            <a:r>
              <a:rPr lang="es-ES" sz="1600" dirty="0" smtClean="0"/>
              <a:t>No introducir ningún elemento rígido dentro de la boca. 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3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	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7" y="2109632"/>
            <a:ext cx="9364134" cy="4536701"/>
          </a:xfrm>
        </p:spPr>
      </p:pic>
    </p:spTree>
    <p:extLst>
      <p:ext uri="{BB962C8B-B14F-4D97-AF65-F5344CB8AC3E}">
        <p14:creationId xmlns:p14="http://schemas.microsoft.com/office/powerpoint/2010/main" val="41777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PRIMEROS AUXILIOS EN CASO DE: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85533" y="2336873"/>
            <a:ext cx="5545667" cy="3599316"/>
          </a:xfrm>
        </p:spPr>
        <p:txBody>
          <a:bodyPr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smtClean="0"/>
              <a:t>BOTIQUÍN. 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smtClean="0"/>
              <a:t>Compresas frías (vale hielo con un paño). 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smtClean="0"/>
              <a:t>Dudas y preguntas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s-ES" sz="2000" dirty="0" smtClean="0"/>
              <a:t>Despedida. </a:t>
            </a:r>
            <a:endParaRPr lang="es-ES" sz="2000" dirty="0"/>
          </a:p>
          <a:p>
            <a:pPr marL="1371600" lvl="3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057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EMERGENCIA GENERAL </a:t>
            </a:r>
          </a:p>
          <a:p>
            <a:pPr lvl="1"/>
            <a:r>
              <a:rPr lang="es-ES" dirty="0" smtClean="0"/>
              <a:t>Emergencias ecológicas </a:t>
            </a:r>
          </a:p>
          <a:p>
            <a:pPr lvl="2"/>
            <a:r>
              <a:rPr lang="es-ES" dirty="0" smtClean="0"/>
              <a:t>Emergencias sanitarias </a:t>
            </a:r>
          </a:p>
          <a:p>
            <a:pPr lvl="2"/>
            <a:r>
              <a:rPr lang="es-ES" dirty="0" smtClean="0"/>
              <a:t>….</a:t>
            </a:r>
          </a:p>
          <a:p>
            <a:pPr lvl="1"/>
            <a:r>
              <a:rPr lang="es-ES" dirty="0" smtClean="0"/>
              <a:t>EMERGENCIA PARCIAL </a:t>
            </a:r>
          </a:p>
          <a:p>
            <a:pPr lvl="2"/>
            <a:r>
              <a:rPr lang="es-ES" dirty="0" smtClean="0"/>
              <a:t>CONATO DE EMEGENCIA </a:t>
            </a: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84" y="2071234"/>
            <a:ext cx="3911492" cy="24377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73" y="4733372"/>
            <a:ext cx="3794527" cy="190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656" y="4122224"/>
            <a:ext cx="3335628" cy="2350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378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Datos de interés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0521" y="2573940"/>
            <a:ext cx="9613861" cy="3538994"/>
          </a:xfrm>
        </p:spPr>
        <p:txBody>
          <a:bodyPr/>
          <a:lstStyle/>
          <a:p>
            <a:r>
              <a:rPr lang="es-ES" dirty="0" smtClean="0"/>
              <a:t>PRINCIPAL CAUSA DE MUERTE DE NIÑOS Y NIÑAS DE UNO A CATORCE AÑOS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SIN EMBARGO, ESTA DEMOSTRADO QUE SI SE TOMARAN LAS MEDIDAS PREVENTIVAS ADECUADAS, LA MAYOR PARTE DE ESTOS ACCIDENTES PODRÍA EVITARSE.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DE ESTOS ACCIDENTES 15% SON EN CENTROS ESCOLARES. </a:t>
            </a:r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569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2.1 ESTADÍSTICAS </a:t>
            </a:r>
            <a:endParaRPr lang="es-ES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488643"/>
              </p:ext>
            </p:extLst>
          </p:nvPr>
        </p:nvGraphicFramePr>
        <p:xfrm>
          <a:off x="681038" y="2336800"/>
          <a:ext cx="9613900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62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 Principales causas de accidentes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4787" y="2345339"/>
            <a:ext cx="9613861" cy="4140127"/>
          </a:xfrm>
        </p:spPr>
        <p:txBody>
          <a:bodyPr/>
          <a:lstStyle/>
          <a:p>
            <a:r>
              <a:rPr lang="es-ES" sz="2000" dirty="0" smtClean="0"/>
              <a:t>CAÍDAS:</a:t>
            </a:r>
          </a:p>
          <a:p>
            <a:pPr>
              <a:buNone/>
            </a:pPr>
            <a:r>
              <a:rPr lang="es-ES" sz="2000" dirty="0" smtClean="0"/>
              <a:t> </a:t>
            </a:r>
          </a:p>
          <a:p>
            <a:pPr lvl="1"/>
            <a:r>
              <a:rPr lang="es-ES" dirty="0" smtClean="0"/>
              <a:t>A mismo nivel </a:t>
            </a:r>
          </a:p>
          <a:p>
            <a:pPr lvl="1"/>
            <a:r>
              <a:rPr lang="es-ES" dirty="0" smtClean="0"/>
              <a:t>A distinto nivel </a:t>
            </a:r>
          </a:p>
          <a:p>
            <a:pPr lvl="1">
              <a:buNone/>
            </a:pPr>
            <a:endParaRPr lang="es-ES" dirty="0" smtClean="0"/>
          </a:p>
          <a:p>
            <a:r>
              <a:rPr lang="es-ES" sz="2000" dirty="0" smtClean="0"/>
              <a:t>CORTES Y HERIDAS</a:t>
            </a:r>
          </a:p>
          <a:p>
            <a:pPr>
              <a:buNone/>
            </a:pPr>
            <a:r>
              <a:rPr lang="es-ES" sz="2000" dirty="0" smtClean="0"/>
              <a:t> </a:t>
            </a:r>
          </a:p>
          <a:p>
            <a:pPr lvl="1"/>
            <a:r>
              <a:rPr lang="es-ES" dirty="0" smtClean="0"/>
              <a:t>Producidos por elementos pun-</a:t>
            </a:r>
            <a:endParaRPr lang="es-ES" dirty="0"/>
          </a:p>
          <a:p>
            <a:pPr marL="457200" lvl="1" indent="0">
              <a:buNone/>
            </a:pPr>
            <a:r>
              <a:rPr lang="es-ES" dirty="0" smtClean="0"/>
              <a:t>   </a:t>
            </a:r>
            <a:r>
              <a:rPr lang="es-ES" dirty="0" err="1" smtClean="0"/>
              <a:t>zantes</a:t>
            </a:r>
            <a:r>
              <a:rPr lang="es-ES" dirty="0" smtClean="0"/>
              <a:t>, cremalleras, cuchillos…</a:t>
            </a:r>
          </a:p>
          <a:p>
            <a:pPr marL="457200" lvl="1" indent="0">
              <a:buNone/>
            </a:pPr>
            <a:endParaRPr lang="es-ES" dirty="0" smtClean="0"/>
          </a:p>
          <a:p>
            <a:pPr marL="177800" lvl="1" indent="-177800"/>
            <a:r>
              <a:rPr lang="es-ES" dirty="0" smtClean="0"/>
              <a:t>  QUEMADURAS</a:t>
            </a:r>
          </a:p>
          <a:p>
            <a:pPr lvl="1">
              <a:buFontTx/>
              <a:buChar char="-"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46" y="2284943"/>
            <a:ext cx="2466975" cy="18478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21" y="2305615"/>
            <a:ext cx="2466975" cy="1847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937" y="4470401"/>
            <a:ext cx="2032000" cy="203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864" y="4470400"/>
            <a:ext cx="2431201" cy="2020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66" y="4470205"/>
            <a:ext cx="2023727" cy="20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1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 Principales causas de accidentes 	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ATRAGANTAMIENTOS</a:t>
            </a:r>
          </a:p>
          <a:p>
            <a:r>
              <a:rPr lang="es-ES" dirty="0" smtClean="0"/>
              <a:t>INTOXICACIONES </a:t>
            </a:r>
          </a:p>
          <a:p>
            <a:r>
              <a:rPr lang="es-ES" dirty="0" smtClean="0"/>
              <a:t> ELECTROCUCIÓN </a:t>
            </a:r>
          </a:p>
          <a:p>
            <a:r>
              <a:rPr lang="es-ES" dirty="0" smtClean="0"/>
              <a:t>PICADURAS</a:t>
            </a:r>
          </a:p>
          <a:p>
            <a:r>
              <a:rPr lang="es-ES" dirty="0" smtClean="0"/>
              <a:t>ACCIDENTES DE TRÁFICO 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91" y="2648635"/>
            <a:ext cx="4226377" cy="31697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39" y="4006882"/>
            <a:ext cx="3304160" cy="2626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15" y="3451538"/>
            <a:ext cx="3576477" cy="27360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43" y="2208366"/>
            <a:ext cx="2630790" cy="24334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67" y="4403394"/>
            <a:ext cx="2970223" cy="22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Medidas contra estos accidentes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089327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PROTECCIÓN DEL MEDIO </a:t>
            </a:r>
            <a:r>
              <a:rPr lang="es-ES" dirty="0" smtClean="0">
                <a:sym typeface="Wingdings" panose="05000000000000000000" pitchFamily="2" charset="2"/>
              </a:rPr>
              <a:t> con el fin de lograr la mayor seguridad en el entorno</a:t>
            </a:r>
          </a:p>
          <a:p>
            <a:pPr>
              <a:buNone/>
            </a:pPr>
            <a:r>
              <a:rPr lang="es-ES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es-ES" dirty="0" smtClean="0">
                <a:sym typeface="Wingdings" panose="05000000000000000000" pitchFamily="2" charset="2"/>
              </a:rPr>
              <a:t>Seguridad dentro de los recintos cerrados</a:t>
            </a:r>
          </a:p>
          <a:p>
            <a:pPr lvl="1">
              <a:buNone/>
            </a:pPr>
            <a:r>
              <a:rPr lang="es-ES" dirty="0" smtClean="0">
                <a:sym typeface="Wingdings" panose="05000000000000000000" pitchFamily="2" charset="2"/>
              </a:rPr>
              <a:t> 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No usar abrillantadores para limpieza de suelos 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Cuidar que siempre haya buena iluminación 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Las escaleras deben tener escalones bajos (17cm) y profundos ( 28 cm) 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Las </a:t>
            </a:r>
            <a:r>
              <a:rPr lang="es-ES" dirty="0" err="1" smtClean="0">
                <a:sym typeface="Wingdings" panose="05000000000000000000" pitchFamily="2" charset="2"/>
              </a:rPr>
              <a:t>terrrazas</a:t>
            </a:r>
            <a:r>
              <a:rPr lang="es-ES" dirty="0" smtClean="0">
                <a:sym typeface="Wingdings" panose="05000000000000000000" pitchFamily="2" charset="2"/>
              </a:rPr>
              <a:t>, balcones, tener barandillas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Las ventanas tienen que tener cierres altos y ser inaccesibles para los pequeños 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Hay que </a:t>
            </a:r>
            <a:r>
              <a:rPr lang="es-ES" dirty="0" err="1" smtClean="0">
                <a:sym typeface="Wingdings" panose="05000000000000000000" pitchFamily="2" charset="2"/>
              </a:rPr>
              <a:t>que</a:t>
            </a:r>
            <a:r>
              <a:rPr lang="es-ES" dirty="0" smtClean="0">
                <a:sym typeface="Wingdings" panose="05000000000000000000" pitchFamily="2" charset="2"/>
              </a:rPr>
              <a:t> instalar cristales de seguridad en los lugares donde se puede chocar.</a:t>
            </a:r>
          </a:p>
          <a:p>
            <a:pPr lvl="2"/>
            <a:r>
              <a:rPr lang="es-ES" dirty="0" smtClean="0">
                <a:sym typeface="Wingdings" panose="05000000000000000000" pitchFamily="2" charset="2"/>
              </a:rPr>
              <a:t>Vigilar el buen estado de las instalaciones en los aseos: baldosas,  portarrollos metálicos, colgadores metálicos.</a:t>
            </a:r>
          </a:p>
          <a:p>
            <a:pPr lvl="2"/>
            <a:endParaRPr lang="es-ES" dirty="0">
              <a:sym typeface="Wingdings" panose="05000000000000000000" pitchFamily="2" charset="2"/>
            </a:endParaRPr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34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583</TotalTime>
  <Words>2244</Words>
  <Application>Microsoft Office PowerPoint</Application>
  <PresentationFormat>Personalizado</PresentationFormat>
  <Paragraphs>282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Berlín</vt:lpstr>
      <vt:lpstr>PLAN AUTOPROTECCIÓN </vt:lpstr>
      <vt:lpstr>INTRODUCCIÓN     </vt:lpstr>
      <vt:lpstr>INTRODUCCIÓN  </vt:lpstr>
      <vt:lpstr>INTRODUCCIÓN </vt:lpstr>
      <vt:lpstr>2. Datos de interés </vt:lpstr>
      <vt:lpstr>2.1 ESTADÍSTICAS </vt:lpstr>
      <vt:lpstr>2.2 Principales causas de accidentes  </vt:lpstr>
      <vt:lpstr>2.2 Principales causas de accidentes  </vt:lpstr>
      <vt:lpstr>3. Medidas contra estos accidentes </vt:lpstr>
      <vt:lpstr>3.1 Medidas contra estos accidentes </vt:lpstr>
      <vt:lpstr>3.2 Medidas preventivas fuera del recinto cerrado  </vt:lpstr>
      <vt:lpstr>3.3 Medidas preventivas con el alumnado  </vt:lpstr>
      <vt:lpstr>4. Primeros auxilios en caso de accidente</vt:lpstr>
      <vt:lpstr>4.1 PAS en primeros auxilios </vt:lpstr>
      <vt:lpstr>4. PRIMEROS AUXILIOS EN CASO DE:   </vt:lpstr>
      <vt:lpstr>4. PRIMEROS AUXILIOS EN CASO DE:  </vt:lpstr>
      <vt:lpstr>4. PRIMEROS AUXILIOS EN CASO DE: </vt:lpstr>
      <vt:lpstr>4. PRIMEROS AUXILIOS EN CASO DE: </vt:lpstr>
      <vt:lpstr>4. PRIMEROS AUXILIOS EN CASO DE: </vt:lpstr>
      <vt:lpstr>4. PRIMEROS AUXILIOS EN CASO DE: </vt:lpstr>
      <vt:lpstr>4. PRIMEROS AUXILIOS EN CASO DE: </vt:lpstr>
      <vt:lpstr>4. PRIMEROS AUXILIOS EN CASO DE:  </vt:lpstr>
      <vt:lpstr>4. PRIMEROS AUXILIOS EN CASO DE: </vt:lpstr>
      <vt:lpstr>4. PRIMEROS AUXILIOS EN CASO DE:  </vt:lpstr>
      <vt:lpstr>4. PRIMEROS AUXILIOS EN CASO DE: </vt:lpstr>
      <vt:lpstr>4. PRIMEROS AUXILIOS EN CASO DE:  </vt:lpstr>
      <vt:lpstr>4. PRIMEROS AUXILIOS EN CASO DE:  </vt:lpstr>
      <vt:lpstr>4. PRIMEROS AUXILIOS EN CASO DE:  </vt:lpstr>
      <vt:lpstr>4. PRIMEROS AUXILIOS EN CASO DE:</vt:lpstr>
      <vt:lpstr>4. PRIMEROS AUXILIOS EN CASO DE: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AUTOPROTECCIÓN</dc:title>
  <dc:creator>Raul</dc:creator>
  <cp:lastModifiedBy>PROFESOR2</cp:lastModifiedBy>
  <cp:revision>96</cp:revision>
  <dcterms:created xsi:type="dcterms:W3CDTF">2017-05-02T16:03:03Z</dcterms:created>
  <dcterms:modified xsi:type="dcterms:W3CDTF">2017-05-12T07:52:47Z</dcterms:modified>
</cp:coreProperties>
</file>