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0" r:id="rId4"/>
    <p:sldMasterId id="2147483723" r:id="rId5"/>
    <p:sldMasterId id="2147483736" r:id="rId6"/>
    <p:sldMasterId id="2147483749" r:id="rId7"/>
    <p:sldMasterId id="2147483761" r:id="rId8"/>
    <p:sldMasterId id="2147483774" r:id="rId9"/>
  </p:sldMasterIdLst>
  <p:notesMasterIdLst>
    <p:notesMasterId r:id="rId23"/>
  </p:notesMasterIdLst>
  <p:sldIdLst>
    <p:sldId id="256" r:id="rId10"/>
    <p:sldId id="257" r:id="rId11"/>
    <p:sldId id="259" r:id="rId12"/>
    <p:sldId id="263" r:id="rId13"/>
    <p:sldId id="270" r:id="rId14"/>
    <p:sldId id="264" r:id="rId15"/>
    <p:sldId id="266" r:id="rId16"/>
    <p:sldId id="265" r:id="rId17"/>
    <p:sldId id="267" r:id="rId18"/>
    <p:sldId id="268" r:id="rId19"/>
    <p:sldId id="272" r:id="rId20"/>
    <p:sldId id="261" r:id="rId21"/>
    <p:sldId id="273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96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8F919-A851-4C38-8456-0DB4DFD3D8FA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A4378-D5C6-4EFB-ACB4-BF13D5A61B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446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0F0282-37D5-40A0-8B22-E6B89534C96C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DB5B3E-56A0-460C-906B-BE0F99363F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F0282-37D5-40A0-8B22-E6B89534C96C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B5B3E-56A0-460C-906B-BE0F99363F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70CCB-9F8F-4443-9E3E-B2745C9AB97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11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0AE30-AD20-4A7D-861A-674FF4CEE3C2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01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4CB5C3-4A19-493E-8F7D-480C91AE3625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3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3C4A6-B7C3-4BB9-A2D9-E5356EE794AB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676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5960-1BBC-474A-B638-7CF80A886FB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804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D12611-59FD-41D0-B68C-0FADC78CD510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0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F0282-37D5-40A0-8B22-E6B89534C96C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B5B3E-56A0-460C-906B-BE0F99363F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5205CA-F001-406C-A78D-43F933313B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01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8D1B4-9FB5-4487-A214-E5F7C381A95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8304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155A6-1DF5-4335-ADBE-C89BB22892A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42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4980C-D737-4674-9F44-432197F7C5A8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4196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B574C4-7EA9-475A-8841-7D94983E5A67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58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49E8D-FC7C-4740-8572-FCE4ECDD35E7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7327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CDBF1-356A-41DF-9DC5-0CE54C3177E2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70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2D7ED-8CE8-4B9C-89D2-67BA7AE88DB2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52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F0282-37D5-40A0-8B22-E6B89534C96C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B5B3E-56A0-460C-906B-BE0F99363F7C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3E4401-33E9-4A57-BAA2-DA662FC20A7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8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E8B688-6307-40F6-A969-1CB185203664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66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8C2B0-D6A3-447D-85E1-06A67AD58B02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37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72BC67-A19C-4DF1-8583-AC7E1942FC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401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4D74F-E1A0-4DCA-BE91-011F58EE46D9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1445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23AD-49FF-4A31-B88E-E013576B4F63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40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6D277-F928-40E0-A7C9-A2D9E4F38C2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068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EB9AF-BBF0-4527-840C-C643A735ADE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5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43557-311E-4B32-BEDF-35C8847F80E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8331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70CCB-9F8F-4443-9E3E-B2745C9AB97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4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F0282-37D5-40A0-8B22-E6B89534C96C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B5B3E-56A0-460C-906B-BE0F99363F7C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0AE30-AD20-4A7D-861A-674FF4CEE3C2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7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4CB5C3-4A19-493E-8F7D-480C91AE3625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23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3C4A6-B7C3-4BB9-A2D9-E5356EE794AB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78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5960-1BBC-474A-B638-7CF80A886FB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68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D12611-59FD-41D0-B68C-0FADC78CD510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70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72BC67-A19C-4DF1-8583-AC7E1942FC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184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4D74F-E1A0-4DCA-BE91-011F58EE46D9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242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23AD-49FF-4A31-B88E-E013576B4F63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66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6D277-F928-40E0-A7C9-A2D9E4F38C2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7356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EB9AF-BBF0-4527-840C-C643A735ADE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2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F0282-37D5-40A0-8B22-E6B89534C96C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B5B3E-56A0-460C-906B-BE0F99363F7C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43557-311E-4B32-BEDF-35C8847F80E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2137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70CCB-9F8F-4443-9E3E-B2745C9AB97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41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0AE30-AD20-4A7D-861A-674FF4CEE3C2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4CB5C3-4A19-493E-8F7D-480C91AE3625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8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3C4A6-B7C3-4BB9-A2D9-E5356EE794AB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8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5960-1BBC-474A-B638-7CF80A886FB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60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D12611-59FD-41D0-B68C-0FADC78CD510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87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72BC67-A19C-4DF1-8583-AC7E1942FC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249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4D74F-E1A0-4DCA-BE91-011F58EE46D9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3767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23AD-49FF-4A31-B88E-E013576B4F63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65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F0282-37D5-40A0-8B22-E6B89534C96C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B5B3E-56A0-460C-906B-BE0F99363F7C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6D277-F928-40E0-A7C9-A2D9E4F38C2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659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EB9AF-BBF0-4527-840C-C643A735ADE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5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43557-311E-4B32-BEDF-35C8847F80E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094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70CCB-9F8F-4443-9E3E-B2745C9AB97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77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0AE30-AD20-4A7D-861A-674FF4CEE3C2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92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4CB5C3-4A19-493E-8F7D-480C91AE3625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42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3C4A6-B7C3-4BB9-A2D9-E5356EE794AB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01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5960-1BBC-474A-B638-7CF80A886FB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8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D12611-59FD-41D0-B68C-0FADC78CD510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15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72BC67-A19C-4DF1-8583-AC7E1942FC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43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F0282-37D5-40A0-8B22-E6B89534C96C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B5B3E-56A0-460C-906B-BE0F99363F7C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4D74F-E1A0-4DCA-BE91-011F58EE46D9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50307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23AD-49FF-4A31-B88E-E013576B4F63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43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6D277-F928-40E0-A7C9-A2D9E4F38C2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3459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EB9AF-BBF0-4527-840C-C643A735ADE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59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43557-311E-4B32-BEDF-35C8847F80E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7070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70CCB-9F8F-4443-9E3E-B2745C9AB97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495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0AE30-AD20-4A7D-861A-674FF4CEE3C2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4CB5C3-4A19-493E-8F7D-480C91AE3625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46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3C4A6-B7C3-4BB9-A2D9-E5356EE794AB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54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5960-1BBC-474A-B638-7CF80A886FB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1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F0282-37D5-40A0-8B22-E6B89534C96C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B5B3E-56A0-460C-906B-BE0F99363F7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D12611-59FD-41D0-B68C-0FADC78CD510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64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5205CA-F001-406C-A78D-43F933313B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744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8D1B4-9FB5-4487-A214-E5F7C381A95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92170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155A6-1DF5-4335-ADBE-C89BB22892A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95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4980C-D737-4674-9F44-432197F7C5A8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7356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B574C4-7EA9-475A-8841-7D94983E5A67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2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49E8D-FC7C-4740-8572-FCE4ECDD35E7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7219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CDBF1-356A-41DF-9DC5-0CE54C3177E2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731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2D7ED-8CE8-4B9C-89D2-67BA7AE88DB2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0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3E4401-33E9-4A57-BAA2-DA662FC20A7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20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0F0282-37D5-40A0-8B22-E6B89534C96C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B5B3E-56A0-460C-906B-BE0F99363F7C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E8B688-6307-40F6-A969-1CB185203664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32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8C2B0-D6A3-447D-85E1-06A67AD58B02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446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72BC67-A19C-4DF1-8583-AC7E1942FC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1487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4D74F-E1A0-4DCA-BE91-011F58EE46D9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23011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23AD-49FF-4A31-B88E-E013576B4F63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6D277-F928-40E0-A7C9-A2D9E4F38C2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2608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EB9AF-BBF0-4527-840C-C643A735ADE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6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43557-311E-4B32-BEDF-35C8847F80E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330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70CCB-9F8F-4443-9E3E-B2745C9AB971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437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0AE30-AD20-4A7D-861A-674FF4CEE3C2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82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0F0282-37D5-40A0-8B22-E6B89534C96C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DB5B3E-56A0-460C-906B-BE0F99363F7C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4CB5C3-4A19-493E-8F7D-480C91AE3625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34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3C4A6-B7C3-4BB9-A2D9-E5356EE794AB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62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E5960-1BBC-474A-B638-7CF80A886FB5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768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D12611-59FD-41D0-B68C-0FADC78CD510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040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aramond" pitchFamily="18" charset="0"/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72BC67-A19C-4DF1-8583-AC7E1942FC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1389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4D74F-E1A0-4DCA-BE91-011F58EE46D9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2470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23AD-49FF-4A31-B88E-E013576B4F63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19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6D277-F928-40E0-A7C9-A2D9E4F38C21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2687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EB9AF-BBF0-4527-840C-C643A735ADE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4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43557-311E-4B32-BEDF-35C8847F80E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62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0F0282-37D5-40A0-8B22-E6B89534C96C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DB5B3E-56A0-460C-906B-BE0F99363F7C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06A83-3609-41D8-A46E-6A3EC90B95B9}" type="slidenum">
              <a:rPr lang="es-ES" smtClean="0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0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9C3983-77C4-4713-AD50-5720F4895E86}" type="slidenum">
              <a:rPr lang="es-ES" smtClean="0">
                <a:solidFill>
                  <a:prstClr val="black"/>
                </a:solidFill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3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9C3983-77C4-4713-AD50-5720F4895E86}" type="slidenum">
              <a:rPr lang="es-ES" smtClean="0">
                <a:solidFill>
                  <a:prstClr val="black"/>
                </a:solidFill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6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9C3983-77C4-4713-AD50-5720F4895E86}" type="slidenum">
              <a:rPr lang="es-ES" smtClean="0">
                <a:solidFill>
                  <a:prstClr val="black"/>
                </a:solidFill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3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9C3983-77C4-4713-AD50-5720F4895E86}" type="slidenum">
              <a:rPr lang="es-ES" smtClean="0">
                <a:solidFill>
                  <a:prstClr val="black"/>
                </a:solidFill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1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06A83-3609-41D8-A46E-6A3EC90B95B9}" type="slidenum">
              <a:rPr lang="es-ES" smtClean="0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9C3983-77C4-4713-AD50-5720F4895E86}" type="slidenum">
              <a:rPr lang="es-ES" smtClean="0">
                <a:solidFill>
                  <a:prstClr val="black"/>
                </a:solidFill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9C3983-77C4-4713-AD50-5720F4895E86}" type="slidenum">
              <a:rPr lang="es-ES" smtClean="0">
                <a:solidFill>
                  <a:prstClr val="black"/>
                </a:solidFill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2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548680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latin typeface="Aharoni" pitchFamily="2" charset="-79"/>
                <a:cs typeface="Aharoni" pitchFamily="2" charset="-79"/>
              </a:rPr>
              <a:t>APRENDIZAJE BASADO EN PROYECTOS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532063"/>
            <a:ext cx="7212013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2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772816"/>
            <a:ext cx="7416949" cy="435334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s-ES_tradnl" sz="2800" dirty="0"/>
              <a:t>Se centra en el estudiante</a:t>
            </a:r>
          </a:p>
          <a:p>
            <a:pPr>
              <a:lnSpc>
                <a:spcPct val="80000"/>
              </a:lnSpc>
            </a:pPr>
            <a:r>
              <a:rPr lang="es-ES_tradnl" sz="2800" dirty="0"/>
              <a:t>Estimula el aprendizaje colaborativo</a:t>
            </a:r>
          </a:p>
          <a:p>
            <a:pPr>
              <a:lnSpc>
                <a:spcPct val="80000"/>
              </a:lnSpc>
            </a:pPr>
            <a:r>
              <a:rPr lang="es-ES_tradnl" sz="2800" dirty="0"/>
              <a:t>Permite que se realicen mejoras continuas e incrementales a los productos que debe elaborar el alumno</a:t>
            </a:r>
          </a:p>
          <a:p>
            <a:pPr>
              <a:lnSpc>
                <a:spcPct val="80000"/>
              </a:lnSpc>
            </a:pPr>
            <a:r>
              <a:rPr lang="es-ES_tradnl" sz="2800" dirty="0"/>
              <a:t>Se diseña para que el estudiante se comprometa activamente en “</a:t>
            </a:r>
            <a:r>
              <a:rPr lang="es-ES_tradnl" sz="2800" b="1" dirty="0">
                <a:solidFill>
                  <a:schemeClr val="folHlink"/>
                </a:solidFill>
              </a:rPr>
              <a:t>hacer</a:t>
            </a:r>
            <a:r>
              <a:rPr lang="es-ES_tradnl" sz="2800" dirty="0"/>
              <a:t>”, en lugar de </a:t>
            </a:r>
            <a:r>
              <a:rPr lang="es-ES_tradnl" sz="2800" dirty="0" smtClean="0"/>
              <a:t>únicamente </a:t>
            </a:r>
            <a:r>
              <a:rPr lang="es-ES_tradnl" sz="2800" dirty="0"/>
              <a:t>en “</a:t>
            </a:r>
            <a:r>
              <a:rPr lang="es-ES_tradnl" sz="2800" b="1" dirty="0">
                <a:solidFill>
                  <a:schemeClr val="folHlink"/>
                </a:solidFill>
              </a:rPr>
              <a:t>aprender sobre algo</a:t>
            </a:r>
            <a:r>
              <a:rPr lang="es-ES_tradnl" sz="2800" dirty="0"/>
              <a:t>”</a:t>
            </a:r>
          </a:p>
          <a:p>
            <a:pPr>
              <a:lnSpc>
                <a:spcPct val="80000"/>
              </a:lnSpc>
            </a:pPr>
            <a:r>
              <a:rPr lang="es-ES_tradnl" sz="2800" dirty="0"/>
              <a:t>Requiere que el estudiante realice un producto, una presentación, un actuación</a:t>
            </a:r>
            <a:endParaRPr lang="es-ES" sz="2800" dirty="0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Aprendizaje por </a:t>
            </a:r>
            <a:r>
              <a:rPr lang="es-ES_tradnl" dirty="0" smtClean="0"/>
              <a:t>Proyectos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40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_tradnl" sz="2800" dirty="0"/>
              <a:t>Aumenta la motivación</a:t>
            </a:r>
          </a:p>
          <a:p>
            <a:pPr>
              <a:lnSpc>
                <a:spcPct val="80000"/>
              </a:lnSpc>
            </a:pPr>
            <a:r>
              <a:rPr lang="es-ES_tradnl" sz="2800" dirty="0"/>
              <a:t>Ofrece oportunidades de colaboración para construir conocimiento</a:t>
            </a:r>
          </a:p>
          <a:p>
            <a:pPr>
              <a:lnSpc>
                <a:spcPct val="80000"/>
              </a:lnSpc>
            </a:pPr>
            <a:r>
              <a:rPr lang="es-ES_tradnl" sz="2800" dirty="0"/>
              <a:t>Aumenta las habilidades de manejo de problemas sociales</a:t>
            </a:r>
          </a:p>
          <a:p>
            <a:pPr>
              <a:lnSpc>
                <a:spcPct val="80000"/>
              </a:lnSpc>
            </a:pPr>
            <a:r>
              <a:rPr lang="es-ES_tradnl" sz="2800" dirty="0"/>
              <a:t>Permite explorar las conexiones entre las distintas disciplinas</a:t>
            </a:r>
          </a:p>
          <a:p>
            <a:pPr>
              <a:lnSpc>
                <a:spcPct val="80000"/>
              </a:lnSpc>
            </a:pPr>
            <a:r>
              <a:rPr lang="es-ES_tradnl" sz="2800" dirty="0"/>
              <a:t>Permite contribuir al desarrollo de la comunidad o Escuela</a:t>
            </a:r>
          </a:p>
          <a:p>
            <a:pPr>
              <a:lnSpc>
                <a:spcPct val="80000"/>
              </a:lnSpc>
            </a:pPr>
            <a:r>
              <a:rPr lang="es-ES_tradnl" sz="2800" dirty="0"/>
              <a:t>Eleva la autoestima</a:t>
            </a:r>
          </a:p>
          <a:p>
            <a:pPr>
              <a:lnSpc>
                <a:spcPct val="80000"/>
              </a:lnSpc>
            </a:pPr>
            <a:r>
              <a:rPr lang="es-ES_tradnl" sz="2800" dirty="0"/>
              <a:t>Prepara a los estudiantes para puestos de trabajo</a:t>
            </a:r>
            <a:endParaRPr lang="es-ES" sz="2800" dirty="0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Aprendizaje por Proyectos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251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285728"/>
            <a:ext cx="225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PROYECTOS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259632" y="1130842"/>
            <a:ext cx="588413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PROPUESTA DE PROYECTOS DE FORMACIÓN </a:t>
            </a:r>
          </a:p>
        </p:txBody>
      </p:sp>
      <p:sp>
        <p:nvSpPr>
          <p:cNvPr id="6148" name="6 CuadroTexto"/>
          <p:cNvSpPr txBox="1">
            <a:spLocks noChangeArrowheads="1"/>
          </p:cNvSpPr>
          <p:nvPr/>
        </p:nvSpPr>
        <p:spPr bwMode="auto">
          <a:xfrm>
            <a:off x="4572000" y="1500188"/>
            <a:ext cx="19288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 dirty="0"/>
              <a:t>Nivel de complejidad</a:t>
            </a: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4428332" y="164226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5400000">
            <a:off x="4429920" y="1806348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259632" y="1950017"/>
            <a:ext cx="588413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/>
              <a:t>Grado</a:t>
            </a:r>
            <a:r>
              <a:rPr lang="es-ES" dirty="0"/>
              <a:t> </a:t>
            </a:r>
            <a:r>
              <a:rPr lang="es-ES" b="1" dirty="0" smtClean="0"/>
              <a:t>Octavo, Noveno y Decimo</a:t>
            </a:r>
            <a:endParaRPr lang="es-ES" b="1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3619691" y="2319349"/>
            <a:ext cx="0" cy="180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10800000">
            <a:off x="2190937" y="2498726"/>
            <a:ext cx="1428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2207916" y="2476572"/>
            <a:ext cx="0" cy="3003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endCxn id="33" idx="1"/>
          </p:cNvCxnSpPr>
          <p:nvPr/>
        </p:nvCxnSpPr>
        <p:spPr>
          <a:xfrm flipV="1">
            <a:off x="2190936" y="2899569"/>
            <a:ext cx="60722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endCxn id="34" idx="1"/>
          </p:cNvCxnSpPr>
          <p:nvPr/>
        </p:nvCxnSpPr>
        <p:spPr>
          <a:xfrm>
            <a:off x="2220876" y="3478069"/>
            <a:ext cx="5772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2798156" y="2714625"/>
            <a:ext cx="1643063" cy="3698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Justificación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2798157" y="3293125"/>
            <a:ext cx="1643063" cy="3698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Objetivos</a:t>
            </a:r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2190936" y="4086478"/>
            <a:ext cx="5872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2798158" y="3869604"/>
            <a:ext cx="1643063" cy="3698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/>
              <a:t>Metodología</a:t>
            </a:r>
          </a:p>
        </p:txBody>
      </p:sp>
      <p:cxnSp>
        <p:nvCxnSpPr>
          <p:cNvPr id="37" name="36 Conector recto de flecha"/>
          <p:cNvCxnSpPr>
            <a:endCxn id="39" idx="1"/>
          </p:cNvCxnSpPr>
          <p:nvPr/>
        </p:nvCxnSpPr>
        <p:spPr>
          <a:xfrm>
            <a:off x="2190936" y="4835238"/>
            <a:ext cx="6072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40" idx="1"/>
          </p:cNvCxnSpPr>
          <p:nvPr/>
        </p:nvCxnSpPr>
        <p:spPr>
          <a:xfrm flipV="1">
            <a:off x="2220876" y="5480712"/>
            <a:ext cx="557328" cy="1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2798159" y="4512072"/>
            <a:ext cx="164306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 smtClean="0"/>
              <a:t>Resultados y </a:t>
            </a:r>
          </a:p>
          <a:p>
            <a:pPr algn="ctr">
              <a:defRPr/>
            </a:pPr>
            <a:r>
              <a:rPr lang="es-ES" b="1" dirty="0" smtClean="0"/>
              <a:t>Análisis</a:t>
            </a:r>
            <a:endParaRPr lang="es-ES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778204" y="5296046"/>
            <a:ext cx="166301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/>
              <a:t>Conclusiones</a:t>
            </a:r>
            <a:endParaRPr lang="es-ES" b="1" dirty="0"/>
          </a:p>
        </p:txBody>
      </p:sp>
      <p:cxnSp>
        <p:nvCxnSpPr>
          <p:cNvPr id="48" name="47 Conector recto de flecha"/>
          <p:cNvCxnSpPr/>
          <p:nvPr/>
        </p:nvCxnSpPr>
        <p:spPr>
          <a:xfrm>
            <a:off x="4966492" y="4365104"/>
            <a:ext cx="68562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5652120" y="3458369"/>
            <a:ext cx="2664296" cy="23468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es-ES" b="1" dirty="0"/>
              <a:t>Entregables.</a:t>
            </a:r>
          </a:p>
          <a:p>
            <a:pPr algn="ctr">
              <a:buFontTx/>
              <a:buChar char="-"/>
              <a:defRPr/>
            </a:pPr>
            <a:r>
              <a:rPr lang="es-ES" b="1" dirty="0"/>
              <a:t>Plan de ejecución.</a:t>
            </a:r>
          </a:p>
          <a:p>
            <a:pPr algn="ctr">
              <a:buFontTx/>
              <a:buChar char="-"/>
              <a:defRPr/>
            </a:pPr>
            <a:r>
              <a:rPr lang="es-ES" b="1" dirty="0"/>
              <a:t>Sistema de monitoreo y evaluación.</a:t>
            </a:r>
          </a:p>
          <a:p>
            <a:pPr algn="ctr">
              <a:buFontTx/>
              <a:buChar char="-"/>
              <a:defRPr/>
            </a:pPr>
            <a:r>
              <a:rPr lang="es-ES" b="1" dirty="0"/>
              <a:t>Ruta de Proyectos.</a:t>
            </a:r>
          </a:p>
          <a:p>
            <a:pPr algn="ctr">
              <a:buFontTx/>
              <a:buChar char="-"/>
              <a:defRPr/>
            </a:pPr>
            <a:r>
              <a:rPr lang="es-ES" b="1" dirty="0"/>
              <a:t>Integración de las áreas</a:t>
            </a:r>
          </a:p>
        </p:txBody>
      </p:sp>
      <p:cxnSp>
        <p:nvCxnSpPr>
          <p:cNvPr id="57" name="56 Conector recto"/>
          <p:cNvCxnSpPr/>
          <p:nvPr/>
        </p:nvCxnSpPr>
        <p:spPr>
          <a:xfrm>
            <a:off x="4464844" y="3478069"/>
            <a:ext cx="500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4441223" y="4052960"/>
            <a:ext cx="500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4441223" y="4620771"/>
            <a:ext cx="500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4441223" y="5480196"/>
            <a:ext cx="500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4966492" y="2899570"/>
            <a:ext cx="0" cy="2582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19" y="2880519"/>
            <a:ext cx="51276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8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543175"/>
          </a:xfrm>
        </p:spPr>
        <p:txBody>
          <a:bodyPr>
            <a:normAutofit lnSpcReduction="10000"/>
          </a:bodyPr>
          <a:lstStyle/>
          <a:p>
            <a:r>
              <a:rPr lang="es-ES" sz="2800"/>
              <a:t>Deben integrar TICs (Manejo de información)</a:t>
            </a:r>
          </a:p>
          <a:p>
            <a:pPr lvl="1"/>
            <a:r>
              <a:rPr lang="es-ES" sz="2400"/>
              <a:t>Etapa de búsqueda de información</a:t>
            </a:r>
          </a:p>
          <a:p>
            <a:pPr lvl="1"/>
            <a:r>
              <a:rPr lang="es-ES" sz="2400"/>
              <a:t>Preparación Informe</a:t>
            </a:r>
          </a:p>
          <a:p>
            <a:pPr lvl="1"/>
            <a:r>
              <a:rPr lang="es-ES" sz="2400"/>
              <a:t>Exposición Final</a:t>
            </a:r>
          </a:p>
          <a:p>
            <a:pPr lvl="1"/>
            <a:r>
              <a:rPr lang="es-ES" sz="2400"/>
              <a:t>Divulgación</a:t>
            </a:r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Todos los Proyectos</a:t>
            </a:r>
          </a:p>
        </p:txBody>
      </p:sp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2484438" y="4724400"/>
            <a:ext cx="59880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>
                <a:solidFill>
                  <a:prstClr val="black"/>
                </a:solidFill>
                <a:latin typeface="Arial" pitchFamily="34" charset="0"/>
              </a:rPr>
              <a:t>Internet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>
                <a:solidFill>
                  <a:prstClr val="black"/>
                </a:solidFill>
                <a:latin typeface="Arial" pitchFamily="34" charset="0"/>
              </a:rPr>
              <a:t>Procesador de Textos (Word)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>
                <a:solidFill>
                  <a:prstClr val="black"/>
                </a:solidFill>
                <a:latin typeface="Arial" pitchFamily="34" charset="0"/>
              </a:rPr>
              <a:t>Hoja de cálculo (Excel)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>
                <a:solidFill>
                  <a:prstClr val="black"/>
                </a:solidFill>
                <a:latin typeface="Arial" pitchFamily="34" charset="0"/>
              </a:rPr>
              <a:t>Presentador de diapositivas (Power Point)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>
                <a:solidFill>
                  <a:prstClr val="black"/>
                </a:solidFill>
                <a:latin typeface="Arial" pitchFamily="34" charset="0"/>
              </a:rPr>
              <a:t>Posibilidades de divulgación nacional e internacional</a:t>
            </a:r>
          </a:p>
        </p:txBody>
      </p:sp>
      <p:sp>
        <p:nvSpPr>
          <p:cNvPr id="498693" name="AutoShape 5"/>
          <p:cNvSpPr>
            <a:spLocks noChangeArrowheads="1"/>
          </p:cNvSpPr>
          <p:nvPr/>
        </p:nvSpPr>
        <p:spPr bwMode="auto">
          <a:xfrm rot="10800000">
            <a:off x="1042988" y="3789363"/>
            <a:ext cx="792162" cy="2592387"/>
          </a:xfrm>
          <a:prstGeom prst="curvedLeftArrow">
            <a:avLst>
              <a:gd name="adj1" fmla="val 65451"/>
              <a:gd name="adj2" fmla="val 130902"/>
              <a:gd name="adj3" fmla="val 33333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r">
              <a:buNone/>
            </a:pPr>
            <a:endParaRPr lang="es-CO" sz="2400" i="1" dirty="0" smtClean="0"/>
          </a:p>
          <a:p>
            <a:pPr marL="109728" indent="0" algn="r">
              <a:buNone/>
            </a:pPr>
            <a:r>
              <a:rPr lang="es-CO" sz="2400" i="1" dirty="0" smtClean="0"/>
              <a:t>"</a:t>
            </a:r>
            <a:r>
              <a:rPr lang="es-CO" sz="2400" i="1" dirty="0"/>
              <a:t>Los analfabetos del siglo XXI no serán aquellos que no sepan leer y escribir, sino aquellos que no sepan aprender, desaprender y reaprender."</a:t>
            </a:r>
            <a:br>
              <a:rPr lang="es-CO" sz="2400" i="1" dirty="0"/>
            </a:br>
            <a:r>
              <a:rPr lang="es-CO" sz="2400" dirty="0" smtClean="0"/>
              <a:t>Alvin </a:t>
            </a:r>
            <a:r>
              <a:rPr lang="es-CO" sz="2400" dirty="0"/>
              <a:t>Toffler, Futurista </a:t>
            </a:r>
            <a:r>
              <a:rPr lang="es-CO" sz="2400" dirty="0" smtClean="0"/>
              <a:t>norteamericano</a:t>
            </a:r>
          </a:p>
          <a:p>
            <a:pPr marL="109728" indent="0" algn="r">
              <a:buNone/>
            </a:pPr>
            <a:endParaRPr lang="es-CO" sz="2400" dirty="0" smtClean="0"/>
          </a:p>
          <a:p>
            <a:pPr marL="109728" indent="0" algn="r">
              <a:buNone/>
            </a:pPr>
            <a:r>
              <a:rPr lang="es-ES" sz="2400" i="1" dirty="0" smtClean="0"/>
              <a:t>“Dígame y olvido, muéstreme y recuerdo. Involúcreme y comprendo</a:t>
            </a:r>
            <a:r>
              <a:rPr lang="es-CO" sz="2400" i="1" dirty="0" smtClean="0"/>
              <a:t>"</a:t>
            </a:r>
            <a:r>
              <a:rPr lang="es-CO" sz="2400" i="1" dirty="0"/>
              <a:t/>
            </a:r>
            <a:br>
              <a:rPr lang="es-CO" sz="2400" i="1" dirty="0"/>
            </a:br>
            <a:r>
              <a:rPr lang="es-CO" sz="2400" dirty="0"/>
              <a:t>P</a:t>
            </a:r>
            <a:r>
              <a:rPr lang="es-CO" sz="2400" dirty="0" smtClean="0"/>
              <a:t>roverbio Chino</a:t>
            </a:r>
            <a:endParaRPr lang="es-CO" sz="2400" dirty="0"/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Aprendizaje por Proyectos</a:t>
            </a:r>
          </a:p>
        </p:txBody>
      </p:sp>
    </p:spTree>
    <p:extLst>
      <p:ext uri="{BB962C8B-B14F-4D97-AF65-F5344CB8AC3E}">
        <p14:creationId xmlns:p14="http://schemas.microsoft.com/office/powerpoint/2010/main" val="353291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CO" dirty="0"/>
              <a:t>¿EN QUÉ CONSISTE EL </a:t>
            </a:r>
            <a:r>
              <a:rPr lang="es-CO" dirty="0" smtClean="0"/>
              <a:t>APRENDIZAJE </a:t>
            </a:r>
            <a:r>
              <a:rPr lang="es-CO" dirty="0"/>
              <a:t>BASADO</a:t>
            </a:r>
          </a:p>
          <a:p>
            <a:pPr marL="109728" indent="0">
              <a:buNone/>
            </a:pPr>
            <a:r>
              <a:rPr lang="es-CO" dirty="0"/>
              <a:t> EN PROYECTOS</a:t>
            </a:r>
            <a:r>
              <a:rPr lang="es-CO" dirty="0" smtClean="0"/>
              <a:t>?</a:t>
            </a:r>
            <a:r>
              <a:rPr lang="es-ES" sz="2800" dirty="0"/>
              <a:t> </a:t>
            </a:r>
            <a:endParaRPr lang="es-ES" sz="2800" dirty="0" smtClean="0"/>
          </a:p>
          <a:p>
            <a:pPr marL="109728" indent="0">
              <a:buNone/>
            </a:pPr>
            <a:endParaRPr lang="es-ES" sz="2800" dirty="0" smtClean="0"/>
          </a:p>
          <a:p>
            <a:pPr marL="109728" indent="0">
              <a:buNone/>
            </a:pPr>
            <a:r>
              <a:rPr lang="es-ES" sz="2800" dirty="0" smtClean="0"/>
              <a:t>Esta </a:t>
            </a:r>
            <a:r>
              <a:rPr lang="es-ES" sz="2800" b="1" dirty="0">
                <a:solidFill>
                  <a:srgbClr val="CC0000"/>
                </a:solidFill>
              </a:rPr>
              <a:t>estrategia de enseñanza</a:t>
            </a:r>
            <a:r>
              <a:rPr lang="es-ES" sz="2800" dirty="0"/>
              <a:t> constituye un modelo de instrucción auténtico en el que los estudiantes </a:t>
            </a:r>
            <a:r>
              <a:rPr lang="es-ES" sz="2800" u="sng" dirty="0">
                <a:solidFill>
                  <a:srgbClr val="CC0000"/>
                </a:solidFill>
              </a:rPr>
              <a:t>planean, implementan y evalúan proyectos</a:t>
            </a:r>
            <a:r>
              <a:rPr lang="es-ES" sz="2800" dirty="0"/>
              <a:t> que tienen aplicación en el mundo real más allá del aula de clase</a:t>
            </a:r>
          </a:p>
          <a:p>
            <a:pPr marL="109728" indent="0" algn="r">
              <a:buNone/>
            </a:pPr>
            <a:r>
              <a:rPr lang="es-ES" sz="1600" dirty="0" smtClean="0"/>
              <a:t>(</a:t>
            </a:r>
            <a:r>
              <a:rPr lang="es-ES" sz="1600" dirty="0" err="1" smtClean="0"/>
              <a:t>Blank</a:t>
            </a:r>
            <a:r>
              <a:rPr lang="es-ES" sz="1600" dirty="0" smtClean="0"/>
              <a:t>, 1997; </a:t>
            </a:r>
            <a:r>
              <a:rPr lang="es-ES" sz="1600" dirty="0" err="1" smtClean="0"/>
              <a:t>Dickinson</a:t>
            </a:r>
            <a:r>
              <a:rPr lang="es-ES" sz="1600" dirty="0" smtClean="0"/>
              <a:t>, et al, 1998; </a:t>
            </a:r>
            <a:r>
              <a:rPr lang="es-ES" sz="1600" dirty="0" err="1" smtClean="0"/>
              <a:t>Harwell</a:t>
            </a:r>
            <a:r>
              <a:rPr lang="es-ES" sz="1600" dirty="0" smtClean="0"/>
              <a:t>, 1997).</a:t>
            </a:r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Aprendizaje por Proyectos</a:t>
            </a:r>
          </a:p>
        </p:txBody>
      </p:sp>
    </p:spTree>
    <p:extLst>
      <p:ext uri="{BB962C8B-B14F-4D97-AF65-F5344CB8AC3E}">
        <p14:creationId xmlns:p14="http://schemas.microsoft.com/office/powerpoint/2010/main" val="21475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250825" y="1962150"/>
            <a:ext cx="2808288" cy="3024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8891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/>
              <a:t>Aprendizaje por Proyectos</a:t>
            </a:r>
          </a:p>
        </p:txBody>
      </p:sp>
      <p:pic>
        <p:nvPicPr>
          <p:cNvPr id="6149" name="Picture 5" descr="proyec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284663" y="1631950"/>
            <a:ext cx="45720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600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</a:rPr>
              <a:t>Es una estrategia educativa integral (holística), en lugar de ser un complemento.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</a:rPr>
              <a:t>En la sociedad actual en la que los maestros trabajan con grupos de jóvenes que tienen diferentes estilos de aprendizaje, antecedentes étnicos y culturales y niveles de habilidad.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prstClr val="black"/>
                </a:solidFill>
                <a:latin typeface="Arial" pitchFamily="34" charset="0"/>
              </a:rPr>
              <a:t>Un enfoque de enseñanza uniforme no ayuda a que todos los estudiantes alcancen estándares altos; mientras que uno basado en proyectos, construye sobre las fortalezas individuales de los estudiantes y les permite explorar sus áreas de interés dentro del marco de un currículo establecido. 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91464" y="2567514"/>
            <a:ext cx="231616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CC0000"/>
                </a:solidFill>
                <a:latin typeface="Arial" pitchFamily="34" charset="0"/>
              </a:rPr>
              <a:t>El aprendizaje por proyectos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CC0000"/>
                </a:solidFill>
                <a:latin typeface="Arial" pitchFamily="34" charset="0"/>
              </a:rPr>
              <a:t>incorpora estos principios.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263528" y="1851025"/>
            <a:ext cx="935038" cy="647700"/>
          </a:xfrm>
          <a:prstGeom prst="rightArrow">
            <a:avLst>
              <a:gd name="adj1" fmla="val 50000"/>
              <a:gd name="adj2" fmla="val 3609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230313" y="2719164"/>
            <a:ext cx="935038" cy="647700"/>
          </a:xfrm>
          <a:prstGeom prst="rightArrow">
            <a:avLst>
              <a:gd name="adj1" fmla="val 50000"/>
              <a:gd name="adj2" fmla="val 3609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349625" y="3787776"/>
            <a:ext cx="935038" cy="647700"/>
          </a:xfrm>
          <a:prstGeom prst="rightArrow">
            <a:avLst>
              <a:gd name="adj1" fmla="val 50000"/>
              <a:gd name="adj2" fmla="val 3609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612775" y="2062163"/>
            <a:ext cx="27368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2555875" y="4148138"/>
            <a:ext cx="40338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5580063" y="1917700"/>
            <a:ext cx="29527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23850" y="3068638"/>
            <a:ext cx="22320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3562350" y="5445125"/>
            <a:ext cx="22320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6588125" y="2995613"/>
            <a:ext cx="22320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627313" y="2781300"/>
            <a:ext cx="3854450" cy="1190625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</a:rPr>
              <a:t>PRINCIPIOS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</a:rPr>
              <a:t>DEL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</a:rPr>
              <a:t>APRENDIZAJE POR PROYECTOS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732588" y="306863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</a:rPr>
              <a:t>AUTENTICIDAD 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755650" y="2133600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</a:rPr>
              <a:t>RIGOR ACADÉMICO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700338" y="4219575"/>
            <a:ext cx="386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</a:rPr>
              <a:t>APLICACIÓN DEL APRENDIZAJE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580063" y="1989138"/>
            <a:ext cx="283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</a:rPr>
              <a:t>EXPLORACIÓN ACTIVA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468313" y="3141663"/>
            <a:ext cx="3095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</a:rPr>
              <a:t>INTERACCIÓN 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s-ES" dirty="0">
                <a:solidFill>
                  <a:prstClr val="black"/>
                </a:solidFill>
                <a:latin typeface="Arial" pitchFamily="34" charset="0"/>
              </a:rPr>
            </a:br>
            <a:r>
              <a:rPr lang="es-ES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3851275" y="5516563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</a:rPr>
              <a:t>EVALUACIÓN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12775" y="419478"/>
            <a:ext cx="7631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Aprendizaje por Proyectos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37549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Problema. Enfoque tradicional</a:t>
            </a:r>
          </a:p>
        </p:txBody>
      </p:sp>
      <p:sp>
        <p:nvSpPr>
          <p:cNvPr id="476163" name="AutoShape 3"/>
          <p:cNvSpPr>
            <a:spLocks noChangeArrowheads="1"/>
          </p:cNvSpPr>
          <p:nvPr/>
        </p:nvSpPr>
        <p:spPr bwMode="auto">
          <a:xfrm>
            <a:off x="1371600" y="3414713"/>
            <a:ext cx="2590800" cy="1676400"/>
          </a:xfrm>
          <a:prstGeom prst="rightArrowCallout">
            <a:avLst>
              <a:gd name="adj1" fmla="val 25000"/>
              <a:gd name="adj2" fmla="val 25000"/>
              <a:gd name="adj3" fmla="val 25758"/>
              <a:gd name="adj4" fmla="val 66667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1524000" y="3871913"/>
            <a:ext cx="146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2060"/>
                </a:solidFill>
                <a:latin typeface="Arial" pitchFamily="34" charset="0"/>
              </a:rPr>
              <a:t>Se enseñan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2060"/>
                </a:solidFill>
                <a:latin typeface="Arial" pitchFamily="34" charset="0"/>
              </a:rPr>
              <a:t>contenidos</a:t>
            </a:r>
          </a:p>
        </p:txBody>
      </p:sp>
      <p:sp>
        <p:nvSpPr>
          <p:cNvPr id="476165" name="AutoShape 5"/>
          <p:cNvSpPr>
            <a:spLocks noChangeArrowheads="1"/>
          </p:cNvSpPr>
          <p:nvPr/>
        </p:nvSpPr>
        <p:spPr bwMode="auto">
          <a:xfrm>
            <a:off x="4953000" y="3338513"/>
            <a:ext cx="2819400" cy="1905000"/>
          </a:xfrm>
          <a:prstGeom prst="downArrowCallout">
            <a:avLst>
              <a:gd name="adj1" fmla="val 37000"/>
              <a:gd name="adj2" fmla="val 37000"/>
              <a:gd name="adj3" fmla="val 16667"/>
              <a:gd name="adj4" fmla="val 66667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5105400" y="3810000"/>
            <a:ext cx="255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2060"/>
                </a:solidFill>
                <a:latin typeface="Arial" pitchFamily="34" charset="0"/>
              </a:rPr>
              <a:t>Se plantean Problemas</a:t>
            </a:r>
          </a:p>
        </p:txBody>
      </p:sp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5181600" y="5548313"/>
            <a:ext cx="2743200" cy="36933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2060"/>
                </a:solidFill>
                <a:latin typeface="Arial" pitchFamily="34" charset="0"/>
              </a:rPr>
              <a:t>Se resuelven </a:t>
            </a:r>
          </a:p>
        </p:txBody>
      </p:sp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5257800" y="1752600"/>
            <a:ext cx="247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2060"/>
                </a:solidFill>
                <a:latin typeface="Arial" pitchFamily="34" charset="0"/>
              </a:rPr>
              <a:t>Fuera de contexto real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2060"/>
                </a:solidFill>
                <a:latin typeface="Arial" pitchFamily="34" charset="0"/>
              </a:rPr>
              <a:t>No son de la vida real</a:t>
            </a:r>
          </a:p>
        </p:txBody>
      </p:sp>
      <p:cxnSp>
        <p:nvCxnSpPr>
          <p:cNvPr id="476169" name="AutoShape 9"/>
          <p:cNvCxnSpPr>
            <a:cxnSpLocks noChangeShapeType="1"/>
            <a:stCxn id="476168" idx="2"/>
            <a:endCxn id="476165" idx="0"/>
          </p:cNvCxnSpPr>
          <p:nvPr/>
        </p:nvCxnSpPr>
        <p:spPr bwMode="auto">
          <a:xfrm flipH="1">
            <a:off x="6362700" y="2393950"/>
            <a:ext cx="130175" cy="930275"/>
          </a:xfrm>
          <a:prstGeom prst="straightConnector1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56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S_tradnl" dirty="0" smtClean="0"/>
              <a:t>Es </a:t>
            </a:r>
            <a:r>
              <a:rPr lang="es-ES_tradnl" dirty="0"/>
              <a:t>una traducción al lenguaje de la ciencia particular de una situación específica</a:t>
            </a:r>
            <a:r>
              <a:rPr lang="es-ES_tradnl" dirty="0" smtClean="0"/>
              <a:t>:</a:t>
            </a:r>
          </a:p>
          <a:p>
            <a:r>
              <a:rPr lang="es-ES_tradnl" dirty="0" smtClean="0"/>
              <a:t>El </a:t>
            </a:r>
            <a:r>
              <a:rPr lang="es-ES_tradnl" dirty="0"/>
              <a:t>padre gana XXX mensual, consume XX en alimentación, X en alquiler etc. ¿Cuanto queda al final del mes?</a:t>
            </a:r>
            <a:endParaRPr lang="es-ES" dirty="0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7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Concepto tradicional de Problema</a:t>
            </a:r>
            <a:endParaRPr lang="es-ES" dirty="0"/>
          </a:p>
        </p:txBody>
      </p:sp>
      <p:pic>
        <p:nvPicPr>
          <p:cNvPr id="3074" name="Picture 2" descr="C:\Users\USER\Pictures\liceoclaserecuerd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14" y="350100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74638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2060"/>
                </a:solidFill>
              </a:rPr>
              <a:t>Enfoque </a:t>
            </a:r>
            <a:r>
              <a:rPr lang="es-ES" dirty="0" smtClean="0">
                <a:solidFill>
                  <a:srgbClr val="002060"/>
                </a:solidFill>
              </a:rPr>
              <a:t>Aprendizaje por Proyectos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477187" name="AutoShape 3"/>
          <p:cNvSpPr>
            <a:spLocks noChangeArrowheads="1"/>
          </p:cNvSpPr>
          <p:nvPr/>
        </p:nvSpPr>
        <p:spPr bwMode="auto">
          <a:xfrm>
            <a:off x="1547813" y="1844675"/>
            <a:ext cx="2590800" cy="1676400"/>
          </a:xfrm>
          <a:prstGeom prst="rightArrowCallout">
            <a:avLst>
              <a:gd name="adj1" fmla="val 25000"/>
              <a:gd name="adj2" fmla="val 25000"/>
              <a:gd name="adj3" fmla="val 25758"/>
              <a:gd name="adj4" fmla="val 66667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1676400" y="22860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2060"/>
                </a:solidFill>
                <a:latin typeface="Arial" pitchFamily="34" charset="0"/>
              </a:rPr>
              <a:t>Se diseñan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2060"/>
                </a:solidFill>
                <a:latin typeface="Arial" pitchFamily="34" charset="0"/>
              </a:rPr>
              <a:t>Problemas</a:t>
            </a:r>
          </a:p>
        </p:txBody>
      </p:sp>
      <p:sp>
        <p:nvSpPr>
          <p:cNvPr id="477189" name="AutoShape 5"/>
          <p:cNvSpPr>
            <a:spLocks noChangeArrowheads="1"/>
          </p:cNvSpPr>
          <p:nvPr/>
        </p:nvSpPr>
        <p:spPr bwMode="auto">
          <a:xfrm>
            <a:off x="4876800" y="1905000"/>
            <a:ext cx="2667000" cy="1905000"/>
          </a:xfrm>
          <a:prstGeom prst="downArrowCallout">
            <a:avLst>
              <a:gd name="adj1" fmla="val 35000"/>
              <a:gd name="adj2" fmla="val 35000"/>
              <a:gd name="adj3" fmla="val 16667"/>
              <a:gd name="adj4" fmla="val 66667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5181600" y="2057400"/>
            <a:ext cx="213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2060"/>
                </a:solidFill>
                <a:latin typeface="Arial" pitchFamily="34" charset="0"/>
              </a:rPr>
              <a:t>Se determinan contenidos a enseñar</a:t>
            </a:r>
          </a:p>
        </p:txBody>
      </p:sp>
      <p:sp>
        <p:nvSpPr>
          <p:cNvPr id="477191" name="AutoShape 7"/>
          <p:cNvSpPr>
            <a:spLocks noChangeArrowheads="1"/>
          </p:cNvSpPr>
          <p:nvPr/>
        </p:nvSpPr>
        <p:spPr bwMode="auto">
          <a:xfrm>
            <a:off x="4724400" y="4038600"/>
            <a:ext cx="2438400" cy="1905000"/>
          </a:xfrm>
          <a:prstGeom prst="leftArrowCallout">
            <a:avLst>
              <a:gd name="adj1" fmla="val 25000"/>
              <a:gd name="adj2" fmla="val 25000"/>
              <a:gd name="adj3" fmla="val 21333"/>
              <a:gd name="adj4" fmla="val 66667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477192" name="Text Box 8"/>
          <p:cNvSpPr txBox="1">
            <a:spLocks noChangeArrowheads="1"/>
          </p:cNvSpPr>
          <p:nvPr/>
        </p:nvSpPr>
        <p:spPr bwMode="auto">
          <a:xfrm>
            <a:off x="5562600" y="4800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2060"/>
                </a:solidFill>
                <a:latin typeface="Arial" pitchFamily="34" charset="0"/>
              </a:rPr>
              <a:t>Se resuelven</a:t>
            </a:r>
          </a:p>
        </p:txBody>
      </p:sp>
      <p:sp>
        <p:nvSpPr>
          <p:cNvPr id="477193" name="AutoShape 9"/>
          <p:cNvSpPr>
            <a:spLocks noChangeArrowheads="1"/>
          </p:cNvSpPr>
          <p:nvPr/>
        </p:nvSpPr>
        <p:spPr bwMode="auto">
          <a:xfrm>
            <a:off x="1600200" y="3810000"/>
            <a:ext cx="2209800" cy="1905000"/>
          </a:xfrm>
          <a:prstGeom prst="upArrowCallout">
            <a:avLst>
              <a:gd name="adj1" fmla="val 29000"/>
              <a:gd name="adj2" fmla="val 29000"/>
              <a:gd name="adj3" fmla="val 16667"/>
              <a:gd name="adj4" fmla="val 66667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1676400" y="46482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2060"/>
                </a:solidFill>
                <a:latin typeface="Arial" pitchFamily="34" charset="0"/>
              </a:rPr>
              <a:t>Se analizan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2060"/>
                </a:solidFill>
                <a:latin typeface="Arial" pitchFamily="34" charset="0"/>
              </a:rPr>
              <a:t>Nuevos problemas</a:t>
            </a:r>
          </a:p>
        </p:txBody>
      </p:sp>
    </p:spTree>
    <p:extLst>
      <p:ext uri="{BB962C8B-B14F-4D97-AF65-F5344CB8AC3E}">
        <p14:creationId xmlns:p14="http://schemas.microsoft.com/office/powerpoint/2010/main" val="37356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Es </a:t>
            </a:r>
            <a:r>
              <a:rPr lang="es-ES_tradnl" dirty="0" smtClean="0"/>
              <a:t>multidisciplinario</a:t>
            </a:r>
            <a:endParaRPr lang="es-ES_tradnl" dirty="0"/>
          </a:p>
          <a:p>
            <a:r>
              <a:rPr lang="es-ES_tradnl" dirty="0"/>
              <a:t>Es social</a:t>
            </a:r>
          </a:p>
          <a:p>
            <a:r>
              <a:rPr lang="es-ES_tradnl" dirty="0"/>
              <a:t>¿Cómo se distribuye el presupuesto familiar?</a:t>
            </a:r>
          </a:p>
          <a:p>
            <a:pPr lvl="1"/>
            <a:r>
              <a:rPr lang="es-ES_tradnl" dirty="0"/>
              <a:t>El problema no esta traducido directamente a Matemáticas</a:t>
            </a:r>
          </a:p>
          <a:p>
            <a:pPr lvl="1"/>
            <a:r>
              <a:rPr lang="es-ES_tradnl" dirty="0"/>
              <a:t>El problema abarca otros conceptos, por ejemplo</a:t>
            </a:r>
          </a:p>
          <a:p>
            <a:pPr lvl="2"/>
            <a:r>
              <a:rPr lang="es-ES_tradnl" dirty="0"/>
              <a:t>¿Cuál es el valor actual de la canasta básica?</a:t>
            </a:r>
          </a:p>
          <a:p>
            <a:pPr lvl="2"/>
            <a:r>
              <a:rPr lang="es-ES_tradnl" dirty="0"/>
              <a:t>¿Existe o no espíritu de ahorro?</a:t>
            </a:r>
            <a:endParaRPr lang="es-ES" dirty="0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Problema de la vida real</a:t>
            </a:r>
            <a:endParaRPr lang="es-ES"/>
          </a:p>
        </p:txBody>
      </p:sp>
      <p:pic>
        <p:nvPicPr>
          <p:cNvPr id="4098" name="Picture 2" descr="C:\Users\USER\Pictures\loyo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22225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</TotalTime>
  <Words>555</Words>
  <Application>Microsoft Office PowerPoint</Application>
  <PresentationFormat>Presentación en pantalla (4:3)</PresentationFormat>
  <Paragraphs>96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Concurrencia</vt:lpstr>
      <vt:lpstr>1_Concurrencia</vt:lpstr>
      <vt:lpstr>2_Concurrencia</vt:lpstr>
      <vt:lpstr>4_Concurrencia</vt:lpstr>
      <vt:lpstr>5_Concurrencia</vt:lpstr>
      <vt:lpstr>6_Concurrencia</vt:lpstr>
      <vt:lpstr>7_Concurrencia</vt:lpstr>
      <vt:lpstr>8_Concurrencia</vt:lpstr>
      <vt:lpstr>9_Concurrencia</vt:lpstr>
      <vt:lpstr>Presentación de PowerPoint</vt:lpstr>
      <vt:lpstr>Aprendizaje por Proyectos</vt:lpstr>
      <vt:lpstr>Aprendizaje por Proyectos</vt:lpstr>
      <vt:lpstr>Aprendizaje por Proyectos</vt:lpstr>
      <vt:lpstr>Presentación de PowerPoint</vt:lpstr>
      <vt:lpstr>Problema. Enfoque tradicional</vt:lpstr>
      <vt:lpstr>Concepto tradicional de Problema</vt:lpstr>
      <vt:lpstr>Enfoque Aprendizaje por Proyectos</vt:lpstr>
      <vt:lpstr>Problema de la vida real</vt:lpstr>
      <vt:lpstr>Aprendizaje por Proyectos</vt:lpstr>
      <vt:lpstr>Aprendizaje por Proyectos</vt:lpstr>
      <vt:lpstr>Presentación de PowerPoint</vt:lpstr>
      <vt:lpstr>Todos los Proyectos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JERÓNIMO</cp:lastModifiedBy>
  <cp:revision>13</cp:revision>
  <dcterms:created xsi:type="dcterms:W3CDTF">2012-01-24T03:57:37Z</dcterms:created>
  <dcterms:modified xsi:type="dcterms:W3CDTF">2017-01-26T17:31:59Z</dcterms:modified>
</cp:coreProperties>
</file>