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263" r:id="rId3"/>
    <p:sldId id="261" r:id="rId4"/>
    <p:sldId id="260" r:id="rId5"/>
    <p:sldId id="262" r:id="rId6"/>
    <p:sldId id="257" r:id="rId7"/>
    <p:sldId id="258"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316" autoAdjust="0"/>
  </p:normalViewPr>
  <p:slideViewPr>
    <p:cSldViewPr>
      <p:cViewPr>
        <p:scale>
          <a:sx n="76" d="100"/>
          <a:sy n="76" d="100"/>
        </p:scale>
        <p:origin x="-2586"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C20C49F-7C57-4884-9FD7-72FA261EFCA1}" type="datetimeFigureOut">
              <a:rPr lang="es-ES" smtClean="0"/>
              <a:t>22/02/2017</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0CBAA3D8-AE57-47CA-9480-49E5CC3AC15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C20C49F-7C57-4884-9FD7-72FA261EFCA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C20C49F-7C57-4884-9FD7-72FA261EFCA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C20C49F-7C57-4884-9FD7-72FA261EFCA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C20C49F-7C57-4884-9FD7-72FA261EFCA1}" type="datetimeFigureOut">
              <a:rPr lang="es-ES" smtClean="0"/>
              <a:t>22/02/2017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BAA3D8-AE57-47CA-9480-49E5CC3AC15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C20C49F-7C57-4884-9FD7-72FA261EFCA1}" type="datetimeFigureOut">
              <a:rPr lang="es-ES" smtClean="0"/>
              <a:t>22/02/2017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C20C49F-7C57-4884-9FD7-72FA261EFCA1}" type="datetimeFigureOut">
              <a:rPr lang="es-ES" smtClean="0"/>
              <a:t>22/02/2017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C20C49F-7C57-4884-9FD7-72FA261EFCA1}" type="datetimeFigureOut">
              <a:rPr lang="es-ES" smtClean="0"/>
              <a:t>22/02/2017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0C49F-7C57-4884-9FD7-72FA261EFCA1}" type="datetimeFigureOut">
              <a:rPr lang="es-ES" smtClean="0"/>
              <a:t>22/02/2017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C20C49F-7C57-4884-9FD7-72FA261EFCA1}" type="datetimeFigureOut">
              <a:rPr lang="es-ES" smtClean="0"/>
              <a:t>22/02/2017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BAA3D8-AE57-47CA-9480-49E5CC3AC15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C20C49F-7C57-4884-9FD7-72FA261EFCA1}" type="datetimeFigureOut">
              <a:rPr lang="es-ES" smtClean="0"/>
              <a:t>22/02/2017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0CBAA3D8-AE57-47CA-9480-49E5CC3AC155}"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20C49F-7C57-4884-9FD7-72FA261EFCA1}" type="datetimeFigureOut">
              <a:rPr lang="es-ES" smtClean="0"/>
              <a:t>22/02/2017</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BAA3D8-AE57-47CA-9480-49E5CC3AC155}"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TÉCNICAS EN LA MEDIACIÓN </a:t>
            </a:r>
            <a:br>
              <a:rPr lang="es-ES" dirty="0"/>
            </a:br>
            <a:endParaRPr lang="es-ES" dirty="0"/>
          </a:p>
        </p:txBody>
      </p:sp>
      <p:sp>
        <p:nvSpPr>
          <p:cNvPr id="3" name="2 Marcador de contenido"/>
          <p:cNvSpPr>
            <a:spLocks noGrp="1"/>
          </p:cNvSpPr>
          <p:nvPr>
            <p:ph idx="1"/>
          </p:nvPr>
        </p:nvSpPr>
        <p:spPr>
          <a:xfrm>
            <a:off x="457200" y="1340768"/>
            <a:ext cx="8229600" cy="4983832"/>
          </a:xfrm>
        </p:spPr>
        <p:txBody>
          <a:bodyPr/>
          <a:lstStyle/>
          <a:p>
            <a:endParaRPr lang="es-ES" dirty="0"/>
          </a:p>
          <a:p>
            <a:pPr marL="0" indent="0">
              <a:buNone/>
            </a:pPr>
            <a:r>
              <a:rPr lang="es-ES" b="1" dirty="0" smtClean="0">
                <a:solidFill>
                  <a:srgbClr val="FF0000"/>
                </a:solidFill>
              </a:rPr>
              <a:t>             </a:t>
            </a:r>
            <a:r>
              <a:rPr lang="es-ES" sz="3200" b="1" dirty="0" smtClean="0">
                <a:solidFill>
                  <a:srgbClr val="FF0000"/>
                </a:solidFill>
              </a:rPr>
              <a:t>LA  ESCUCHA   ACTIVA </a:t>
            </a:r>
            <a:endParaRPr lang="es-ES" sz="3200" b="1" dirty="0">
              <a:solidFill>
                <a:srgbClr val="FF0000"/>
              </a:solidFill>
            </a:endParaRPr>
          </a:p>
          <a:p>
            <a:pPr algn="just"/>
            <a:endParaRPr lang="es-ES" dirty="0" smtClean="0"/>
          </a:p>
          <a:p>
            <a:pPr algn="just"/>
            <a:r>
              <a:rPr lang="es-ES" dirty="0" smtClean="0"/>
              <a:t>Conjunto </a:t>
            </a:r>
            <a:r>
              <a:rPr lang="es-ES" dirty="0"/>
              <a:t>de técnicas verbales y no verbales que ponemos en marcha cuándo hablamos con una persona y deseamos que se sienta escuchada y comprendida, cuando nos cuenta su historia o vivencias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68406"/>
            <a:ext cx="180518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65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848872" cy="924712"/>
          </a:xfrm>
        </p:spPr>
        <p:txBody>
          <a:bodyPr>
            <a:normAutofit fontScale="90000"/>
          </a:bodyPr>
          <a:lstStyle/>
          <a:p>
            <a:r>
              <a:rPr lang="es-ES" dirty="0"/>
              <a:t/>
            </a:r>
            <a:br>
              <a:rPr lang="es-ES" dirty="0"/>
            </a:br>
            <a:r>
              <a:rPr lang="es-ES" dirty="0"/>
              <a:t>TÉCNICAS EN LA MEDIACIÓN </a:t>
            </a:r>
          </a:p>
        </p:txBody>
      </p:sp>
      <p:sp>
        <p:nvSpPr>
          <p:cNvPr id="3" name="2 Marcador de contenido"/>
          <p:cNvSpPr>
            <a:spLocks noGrp="1"/>
          </p:cNvSpPr>
          <p:nvPr>
            <p:ph idx="1"/>
          </p:nvPr>
        </p:nvSpPr>
        <p:spPr>
          <a:xfrm>
            <a:off x="457200" y="1196752"/>
            <a:ext cx="8229600" cy="5127848"/>
          </a:xfrm>
        </p:spPr>
        <p:txBody>
          <a:bodyPr>
            <a:normAutofit fontScale="77500" lnSpcReduction="20000"/>
          </a:bodyPr>
          <a:lstStyle/>
          <a:p>
            <a:pPr marL="0" indent="0">
              <a:buNone/>
            </a:pPr>
            <a:r>
              <a:rPr lang="es-ES" b="1" dirty="0" smtClean="0">
                <a:solidFill>
                  <a:srgbClr val="FF0000"/>
                </a:solidFill>
              </a:rPr>
              <a:t>      </a:t>
            </a:r>
            <a:r>
              <a:rPr lang="es-ES" sz="3800" b="1" dirty="0" smtClean="0">
                <a:solidFill>
                  <a:srgbClr val="FF0000"/>
                </a:solidFill>
              </a:rPr>
              <a:t>ESCUCHA </a:t>
            </a:r>
            <a:r>
              <a:rPr lang="es-ES" sz="3800" b="1" dirty="0">
                <a:solidFill>
                  <a:srgbClr val="FF0000"/>
                </a:solidFill>
              </a:rPr>
              <a:t>ACTIVA </a:t>
            </a:r>
          </a:p>
          <a:p>
            <a:endParaRPr lang="es-ES" dirty="0"/>
          </a:p>
          <a:p>
            <a:pPr marL="0" indent="0">
              <a:buNone/>
            </a:pPr>
            <a:r>
              <a:rPr lang="es-ES" sz="3400" b="1" dirty="0" smtClean="0"/>
              <a:t>     TÉCNICAS VERBALES</a:t>
            </a:r>
            <a:r>
              <a:rPr lang="es-ES" sz="3400" b="1" dirty="0"/>
              <a:t> </a:t>
            </a:r>
          </a:p>
          <a:p>
            <a:endParaRPr lang="es-ES" dirty="0"/>
          </a:p>
          <a:p>
            <a:pPr algn="just"/>
            <a:r>
              <a:rPr lang="es-ES" sz="3100" dirty="0"/>
              <a:t>Parafrasear, resumir, reflejar emociones, legitimar, clarificar,  reformular, </a:t>
            </a:r>
            <a:r>
              <a:rPr lang="es-ES" sz="3100" dirty="0" err="1"/>
              <a:t>reencuadre</a:t>
            </a:r>
            <a:r>
              <a:rPr lang="es-ES" sz="3100" dirty="0"/>
              <a:t>, connotación positiva </a:t>
            </a:r>
            <a:r>
              <a:rPr lang="es-ES" sz="3100" dirty="0" smtClean="0"/>
              <a:t>, silencios, </a:t>
            </a:r>
            <a:r>
              <a:rPr lang="es-ES" sz="3100" dirty="0"/>
              <a:t>“mensajes yo” </a:t>
            </a:r>
          </a:p>
          <a:p>
            <a:endParaRPr lang="es-ES" sz="3100" dirty="0"/>
          </a:p>
          <a:p>
            <a:endParaRPr lang="es-ES" sz="3100" dirty="0"/>
          </a:p>
          <a:p>
            <a:r>
              <a:rPr lang="es-ES" sz="3100" b="1" dirty="0"/>
              <a:t>TÉCNICAS NO </a:t>
            </a:r>
            <a:r>
              <a:rPr lang="es-ES" sz="3100" b="1" dirty="0" smtClean="0"/>
              <a:t>VERBALES</a:t>
            </a:r>
            <a:endParaRPr lang="es-ES" sz="3100" b="1" dirty="0"/>
          </a:p>
          <a:p>
            <a:endParaRPr lang="es-ES" sz="3100" dirty="0"/>
          </a:p>
          <a:p>
            <a:pPr algn="just"/>
            <a:r>
              <a:rPr lang="es-ES" sz="3100" dirty="0"/>
              <a:t>Acercamiento físico, mirada, tono, gestos, sonrisa, asentimiento, expresión facial, inflexión de la voz, cadencia de las palabras, coherencia no verbal con lo que nos cuentan. </a:t>
            </a:r>
          </a:p>
          <a:p>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84784"/>
            <a:ext cx="208823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67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648071"/>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smtClean="0"/>
              <a:t/>
            </a:r>
            <a:br>
              <a:rPr lang="es-ES" dirty="0" smtClean="0"/>
            </a:br>
            <a:r>
              <a:rPr lang="es-ES" dirty="0" smtClean="0"/>
              <a:t/>
            </a:r>
            <a:br>
              <a:rPr lang="es-ES" dirty="0" smtClean="0"/>
            </a:br>
            <a:r>
              <a:rPr lang="es-ES" dirty="0"/>
              <a:t/>
            </a:r>
            <a:br>
              <a:rPr lang="es-ES" dirty="0"/>
            </a:br>
            <a:endParaRPr lang="es-ES" dirty="0"/>
          </a:p>
        </p:txBody>
      </p:sp>
      <p:sp>
        <p:nvSpPr>
          <p:cNvPr id="3" name="2 Marcador de contenido"/>
          <p:cNvSpPr>
            <a:spLocks noGrp="1"/>
          </p:cNvSpPr>
          <p:nvPr>
            <p:ph idx="1"/>
          </p:nvPr>
        </p:nvSpPr>
        <p:spPr>
          <a:xfrm>
            <a:off x="355687" y="1988840"/>
            <a:ext cx="8229600" cy="4389120"/>
          </a:xfrm>
        </p:spPr>
        <p:txBody>
          <a:bodyPr>
            <a:normAutofit fontScale="92500" lnSpcReduction="10000"/>
          </a:bodyPr>
          <a:lstStyle/>
          <a:p>
            <a:pPr algn="just"/>
            <a:r>
              <a:rPr lang="es-ES" b="1" dirty="0" smtClean="0"/>
              <a:t>CLARIFICAR</a:t>
            </a:r>
            <a:r>
              <a:rPr lang="es-ES" dirty="0"/>
              <a:t>: </a:t>
            </a:r>
            <a:r>
              <a:rPr lang="es-ES" dirty="0" smtClean="0"/>
              <a:t>hacer </a:t>
            </a:r>
            <a:r>
              <a:rPr lang="es-ES" dirty="0"/>
              <a:t>preguntas que esclarezcan, completen y concreten lo que se ha dicho. </a:t>
            </a:r>
            <a:r>
              <a:rPr lang="es-ES" dirty="0" err="1"/>
              <a:t>E</a:t>
            </a:r>
            <a:r>
              <a:rPr lang="es-ES" dirty="0" err="1" smtClean="0"/>
              <a:t>j</a:t>
            </a:r>
            <a:r>
              <a:rPr lang="es-ES" dirty="0" smtClean="0"/>
              <a:t>: «¿</a:t>
            </a:r>
            <a:r>
              <a:rPr lang="es-ES" dirty="0"/>
              <a:t>por qué crees que te dijo eso</a:t>
            </a:r>
            <a:r>
              <a:rPr lang="es-ES" dirty="0" smtClean="0"/>
              <a:t>?».</a:t>
            </a:r>
            <a:endParaRPr lang="es-ES" dirty="0"/>
          </a:p>
          <a:p>
            <a:pPr algn="just"/>
            <a:r>
              <a:rPr lang="es-ES" b="1" dirty="0" smtClean="0"/>
              <a:t>REFORMULAR</a:t>
            </a:r>
            <a:r>
              <a:rPr lang="es-ES" b="1" dirty="0"/>
              <a:t>:</a:t>
            </a:r>
            <a:r>
              <a:rPr lang="es-ES" dirty="0"/>
              <a:t> </a:t>
            </a:r>
            <a:r>
              <a:rPr lang="es-ES" dirty="0" smtClean="0"/>
              <a:t>repetir </a:t>
            </a:r>
            <a:r>
              <a:rPr lang="es-ES" dirty="0"/>
              <a:t>lo dicho con una construcción de los hechos diferente para darle una connotación positiva para que el conflicto se vea más resoluble. </a:t>
            </a:r>
            <a:r>
              <a:rPr lang="es-ES" dirty="0" err="1"/>
              <a:t>E</a:t>
            </a:r>
            <a:r>
              <a:rPr lang="es-ES" dirty="0" err="1" smtClean="0"/>
              <a:t>j</a:t>
            </a:r>
            <a:r>
              <a:rPr lang="es-ES" dirty="0" smtClean="0"/>
              <a:t>: «Por </a:t>
            </a:r>
            <a:r>
              <a:rPr lang="es-ES" dirty="0"/>
              <a:t>lo que me dices te sientes bastante a disgusto con lo que te ha hecho</a:t>
            </a:r>
            <a:r>
              <a:rPr lang="es-ES" dirty="0" smtClean="0"/>
              <a:t>…”.</a:t>
            </a:r>
            <a:endParaRPr lang="es-ES" dirty="0"/>
          </a:p>
          <a:p>
            <a:pPr algn="just"/>
            <a:r>
              <a:rPr lang="es-ES" b="1" dirty="0" smtClean="0"/>
              <a:t>REENCUADRE</a:t>
            </a:r>
            <a:r>
              <a:rPr lang="es-ES" b="1" dirty="0"/>
              <a:t>: </a:t>
            </a:r>
            <a:r>
              <a:rPr lang="es-ES" dirty="0" smtClean="0"/>
              <a:t>presentar </a:t>
            </a:r>
            <a:r>
              <a:rPr lang="es-ES" dirty="0"/>
              <a:t>una nueva visión que da un significado diferente al conflicto, abriendo la vía hacia un acuerdo. </a:t>
            </a:r>
            <a:r>
              <a:rPr lang="es-ES" dirty="0" err="1" smtClean="0"/>
              <a:t>Ej</a:t>
            </a:r>
            <a:r>
              <a:rPr lang="es-ES" dirty="0" smtClean="0"/>
              <a:t>:»Eso </a:t>
            </a:r>
            <a:r>
              <a:rPr lang="es-ES" dirty="0"/>
              <a:t>que me dices podríamos verlo como una oportunidad para hacer méritos</a:t>
            </a:r>
            <a:r>
              <a:rPr lang="es-ES" dirty="0" smtClean="0"/>
              <a:t>…».</a:t>
            </a:r>
            <a:endParaRPr lang="es-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48680"/>
            <a:ext cx="2513856"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17964" y="1290537"/>
            <a:ext cx="4824536" cy="584775"/>
          </a:xfrm>
          <a:prstGeom prst="rect">
            <a:avLst/>
          </a:prstGeom>
        </p:spPr>
        <p:txBody>
          <a:bodyPr wrap="square">
            <a:spAutoFit/>
          </a:bodyPr>
          <a:lstStyle/>
          <a:p>
            <a:pPr algn="ctr"/>
            <a:r>
              <a:rPr lang="es-ES" sz="3200" b="1" dirty="0" smtClean="0">
                <a:solidFill>
                  <a:srgbClr val="FF0000"/>
                </a:solidFill>
              </a:rPr>
              <a:t>TÉCNICAS VERBALES</a:t>
            </a:r>
            <a:endParaRPr lang="es-ES" sz="3200" b="1" dirty="0">
              <a:solidFill>
                <a:srgbClr val="FF0000"/>
              </a:solidFill>
            </a:endParaRPr>
          </a:p>
        </p:txBody>
      </p:sp>
      <p:sp>
        <p:nvSpPr>
          <p:cNvPr id="5" name="4 CuadroTexto"/>
          <p:cNvSpPr txBox="1"/>
          <p:nvPr/>
        </p:nvSpPr>
        <p:spPr>
          <a:xfrm>
            <a:off x="611560" y="548680"/>
            <a:ext cx="5400600" cy="707886"/>
          </a:xfrm>
          <a:prstGeom prst="rect">
            <a:avLst/>
          </a:prstGeom>
          <a:noFill/>
        </p:spPr>
        <p:txBody>
          <a:bodyPr wrap="square" rtlCol="0">
            <a:spAutoFit/>
          </a:bodyPr>
          <a:lstStyle/>
          <a:p>
            <a:r>
              <a:rPr lang="es-ES" sz="4000" b="1" dirty="0" smtClean="0">
                <a:solidFill>
                  <a:schemeClr val="accent2">
                    <a:lumMod val="60000"/>
                    <a:lumOff val="40000"/>
                  </a:schemeClr>
                </a:solidFill>
              </a:rPr>
              <a:t>  </a:t>
            </a:r>
            <a:r>
              <a:rPr lang="es-ES" sz="3600" b="1" dirty="0" smtClean="0">
                <a:solidFill>
                  <a:schemeClr val="accent1"/>
                </a:solidFill>
              </a:rPr>
              <a:t>ESCUCHA     ACTIVA </a:t>
            </a:r>
            <a:endParaRPr lang="es-ES" sz="3600" b="1" dirty="0">
              <a:solidFill>
                <a:schemeClr val="accent1"/>
              </a:solidFill>
            </a:endParaRPr>
          </a:p>
        </p:txBody>
      </p:sp>
    </p:spTree>
    <p:extLst>
      <p:ext uri="{BB962C8B-B14F-4D97-AF65-F5344CB8AC3E}">
        <p14:creationId xmlns:p14="http://schemas.microsoft.com/office/powerpoint/2010/main" val="302962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9166"/>
            <a:ext cx="4032448" cy="648072"/>
          </a:xfrm>
        </p:spPr>
        <p:txBody>
          <a:bodyPr>
            <a:normAutofit fontScale="90000"/>
          </a:bodyPr>
          <a:lstStyle/>
          <a:p>
            <a:r>
              <a:rPr lang="es-ES" dirty="0" smtClean="0"/>
              <a:t/>
            </a:r>
            <a:br>
              <a:rPr lang="es-ES" dirty="0" smtClean="0"/>
            </a:br>
            <a:r>
              <a:rPr lang="es-ES" dirty="0"/>
              <a:t/>
            </a:r>
            <a:br>
              <a:rPr lang="es-ES" dirty="0"/>
            </a:br>
            <a:r>
              <a:rPr lang="es-ES" dirty="0" smtClean="0"/>
              <a:t>   </a:t>
            </a:r>
            <a:r>
              <a:rPr lang="es-ES" sz="3600" b="1" dirty="0" smtClean="0">
                <a:solidFill>
                  <a:srgbClr val="FF0000"/>
                </a:solidFill>
              </a:rPr>
              <a:t>TÉCNICAS VERBALES </a:t>
            </a:r>
            <a:endParaRPr lang="es-ES" sz="3600" b="1" dirty="0">
              <a:solidFill>
                <a:srgbClr val="FF0000"/>
              </a:solidFill>
            </a:endParaRPr>
          </a:p>
        </p:txBody>
      </p:sp>
      <p:sp>
        <p:nvSpPr>
          <p:cNvPr id="3" name="2 Marcador de contenido"/>
          <p:cNvSpPr>
            <a:spLocks noGrp="1"/>
          </p:cNvSpPr>
          <p:nvPr>
            <p:ph idx="1"/>
          </p:nvPr>
        </p:nvSpPr>
        <p:spPr>
          <a:xfrm>
            <a:off x="457200" y="1484784"/>
            <a:ext cx="8229600" cy="4839816"/>
          </a:xfrm>
        </p:spPr>
        <p:txBody>
          <a:bodyPr>
            <a:normAutofit fontScale="92500" lnSpcReduction="20000"/>
          </a:bodyPr>
          <a:lstStyle/>
          <a:p>
            <a:endParaRPr lang="es-ES" dirty="0"/>
          </a:p>
          <a:p>
            <a:pPr algn="just"/>
            <a:r>
              <a:rPr lang="es-ES" b="1" dirty="0" smtClean="0"/>
              <a:t>PARAFRASEAR</a:t>
            </a:r>
            <a:r>
              <a:rPr lang="es-ES" dirty="0"/>
              <a:t>: </a:t>
            </a:r>
            <a:r>
              <a:rPr lang="es-ES" dirty="0" smtClean="0"/>
              <a:t>repetir </a:t>
            </a:r>
            <a:r>
              <a:rPr lang="es-ES" dirty="0"/>
              <a:t>ideas y hechos básicos para demostrar </a:t>
            </a:r>
            <a:r>
              <a:rPr lang="es-ES" dirty="0" smtClean="0"/>
              <a:t>comprensión. </a:t>
            </a:r>
            <a:r>
              <a:rPr lang="es-ES" dirty="0" err="1" smtClean="0"/>
              <a:t>Ej</a:t>
            </a:r>
            <a:r>
              <a:rPr lang="es-ES" dirty="0" smtClean="0"/>
              <a:t>:»Entonces </a:t>
            </a:r>
            <a:r>
              <a:rPr lang="es-ES" dirty="0"/>
              <a:t>si te he entendido bien</a:t>
            </a:r>
            <a:r>
              <a:rPr lang="es-ES" dirty="0" smtClean="0"/>
              <a:t>…». </a:t>
            </a:r>
            <a:endParaRPr lang="es-ES" dirty="0"/>
          </a:p>
          <a:p>
            <a:pPr algn="just"/>
            <a:r>
              <a:rPr lang="es-ES" b="1" dirty="0" smtClean="0"/>
              <a:t>RESUMIR</a:t>
            </a:r>
            <a:r>
              <a:rPr lang="es-ES" dirty="0"/>
              <a:t>: </a:t>
            </a:r>
            <a:r>
              <a:rPr lang="es-ES" dirty="0" smtClean="0"/>
              <a:t>sintetizar </a:t>
            </a:r>
            <a:r>
              <a:rPr lang="es-ES" dirty="0"/>
              <a:t>mostrando el progreso </a:t>
            </a:r>
            <a:r>
              <a:rPr lang="es-ES" dirty="0" smtClean="0"/>
              <a:t>y  </a:t>
            </a:r>
            <a:r>
              <a:rPr lang="es-ES" dirty="0"/>
              <a:t>puntos </a:t>
            </a:r>
            <a:r>
              <a:rPr lang="es-ES" dirty="0" smtClean="0"/>
              <a:t>clave para llegar  a un acuerdo. </a:t>
            </a:r>
            <a:r>
              <a:rPr lang="es-ES" dirty="0" err="1" smtClean="0"/>
              <a:t>Ej</a:t>
            </a:r>
            <a:r>
              <a:rPr lang="es-ES" dirty="0" smtClean="0"/>
              <a:t>: «Lo </a:t>
            </a:r>
            <a:r>
              <a:rPr lang="es-ES" dirty="0"/>
              <a:t>que quieres decir es</a:t>
            </a:r>
            <a:r>
              <a:rPr lang="es-ES" dirty="0" smtClean="0"/>
              <a:t>…». </a:t>
            </a:r>
            <a:endParaRPr lang="es-ES" dirty="0"/>
          </a:p>
          <a:p>
            <a:pPr algn="just"/>
            <a:r>
              <a:rPr lang="es-ES" b="1" dirty="0" smtClean="0"/>
              <a:t>REFLEJO </a:t>
            </a:r>
            <a:r>
              <a:rPr lang="es-ES" b="1" dirty="0"/>
              <a:t>EMPÁTICO</a:t>
            </a:r>
            <a:r>
              <a:rPr lang="es-ES" dirty="0"/>
              <a:t>: </a:t>
            </a:r>
            <a:r>
              <a:rPr lang="es-ES" dirty="0" smtClean="0"/>
              <a:t>mostrar </a:t>
            </a:r>
            <a:r>
              <a:rPr lang="es-ES" dirty="0"/>
              <a:t>comprensión por los sentimientos y ayudar a ser consciente de lo que se siente. </a:t>
            </a:r>
            <a:r>
              <a:rPr lang="es-ES" dirty="0" err="1"/>
              <a:t>E</a:t>
            </a:r>
            <a:r>
              <a:rPr lang="es-ES" dirty="0" err="1" smtClean="0"/>
              <a:t>j</a:t>
            </a:r>
            <a:r>
              <a:rPr lang="es-ES" dirty="0" smtClean="0"/>
              <a:t>: «Imagino </a:t>
            </a:r>
            <a:r>
              <a:rPr lang="es-ES" dirty="0"/>
              <a:t>que debes sentirte muy mal y te está resultando muy </a:t>
            </a:r>
            <a:r>
              <a:rPr lang="es-ES" dirty="0" smtClean="0"/>
              <a:t>difícil». </a:t>
            </a:r>
            <a:endParaRPr lang="es-ES" dirty="0"/>
          </a:p>
          <a:p>
            <a:pPr algn="just"/>
            <a:r>
              <a:rPr lang="es-ES" b="1" dirty="0" smtClean="0"/>
              <a:t>LEGITIMAR</a:t>
            </a:r>
            <a:r>
              <a:rPr lang="es-ES" dirty="0"/>
              <a:t>: </a:t>
            </a:r>
            <a:r>
              <a:rPr lang="es-ES" dirty="0" smtClean="0"/>
              <a:t>respetar </a:t>
            </a:r>
            <a:r>
              <a:rPr lang="es-ES" dirty="0"/>
              <a:t>al otro, reconociendo su derecho a ser quién es y cómo se siente. </a:t>
            </a:r>
            <a:r>
              <a:rPr lang="es-ES" dirty="0" err="1"/>
              <a:t>E</a:t>
            </a:r>
            <a:r>
              <a:rPr lang="es-ES" dirty="0" err="1" smtClean="0"/>
              <a:t>j</a:t>
            </a:r>
            <a:r>
              <a:rPr lang="es-ES" dirty="0" smtClean="0"/>
              <a:t>: «Es </a:t>
            </a:r>
            <a:r>
              <a:rPr lang="es-ES" dirty="0"/>
              <a:t>un gran paso el que están dando para </a:t>
            </a:r>
            <a:r>
              <a:rPr lang="es-ES" dirty="0" smtClean="0"/>
              <a:t>comprenderse». </a:t>
            </a:r>
            <a:endParaRPr lang="es-ES" dirty="0"/>
          </a:p>
        </p:txBody>
      </p:sp>
      <p:sp>
        <p:nvSpPr>
          <p:cNvPr id="4" name="3 CuadroTexto"/>
          <p:cNvSpPr txBox="1"/>
          <p:nvPr/>
        </p:nvSpPr>
        <p:spPr>
          <a:xfrm>
            <a:off x="569640" y="404391"/>
            <a:ext cx="5256584" cy="584775"/>
          </a:xfrm>
          <a:prstGeom prst="rect">
            <a:avLst/>
          </a:prstGeom>
          <a:noFill/>
        </p:spPr>
        <p:txBody>
          <a:bodyPr wrap="square" rtlCol="0">
            <a:spAutoFit/>
          </a:bodyPr>
          <a:lstStyle/>
          <a:p>
            <a:r>
              <a:rPr lang="es-ES" sz="3200" b="1" dirty="0" smtClean="0">
                <a:solidFill>
                  <a:srgbClr val="FF0000"/>
                </a:solidFill>
              </a:rPr>
              <a:t>    </a:t>
            </a:r>
            <a:r>
              <a:rPr lang="es-ES" sz="3200" b="1" dirty="0" smtClean="0">
                <a:solidFill>
                  <a:schemeClr val="tx2"/>
                </a:solidFill>
              </a:rPr>
              <a:t>ESCUCHA     ACTIVA </a:t>
            </a:r>
            <a:endParaRPr lang="es-ES" sz="3200" b="1"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116" y="368037"/>
            <a:ext cx="2203649" cy="11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35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4895" y="901129"/>
            <a:ext cx="4193169" cy="564672"/>
          </a:xfrm>
        </p:spPr>
        <p:txBody>
          <a:bodyPr>
            <a:noAutofit/>
          </a:bodyPr>
          <a:lstStyle/>
          <a:p>
            <a:r>
              <a:rPr lang="es-ES" sz="3600" b="1" dirty="0" smtClean="0">
                <a:solidFill>
                  <a:srgbClr val="FF0000"/>
                </a:solidFill>
              </a:rPr>
              <a:t>TÉCNICAS VERBALES </a:t>
            </a:r>
            <a:endParaRPr lang="es-ES" sz="3600" b="1" dirty="0">
              <a:solidFill>
                <a:srgbClr val="FF0000"/>
              </a:solidFill>
            </a:endParaRPr>
          </a:p>
        </p:txBody>
      </p:sp>
      <p:sp>
        <p:nvSpPr>
          <p:cNvPr id="3" name="2 Marcador de contenido"/>
          <p:cNvSpPr>
            <a:spLocks noGrp="1"/>
          </p:cNvSpPr>
          <p:nvPr>
            <p:ph idx="1"/>
          </p:nvPr>
        </p:nvSpPr>
        <p:spPr>
          <a:xfrm>
            <a:off x="388218" y="2204864"/>
            <a:ext cx="8229600" cy="4092982"/>
          </a:xfrm>
        </p:spPr>
        <p:txBody>
          <a:bodyPr>
            <a:normAutofit fontScale="92500" lnSpcReduction="20000"/>
          </a:bodyPr>
          <a:lstStyle/>
          <a:p>
            <a:pPr algn="just"/>
            <a:r>
              <a:rPr lang="es-ES" b="1" dirty="0"/>
              <a:t>MENSAJES YO</a:t>
            </a:r>
            <a:r>
              <a:rPr lang="es-ES" dirty="0"/>
              <a:t>: </a:t>
            </a:r>
            <a:r>
              <a:rPr lang="es-ES" dirty="0" smtClean="0"/>
              <a:t>mensajes </a:t>
            </a:r>
            <a:r>
              <a:rPr lang="es-ES" dirty="0"/>
              <a:t>en 1ª persona, con los que el mediado puede hablar de cómo se siente sin ofender, juzgar o culpabilizar a la otra </a:t>
            </a:r>
            <a:r>
              <a:rPr lang="es-ES" dirty="0" smtClean="0"/>
              <a:t>parte. </a:t>
            </a:r>
            <a:r>
              <a:rPr lang="es-ES" dirty="0" err="1" smtClean="0"/>
              <a:t>Ej</a:t>
            </a:r>
            <a:r>
              <a:rPr lang="es-ES" dirty="0" smtClean="0"/>
              <a:t>: «Me </a:t>
            </a:r>
            <a:r>
              <a:rPr lang="es-ES" dirty="0"/>
              <a:t>siento muy triste con lo que </a:t>
            </a:r>
            <a:r>
              <a:rPr lang="es-ES" dirty="0" smtClean="0"/>
              <a:t>sucede».</a:t>
            </a:r>
          </a:p>
          <a:p>
            <a:pPr algn="just"/>
            <a:r>
              <a:rPr lang="es-ES" b="1" dirty="0"/>
              <a:t>CONNOTACIÓN </a:t>
            </a:r>
            <a:r>
              <a:rPr lang="es-ES" b="1" dirty="0" smtClean="0"/>
              <a:t>POSITIVA</a:t>
            </a:r>
            <a:r>
              <a:rPr lang="es-ES" dirty="0" smtClean="0"/>
              <a:t>: el </a:t>
            </a:r>
            <a:r>
              <a:rPr lang="es-ES" dirty="0"/>
              <a:t>mensaje que han narrado las personas mediadas, pero con un matiz positivo de reconocimiento dirigido a cualquier aspecto de la persona y/o de la </a:t>
            </a:r>
            <a:r>
              <a:rPr lang="es-ES" dirty="0" smtClean="0"/>
              <a:t>relación. </a:t>
            </a:r>
            <a:r>
              <a:rPr lang="es-ES" dirty="0" err="1"/>
              <a:t>E</a:t>
            </a:r>
            <a:r>
              <a:rPr lang="es-ES" dirty="0" err="1" smtClean="0"/>
              <a:t>j</a:t>
            </a:r>
            <a:r>
              <a:rPr lang="es-ES" dirty="0" smtClean="0"/>
              <a:t>:  «En </a:t>
            </a:r>
            <a:r>
              <a:rPr lang="es-ES" dirty="0"/>
              <a:t>esta ocasión, estás siendo honesto y reconociendo tu error. Te agradezco tu </a:t>
            </a:r>
            <a:r>
              <a:rPr lang="es-ES" dirty="0" smtClean="0"/>
              <a:t>honestidad».</a:t>
            </a:r>
          </a:p>
          <a:p>
            <a:pPr algn="just"/>
            <a:r>
              <a:rPr lang="es-ES" dirty="0"/>
              <a:t> </a:t>
            </a:r>
            <a:r>
              <a:rPr lang="es-ES" b="1" dirty="0"/>
              <a:t>REFLEJO EMPÁTICO</a:t>
            </a:r>
            <a:r>
              <a:rPr lang="es-ES" dirty="0"/>
              <a:t>: </a:t>
            </a:r>
            <a:r>
              <a:rPr lang="es-ES" dirty="0" smtClean="0"/>
              <a:t>repetición </a:t>
            </a:r>
            <a:r>
              <a:rPr lang="es-ES" dirty="0"/>
              <a:t>de los sentimientos  </a:t>
            </a:r>
            <a:r>
              <a:rPr lang="es-ES" dirty="0" smtClean="0"/>
              <a:t>de </a:t>
            </a:r>
            <a:r>
              <a:rPr lang="es-ES" dirty="0"/>
              <a:t>la parte afectiva </a:t>
            </a:r>
            <a:r>
              <a:rPr lang="es-ES" dirty="0" smtClean="0"/>
              <a:t> del </a:t>
            </a:r>
            <a:r>
              <a:rPr lang="es-ES" dirty="0"/>
              <a:t>mensaje </a:t>
            </a:r>
            <a:r>
              <a:rPr lang="es-ES" dirty="0" smtClean="0"/>
              <a:t> </a:t>
            </a:r>
            <a:r>
              <a:rPr lang="es-ES" dirty="0"/>
              <a:t>del  </a:t>
            </a:r>
            <a:r>
              <a:rPr lang="es-ES" dirty="0" smtClean="0"/>
              <a:t>otro. </a:t>
            </a:r>
            <a:r>
              <a:rPr lang="es-ES" dirty="0" err="1" smtClean="0"/>
              <a:t>Ej</a:t>
            </a:r>
            <a:r>
              <a:rPr lang="es-ES" dirty="0" smtClean="0"/>
              <a:t>: «Por </a:t>
            </a:r>
            <a:r>
              <a:rPr lang="es-ES" dirty="0"/>
              <a:t>lo que me dices, te sientes </a:t>
            </a:r>
            <a:r>
              <a:rPr lang="es-ES" dirty="0" smtClean="0"/>
              <a:t>triste».</a:t>
            </a:r>
          </a:p>
          <a:p>
            <a:endParaRPr lang="es-ES" dirty="0" smtClean="0"/>
          </a:p>
          <a:p>
            <a:endParaRPr lang="es-ES" dirty="0"/>
          </a:p>
          <a:p>
            <a:endParaRPr lang="es-ES" dirty="0"/>
          </a:p>
        </p:txBody>
      </p:sp>
      <p:sp>
        <p:nvSpPr>
          <p:cNvPr id="4" name="3 CuadroTexto"/>
          <p:cNvSpPr txBox="1"/>
          <p:nvPr/>
        </p:nvSpPr>
        <p:spPr>
          <a:xfrm>
            <a:off x="755576" y="299733"/>
            <a:ext cx="5328592" cy="584775"/>
          </a:xfrm>
          <a:prstGeom prst="rect">
            <a:avLst/>
          </a:prstGeom>
          <a:noFill/>
        </p:spPr>
        <p:txBody>
          <a:bodyPr wrap="square" rtlCol="0">
            <a:spAutoFit/>
          </a:bodyPr>
          <a:lstStyle/>
          <a:p>
            <a:r>
              <a:rPr lang="es-ES" sz="3200" b="1" dirty="0" smtClean="0">
                <a:solidFill>
                  <a:srgbClr val="FF0000"/>
                </a:solidFill>
              </a:rPr>
              <a:t>    </a:t>
            </a:r>
            <a:r>
              <a:rPr lang="es-ES" sz="3200" b="1" dirty="0" smtClean="0">
                <a:solidFill>
                  <a:schemeClr val="accent1"/>
                </a:solidFill>
              </a:rPr>
              <a:t>ESCUCHA      ACTIVA </a:t>
            </a:r>
            <a:endParaRPr lang="es-ES" sz="3200" b="1" dirty="0">
              <a:solidFill>
                <a:schemeClr val="accent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92121"/>
            <a:ext cx="2533650" cy="150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5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5112568"/>
          </a:xfrm>
        </p:spPr>
        <p:txBody>
          <a:bodyPr>
            <a:noAutofit/>
          </a:bodyPr>
          <a:lstStyle/>
          <a:p>
            <a:r>
              <a:rPr lang="es-ES" sz="2000" dirty="0"/>
              <a:t>Cuentan que en una ocasión, un sultán soñó que había perdido todos los dientes. Después de despertar, ordenó llamar a un adivino para que interpretase su sueño.</a:t>
            </a:r>
          </a:p>
          <a:p>
            <a:r>
              <a:rPr lang="es-ES" sz="2000" dirty="0"/>
              <a:t>¡Qué desgracia, mi señor! – exclamó el adivino – cada diente caído representa la pérdida de un pariente de  Vuestra Majestad. </a:t>
            </a:r>
            <a:br>
              <a:rPr lang="es-ES" sz="2000" dirty="0"/>
            </a:br>
            <a:r>
              <a:rPr lang="es-ES" sz="2000" dirty="0"/>
              <a:t> ¡Qué insolencia! – gritó el sultán enfurecido – ¿Cómo te atreves a decirme semejante cosa? ¡Fuera de aquí!</a:t>
            </a:r>
            <a:br>
              <a:rPr lang="es-ES" sz="2000" dirty="0"/>
            </a:br>
            <a:r>
              <a:rPr lang="es-ES" sz="2000" dirty="0"/>
              <a:t>Llamó a su guardia y ordenó que le encerraran durante una semana y que le dieran cien latigazos. Más tarde ordenó que le trajesen a otro adivino y le contó lo que había soñado. Éste, después de escuchar al sultán con muchísima atención, le dijo:</a:t>
            </a:r>
            <a:br>
              <a:rPr lang="es-ES" sz="2000" dirty="0"/>
            </a:br>
            <a:r>
              <a:rPr lang="es-ES" sz="2000" dirty="0"/>
              <a:t>- ¡Excelso Señor! Gran felicidad os ha sido reservada. El sueño significa que sobreviviréis a todos vuestros parientes. </a:t>
            </a:r>
            <a:br>
              <a:rPr lang="es-ES" sz="2000" dirty="0"/>
            </a:br>
            <a:r>
              <a:rPr lang="es-ES" sz="2000" dirty="0"/>
              <a:t> Se iluminó el semblante del sultán con una gran sonrisa y ordenó que le dieran cien monedas de oro. Cuando éste salía del palacio, uno de los cortesanos le dijo admirado.</a:t>
            </a:r>
            <a:br>
              <a:rPr lang="es-ES" sz="2000" dirty="0"/>
            </a:br>
            <a:endParaRPr lang="es-E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60648"/>
            <a:ext cx="207099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noChangeArrowheads="1"/>
          </p:cNvSpPr>
          <p:nvPr>
            <p:ph type="title"/>
          </p:nvPr>
        </p:nvSpPr>
        <p:spPr bwMode="auto">
          <a:xfrm>
            <a:off x="611560" y="523782"/>
            <a:ext cx="5256584" cy="41549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400" b="1" dirty="0">
                <a:solidFill>
                  <a:schemeClr val="bg1"/>
                </a:solidFill>
              </a:rPr>
              <a:t>EL SULTÁN Y EL ADIVINO</a:t>
            </a:r>
          </a:p>
        </p:txBody>
      </p:sp>
    </p:spTree>
    <p:extLst>
      <p:ext uri="{BB962C8B-B14F-4D97-AF65-F5344CB8AC3E}">
        <p14:creationId xmlns:p14="http://schemas.microsoft.com/office/powerpoint/2010/main" val="5572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983832"/>
          </a:xfrm>
        </p:spPr>
        <p:txBody>
          <a:bodyPr>
            <a:normAutofit/>
          </a:bodyPr>
          <a:lstStyle/>
          <a:p>
            <a:r>
              <a:rPr lang="es-ES" sz="2000" dirty="0"/>
              <a:t>- ¡No es posible! La interpretación que habéis hecho de los sueños es la misma que la del primer adivino. No entiendo porque al primero le pagó con cien latigazos y una semana de calabozo y a ti con cien monedas de oro. </a:t>
            </a:r>
            <a:endParaRPr lang="es-ES" sz="2000" dirty="0" smtClean="0"/>
          </a:p>
          <a:p>
            <a:r>
              <a:rPr lang="es-ES" sz="2000" dirty="0" smtClean="0"/>
              <a:t>- </a:t>
            </a:r>
            <a:r>
              <a:rPr lang="es-ES" sz="2000" dirty="0"/>
              <a:t>Recuerda bien, amigo mío – respondió el segundo adivino – que todo </a:t>
            </a:r>
            <a:r>
              <a:rPr lang="es-ES" sz="2000" b="1" dirty="0"/>
              <a:t>depende de la forma en el decir</a:t>
            </a:r>
            <a:r>
              <a:rPr lang="es-ES" sz="2000" dirty="0"/>
              <a:t>. Uno de los grandes </a:t>
            </a:r>
            <a:r>
              <a:rPr lang="es-ES" sz="2000" b="1" dirty="0"/>
              <a:t>desafíos de la humanidad, es aprender el arte de comunicarse.</a:t>
            </a:r>
            <a:r>
              <a:rPr lang="es-ES" sz="2000" dirty="0"/>
              <a:t> De la forma como nos comunicamos depende, la mayoría de las veces, la felicidad o la desgracia de las personas, la paz o la guerra entre los pueblos. Que la verdad debe ser dicha en cualquier situación, de esto no cabe duda, más la forma con que debe ser comunicada es lo que provoca en algunos casos, grandes problemas. La verdad puede compararse con una piedra preciosa. Si la lanzamos contra el rostro de alguien, puede herir, pero, si la envolvemos en un delicado embalaje y la ofrecemos con ternura, ciertamente, será aceptada con agrado.</a:t>
            </a:r>
          </a:p>
          <a:p>
            <a:endParaRPr lang="es-ES" dirty="0"/>
          </a:p>
        </p:txBody>
      </p:sp>
      <p:sp>
        <p:nvSpPr>
          <p:cNvPr id="6" name="4 Título"/>
          <p:cNvSpPr>
            <a:spLocks noGrp="1" noChangeArrowheads="1"/>
          </p:cNvSpPr>
          <p:nvPr>
            <p:ph type="title"/>
          </p:nvPr>
        </p:nvSpPr>
        <p:spPr bwMode="auto">
          <a:xfrm>
            <a:off x="145355" y="260772"/>
            <a:ext cx="6514877" cy="4318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400" b="1" dirty="0">
                <a:solidFill>
                  <a:schemeClr val="bg1"/>
                </a:solidFill>
              </a:rPr>
              <a:t>EL SULTÁN Y </a:t>
            </a:r>
            <a:r>
              <a:rPr lang="es-ES" sz="2400" b="1" dirty="0" smtClean="0">
                <a:solidFill>
                  <a:schemeClr val="bg1"/>
                </a:solidFill>
              </a:rPr>
              <a:t> EL   ADIVINO</a:t>
            </a:r>
            <a:endParaRPr lang="es-ES" sz="2400" b="1"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6672"/>
            <a:ext cx="156921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464</TotalTime>
  <Words>725</Words>
  <Application>Microsoft Office PowerPoint</Application>
  <PresentationFormat>Presentación en pantalla (4:3)</PresentationFormat>
  <Paragraphs>41</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Flujo</vt:lpstr>
      <vt:lpstr>TÉCNICAS EN LA MEDIACIÓN  </vt:lpstr>
      <vt:lpstr> TÉCNICAS EN LA MEDIACIÓN </vt:lpstr>
      <vt:lpstr>      </vt:lpstr>
      <vt:lpstr>     TÉCNICAS VERBALES </vt:lpstr>
      <vt:lpstr>TÉCNICAS VERBALES </vt:lpstr>
      <vt:lpstr>EL SULTÁN Y EL ADIVINO</vt:lpstr>
      <vt:lpstr>EL SULTÁN Y  EL   ADIVINO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dc:creator>
  <cp:lastModifiedBy>JERÓNIMO</cp:lastModifiedBy>
  <cp:revision>19</cp:revision>
  <dcterms:created xsi:type="dcterms:W3CDTF">2013-01-28T20:58:49Z</dcterms:created>
  <dcterms:modified xsi:type="dcterms:W3CDTF">2017-02-22T20:29:56Z</dcterms:modified>
</cp:coreProperties>
</file>