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56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31770" y="3659414"/>
            <a:ext cx="7197726" cy="2421464"/>
          </a:xfrm>
        </p:spPr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FORMACIÓN UDI</a:t>
            </a:r>
            <a:br>
              <a:rPr lang="es-ES" dirty="0"/>
            </a:br>
            <a:r>
              <a:rPr lang="es-ES" dirty="0"/>
              <a:t>CEIP JOSÉ PAYÁN GARRIDO</a:t>
            </a:r>
            <a:br>
              <a:rPr lang="es-ES" dirty="0"/>
            </a:br>
            <a:r>
              <a:rPr lang="es-ES" sz="2800" dirty="0"/>
              <a:t>SAN JUAN DEL AZNALFARACHE (SEVILLA)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03" y="6286500"/>
            <a:ext cx="2669267" cy="3918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RAMÓN SÁNCHEZ RAMOS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3" y="385232"/>
            <a:ext cx="49815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5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8599" y="125188"/>
            <a:ext cx="4131130" cy="110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LOMCE 2013 NUEVA FILOSOFÍA EDUCATIVA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8600" y="1385208"/>
            <a:ext cx="5959930" cy="960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TODO GIRA EN TORNO A LOS CRITERIOS DE EVALUACIÓN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8599" y="2523448"/>
            <a:ext cx="4996544" cy="1340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DESAPARECE EL OBJETIVO DIDÁCTICO DANDO PASO AL INDICADOR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8599" y="4024999"/>
            <a:ext cx="92583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LOS CONTENIDOS DEJAN DE TRATARSE POR TIPOS DE SABERES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28599" y="5516341"/>
            <a:ext cx="7935686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NACE EL NUEVO ENFOQUE INTEGRADO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28599" y="4710804"/>
            <a:ext cx="7935686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GLOBALIZADO, INTERDISCIPLINAR…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104" y="5108"/>
            <a:ext cx="4781325" cy="3939270"/>
          </a:xfrm>
          <a:prstGeom prst="rect">
            <a:avLst/>
          </a:prstGeom>
        </p:spPr>
      </p:pic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95703" y="6286500"/>
            <a:ext cx="2669267" cy="3918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RAMÓN SÁNCHEZ RAMOS</a:t>
            </a:r>
          </a:p>
        </p:txBody>
      </p:sp>
    </p:spTree>
    <p:extLst>
      <p:ext uri="{BB962C8B-B14F-4D97-AF65-F5344CB8AC3E}">
        <p14:creationId xmlns:p14="http://schemas.microsoft.com/office/powerpoint/2010/main" val="20230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ENFOQUE INTEGRADO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152" y="2599267"/>
            <a:ext cx="10131425" cy="3649133"/>
          </a:xfrm>
        </p:spPr>
        <p:txBody>
          <a:bodyPr>
            <a:normAutofit/>
          </a:bodyPr>
          <a:lstStyle/>
          <a:p>
            <a:r>
              <a:rPr lang="es-ES" sz="2800" dirty="0"/>
              <a:t>TOTAL RELACIÓN DEL ALUMNO/A CON SU ENTORNO.</a:t>
            </a:r>
          </a:p>
          <a:p>
            <a:r>
              <a:rPr lang="es-ES" sz="2800" dirty="0"/>
              <a:t>ALUMNO/A CENTRO DE TODO EL PROCESO.</a:t>
            </a:r>
          </a:p>
          <a:p>
            <a:r>
              <a:rPr lang="es-ES" sz="2800" dirty="0"/>
              <a:t>BASADO EN APRENDIZAJE SIGNIFICATIVO Y VIVENCIADO.</a:t>
            </a:r>
          </a:p>
          <a:p>
            <a:r>
              <a:rPr lang="es-ES" sz="2800" dirty="0"/>
              <a:t>SE DEBE DAR UNA SOLUCIÓN A UN PROBLEMA DETERMINADO MOVILIZANDO LOS CONTENIDOS Y LAS CAPACIDADES ADQUIRIDAS EN EL PROCESO DE ENSEÑANZA.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184" y="269725"/>
            <a:ext cx="3266393" cy="2490305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95703" y="6286500"/>
            <a:ext cx="2669267" cy="39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solidFill>
                  <a:schemeClr val="bg1"/>
                </a:solidFill>
                <a:highlight>
                  <a:srgbClr val="FFFF00"/>
                </a:highlight>
              </a:rPr>
              <a:t>RAMÓN SÁNCHEZ RAMOS</a:t>
            </a:r>
            <a:endParaRPr lang="es-ES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046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1"/>
            <a:ext cx="10131425" cy="1104900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ESTRUCTURA DE LA 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110343"/>
            <a:ext cx="10131425" cy="5012871"/>
          </a:xfrm>
        </p:spPr>
        <p:txBody>
          <a:bodyPr>
            <a:noAutofit/>
          </a:bodyPr>
          <a:lstStyle/>
          <a:p>
            <a:pPr algn="just"/>
            <a:r>
              <a:rPr lang="es-ES" sz="2400" b="1" dirty="0"/>
              <a:t>¿QUÉ ES UNA UDI?</a:t>
            </a:r>
          </a:p>
          <a:p>
            <a:pPr algn="just"/>
            <a:r>
              <a:rPr lang="es-ES" sz="2400" b="1" dirty="0"/>
              <a:t>PARTES DE UNA UDI</a:t>
            </a:r>
          </a:p>
          <a:p>
            <a:pPr algn="just"/>
            <a:r>
              <a:rPr lang="es-ES" sz="2400" b="1" dirty="0"/>
              <a:t>NUEVOS ELEMENTOS CURRICULARES: </a:t>
            </a:r>
            <a:r>
              <a:rPr lang="es-ES" sz="2400" dirty="0"/>
              <a:t>COMPETENCIAS, PROCESOS COGNITIVOS, INTELIGENCIAS MÚLTIPLES, CONTEXTOS DE APRENDIZAJE, INDICADOR DE EVALUACIÓN, PERFIL ÁREA, PERFIL COMPETENCIA.</a:t>
            </a:r>
          </a:p>
          <a:p>
            <a:pPr algn="just"/>
            <a:r>
              <a:rPr lang="es-ES" sz="2400" b="1" dirty="0"/>
              <a:t>MODELO PROPIO.</a:t>
            </a:r>
          </a:p>
          <a:p>
            <a:pPr algn="just"/>
            <a:r>
              <a:rPr lang="es-ES" sz="2400" b="1" dirty="0"/>
              <a:t>MODELO DE SÉNECA.</a:t>
            </a:r>
          </a:p>
          <a:p>
            <a:pPr algn="just"/>
            <a:r>
              <a:rPr lang="es-ES" sz="2400" b="1" dirty="0"/>
              <a:t>EVALUACIÓN: </a:t>
            </a:r>
            <a:r>
              <a:rPr lang="es-ES" sz="2400" dirty="0"/>
              <a:t>PONDERACIÓN, RÚBRICA Y NIVELES COMPETENCIALES.</a:t>
            </a:r>
          </a:p>
          <a:p>
            <a:pPr algn="just"/>
            <a:r>
              <a:rPr lang="es-ES" sz="2400" b="1" dirty="0"/>
              <a:t>SECUENCIACIÓN DE CONTENIDOS.</a:t>
            </a:r>
          </a:p>
          <a:p>
            <a:pPr algn="just"/>
            <a:r>
              <a:rPr lang="es-ES" sz="2400" b="1" dirty="0"/>
              <a:t>ELABORACIÓN Y PUESTA EN PRÁCTICA DE UDI´S.</a:t>
            </a:r>
          </a:p>
          <a:p>
            <a:pPr marL="0" indent="0" algn="just">
              <a:buNone/>
            </a:pPr>
            <a:endParaRPr lang="es-ES" sz="24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5703" y="6286500"/>
            <a:ext cx="2669267" cy="39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solidFill>
                  <a:schemeClr val="bg1"/>
                </a:solidFill>
                <a:highlight>
                  <a:srgbClr val="FFFF00"/>
                </a:highlight>
              </a:rPr>
              <a:t>RAMÓN SÁNCHEZ RAMOS</a:t>
            </a:r>
            <a:endParaRPr lang="es-ES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782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22571" y="97275"/>
            <a:ext cx="11198041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000000"/>
                </a:solidFill>
                <a:latin typeface="NewsGotT-Bold"/>
              </a:rPr>
              <a:t>Situación de partida…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351031" y="6314981"/>
            <a:ext cx="417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latin typeface="NewsGotT-Regu"/>
              </a:rPr>
              <a:t>Informe TALIS (OCDE, 2009)</a:t>
            </a:r>
            <a:endParaRPr lang="es-ES" sz="2400" dirty="0"/>
          </a:p>
        </p:txBody>
      </p:sp>
      <p:pic>
        <p:nvPicPr>
          <p:cNvPr id="1028" name="Picture 4" descr="http://www.mirelasolucion.es/blog/wp-content/uploads/2013/10/confli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1579810"/>
            <a:ext cx="5081462" cy="33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iterautas.com/es/blog/wp-content/uploads/conflicto-327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70" y="263327"/>
            <a:ext cx="2112006" cy="1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923326" y="1166730"/>
            <a:ext cx="27149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latin typeface="NewsGotT-Regu"/>
              </a:rPr>
              <a:t>tensión entre la teoría y la práctica</a:t>
            </a:r>
            <a:endParaRPr lang="es-ES" sz="4800" b="1" dirty="0"/>
          </a:p>
        </p:txBody>
      </p:sp>
      <p:sp>
        <p:nvSpPr>
          <p:cNvPr id="5" name="Rectángulo 4"/>
          <p:cNvSpPr/>
          <p:nvPr/>
        </p:nvSpPr>
        <p:spPr>
          <a:xfrm>
            <a:off x="783240" y="5034533"/>
            <a:ext cx="105373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NewsGotT-Regu"/>
              </a:rPr>
              <a:t>El profesorado </a:t>
            </a:r>
            <a:r>
              <a:rPr lang="es-ES" sz="3600" b="1" u="sng" dirty="0">
                <a:latin typeface="NewsGotT-Regu"/>
              </a:rPr>
              <a:t>prefiere </a:t>
            </a:r>
            <a:r>
              <a:rPr lang="es-ES" sz="2000" b="1" dirty="0">
                <a:latin typeface="NewsGotT-Regu"/>
              </a:rPr>
              <a:t>el enfoque </a:t>
            </a:r>
            <a:r>
              <a:rPr lang="es-ES" sz="3600" b="1" u="sng" dirty="0">
                <a:latin typeface="NewsGotT-Regu"/>
              </a:rPr>
              <a:t>constructivista</a:t>
            </a:r>
            <a:r>
              <a:rPr lang="es-ES" sz="2000" b="1" dirty="0">
                <a:latin typeface="NewsGotT-Regu"/>
              </a:rPr>
              <a:t>, pero en el aula se decanta por el modelo de enseñanza </a:t>
            </a:r>
            <a:r>
              <a:rPr lang="es-ES" sz="2800" b="1" u="sng" dirty="0">
                <a:latin typeface="NewsGotT-Regu"/>
              </a:rPr>
              <a:t>de instrucción directa</a:t>
            </a:r>
            <a:r>
              <a:rPr lang="es-ES" sz="2800" b="1" dirty="0">
                <a:latin typeface="NewsGotT-Regu"/>
              </a:rPr>
              <a:t> </a:t>
            </a:r>
          </a:p>
          <a:p>
            <a:pPr algn="ctr"/>
            <a:r>
              <a:rPr lang="es-ES" sz="2000" b="1" dirty="0">
                <a:latin typeface="NewsGotT-Regu"/>
              </a:rPr>
              <a:t>(modelo conductista).</a:t>
            </a:r>
            <a:endParaRPr lang="es-ES" sz="2000" b="1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95703" y="6286500"/>
            <a:ext cx="2669267" cy="39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solidFill>
                  <a:schemeClr val="bg1"/>
                </a:solidFill>
                <a:highlight>
                  <a:srgbClr val="FFFF00"/>
                </a:highlight>
              </a:rPr>
              <a:t>RAMÓN SÁNCHEZ RAMOS</a:t>
            </a:r>
            <a:endParaRPr lang="es-ES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2326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963" y="478971"/>
            <a:ext cx="11087099" cy="14562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FFFF00"/>
                </a:solidFill>
              </a:rPr>
              <a:t>PROGRAMAR UDI´S ES TRABAJAR POR COMPETENCIAS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963" y="1635881"/>
            <a:ext cx="10131425" cy="4291390"/>
          </a:xfrm>
        </p:spPr>
        <p:txBody>
          <a:bodyPr>
            <a:noAutofit/>
          </a:bodyPr>
          <a:lstStyle/>
          <a:p>
            <a:r>
              <a:rPr lang="es-ES" sz="2800" dirty="0"/>
              <a:t>LAS COMPETENCIAS SE APRENDEN NO SE ENSEÑAN (APRENDER DE LOS ERRORES).</a:t>
            </a:r>
          </a:p>
          <a:p>
            <a:r>
              <a:rPr lang="es-ES" sz="2800" dirty="0"/>
              <a:t>MAESTROS COMPROMETIDOS SERÁN MAESTROS COMPETENTES.</a:t>
            </a:r>
          </a:p>
          <a:p>
            <a:r>
              <a:rPr lang="es-ES" sz="2800" dirty="0"/>
              <a:t>SOLO LOS MAESTROS COMPETENTES PODRÁN EXIGIR A SUS ALUMNOS/AS EL APRENDIZAJE COMPETENCIAL.</a:t>
            </a:r>
          </a:p>
          <a:p>
            <a:r>
              <a:rPr lang="es-ES" sz="2800" dirty="0"/>
              <a:t>SER COMPETENTES PASA POR ESTAR FORMADO.</a:t>
            </a:r>
          </a:p>
          <a:p>
            <a:r>
              <a:rPr lang="es-ES" sz="2800" dirty="0"/>
              <a:t>NUESTRO CENTRO EDUCATIVO QUIERE ASUMIR ESTE RETO.</a:t>
            </a:r>
          </a:p>
          <a:p>
            <a:r>
              <a:rPr lang="es-ES" sz="2800" dirty="0"/>
              <a:t>NUESTRO CONTEXTO LO DEMANDA.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5703" y="6286500"/>
            <a:ext cx="2669267" cy="39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RAMÓN SÁNCHEZ RAMOS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547" y="4098471"/>
            <a:ext cx="2879435" cy="254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7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10131425" cy="859971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Objetivos de la 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271" y="1012371"/>
            <a:ext cx="11609615" cy="5519058"/>
          </a:xfrm>
        </p:spPr>
        <p:txBody>
          <a:bodyPr>
            <a:noAutofit/>
          </a:bodyPr>
          <a:lstStyle/>
          <a:p>
            <a:pPr algn="just"/>
            <a:r>
              <a:rPr lang="es-ES" sz="2800" dirty="0"/>
              <a:t>FORMAR A LOS DOCENTES EN EL NUEVO MODELO DE PROGRAMACIÓN POR COMPETENCIAS.</a:t>
            </a:r>
          </a:p>
          <a:p>
            <a:pPr algn="just"/>
            <a:r>
              <a:rPr lang="es-ES" sz="2800" dirty="0"/>
              <a:t>EMPRENDER ACCIONES QUE ACERQUEN NUESTRO PROYECTO EDUCATIVO AL NUEVO CURRÍCULO.</a:t>
            </a:r>
          </a:p>
          <a:p>
            <a:pPr algn="just"/>
            <a:r>
              <a:rPr lang="es-ES" sz="2800" dirty="0"/>
              <a:t>DOTAR A LOS DOCENTES DE HERRAMIENTAS, RECURSOS E IDEAS PARA ELABORAR SUS PROPIAS UDI´S.</a:t>
            </a:r>
          </a:p>
          <a:p>
            <a:pPr algn="just"/>
            <a:r>
              <a:rPr lang="es-ES" sz="2800" dirty="0"/>
              <a:t>ENCONTRAR LA APLICABILIDAD DE LA TEORÍA COMPETENCIAL EN LA REALIDAD EDUCATIVA DE NUESTRO CENTRO.</a:t>
            </a:r>
          </a:p>
          <a:p>
            <a:pPr algn="just"/>
            <a:r>
              <a:rPr lang="es-ES" sz="2800" dirty="0"/>
              <a:t>APRECIAR LOS VALORES DE LA NUEVA ESCUELA EDUCANDO PARA LA VIDA.</a:t>
            </a:r>
          </a:p>
          <a:p>
            <a:pPr algn="just"/>
            <a:r>
              <a:rPr lang="es-ES" sz="2800" dirty="0"/>
              <a:t>SER CENTRO DE REFERENCIA Y MODELO PARA OTROS CENTROS EDUCATIVOS.</a:t>
            </a:r>
          </a:p>
        </p:txBody>
      </p:sp>
    </p:spTree>
    <p:extLst>
      <p:ext uri="{BB962C8B-B14F-4D97-AF65-F5344CB8AC3E}">
        <p14:creationId xmlns:p14="http://schemas.microsoft.com/office/powerpoint/2010/main" val="131848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930" y="898072"/>
            <a:ext cx="8625770" cy="5066505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95703" y="6286500"/>
            <a:ext cx="2669267" cy="39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RAMÓN SÁNCHEZ RAMOS</a:t>
            </a:r>
          </a:p>
        </p:txBody>
      </p:sp>
    </p:spTree>
    <p:extLst>
      <p:ext uri="{BB962C8B-B14F-4D97-AF65-F5344CB8AC3E}">
        <p14:creationId xmlns:p14="http://schemas.microsoft.com/office/powerpoint/2010/main" val="321755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475004" y="516834"/>
            <a:ext cx="13958776" cy="5593681"/>
            <a:chOff x="-475004" y="516834"/>
            <a:chExt cx="13958776" cy="5593681"/>
          </a:xfrm>
        </p:grpSpPr>
        <p:pic>
          <p:nvPicPr>
            <p:cNvPr id="1030" name="Picture 6" descr="http://www.randyvv.com/wp-content/uploads/2012/01/like-300x22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171" y="523565"/>
              <a:ext cx="7589601" cy="558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upo 8"/>
            <p:cNvGrpSpPr/>
            <p:nvPr/>
          </p:nvGrpSpPr>
          <p:grpSpPr>
            <a:xfrm>
              <a:off x="-475004" y="516834"/>
              <a:ext cx="8515917" cy="5593681"/>
              <a:chOff x="-475004" y="516834"/>
              <a:chExt cx="8515917" cy="5593681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0" y="516834"/>
                <a:ext cx="6951120" cy="55869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026" name="Picture 2" descr="http://www.clan.gov.co/sites/default/files/styles/inside_full/public/06_16_15_MANOSOBRACS5-01.png?itok=uU3t--7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5004" y="523565"/>
                <a:ext cx="8515917" cy="5586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Subtítulo 2"/>
          <p:cNvSpPr txBox="1">
            <a:spLocks/>
          </p:cNvSpPr>
          <p:nvPr/>
        </p:nvSpPr>
        <p:spPr>
          <a:xfrm>
            <a:off x="95703" y="6286500"/>
            <a:ext cx="2669267" cy="39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RAMÓN SÁNCHEZ RAMOS</a:t>
            </a:r>
          </a:p>
        </p:txBody>
      </p:sp>
    </p:spTree>
    <p:extLst>
      <p:ext uri="{BB962C8B-B14F-4D97-AF65-F5344CB8AC3E}">
        <p14:creationId xmlns:p14="http://schemas.microsoft.com/office/powerpoint/2010/main" val="22208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70</TotalTime>
  <Words>363</Words>
  <Application>Microsoft Office PowerPoint</Application>
  <PresentationFormat>Panorámica</PresentationFormat>
  <Paragraphs>48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NewsGotT-Bold</vt:lpstr>
      <vt:lpstr>NewsGotT-Regu</vt:lpstr>
      <vt:lpstr>Celestial</vt:lpstr>
      <vt:lpstr>FORMACIÓN UDI CEIP JOSÉ PAYÁN GARRIDO SAN JUAN DEL AZNALFARACHE (SEVILLA)</vt:lpstr>
      <vt:lpstr>Presentación de PowerPoint</vt:lpstr>
      <vt:lpstr>ENFOQUE INTEGRADO</vt:lpstr>
      <vt:lpstr>ESTRUCTURA DE LA FORMACIÓN</vt:lpstr>
      <vt:lpstr>Presentación de PowerPoint</vt:lpstr>
      <vt:lpstr>PROGRAMAR UDI´S ES TRABAJAR POR COMPETENCIAS</vt:lpstr>
      <vt:lpstr>Objetivos de la formación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UDI CEIP JOSÉ PAYÁN GARRIDO SAN JUAN DEL AZNALFARACHE (SEVILLA)</dc:title>
  <dc:creator>Usuario</dc:creator>
  <cp:lastModifiedBy>Usuario</cp:lastModifiedBy>
  <cp:revision>17</cp:revision>
  <dcterms:created xsi:type="dcterms:W3CDTF">2016-10-24T21:27:11Z</dcterms:created>
  <dcterms:modified xsi:type="dcterms:W3CDTF">2016-10-24T22:37:44Z</dcterms:modified>
</cp:coreProperties>
</file>