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B2CB3-075F-4A4D-A9D1-70891A7AC4D3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D69B80C-23EB-409B-B184-9EABEB6C0953}">
      <dgm:prSet phldrT="[Texto]"/>
      <dgm:spPr/>
      <dgm:t>
        <a:bodyPr/>
        <a:lstStyle/>
        <a:p>
          <a:r>
            <a:rPr lang="es-ES" b="1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1) Concreción Curricular</a:t>
          </a:r>
          <a:endParaRPr lang="es-ES" b="1" dirty="0">
            <a:solidFill>
              <a:schemeClr val="bg1"/>
            </a:solidFill>
            <a:latin typeface="Mongolian Baiti" panose="03000500000000000000" pitchFamily="66" charset="0"/>
            <a:cs typeface="Mongolian Baiti" panose="03000500000000000000" pitchFamily="66" charset="0"/>
          </a:endParaRPr>
        </a:p>
      </dgm:t>
    </dgm:pt>
    <dgm:pt modelId="{2F398A7F-98AA-4369-BA2E-76809A20B373}" type="parTrans" cxnId="{9DE37253-3AB3-46DD-9664-47330BC43241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15978E07-B029-4362-A3DD-F243D52309CF}" type="sibTrans" cxnId="{9DE37253-3AB3-46DD-9664-47330BC43241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2D2BCDCD-67FE-4170-9DAF-C02F21E3D6A5}">
      <dgm:prSet phldrT="[Texto]"/>
      <dgm:spPr>
        <a:solidFill>
          <a:srgbClr val="FF99FF"/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2) Transposición Didáctica </a:t>
          </a:r>
          <a:endParaRPr lang="es-ES" b="1" dirty="0">
            <a:solidFill>
              <a:schemeClr val="bg1"/>
            </a:solidFill>
            <a:latin typeface="Mongolian Baiti" panose="03000500000000000000" pitchFamily="66" charset="0"/>
            <a:cs typeface="Mongolian Baiti" panose="03000500000000000000" pitchFamily="66" charset="0"/>
          </a:endParaRPr>
        </a:p>
      </dgm:t>
    </dgm:pt>
    <dgm:pt modelId="{1E09A03A-DBA9-40A7-9443-02DEB91BB9F4}" type="parTrans" cxnId="{61D20555-87AB-4E9A-B24E-999715E48A0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96189007-C575-45A3-AD2F-4D32C822B3C9}" type="sibTrans" cxnId="{61D20555-87AB-4E9A-B24E-999715E48A0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0E972040-D0ED-4A1D-9BB4-2347B5A7D8C0}">
      <dgm:prSet phldrT="[Texto]"/>
      <dgm:spPr/>
      <dgm:t>
        <a:bodyPr/>
        <a:lstStyle/>
        <a:p>
          <a:r>
            <a:rPr lang="es-ES" b="1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3) Valoración</a:t>
          </a:r>
        </a:p>
        <a:p>
          <a:r>
            <a:rPr lang="es-ES" b="1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de lo aprendido</a:t>
          </a:r>
          <a:endParaRPr lang="es-ES" b="1" dirty="0">
            <a:solidFill>
              <a:schemeClr val="bg1"/>
            </a:solidFill>
            <a:latin typeface="Mongolian Baiti" panose="03000500000000000000" pitchFamily="66" charset="0"/>
            <a:cs typeface="Mongolian Baiti" panose="03000500000000000000" pitchFamily="66" charset="0"/>
          </a:endParaRPr>
        </a:p>
      </dgm:t>
    </dgm:pt>
    <dgm:pt modelId="{A701E8B0-3AB1-4A8E-8DC1-EC95781230B9}" type="parTrans" cxnId="{6FD02D2B-DC6C-4F70-B039-8F91C57C0F0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AAFB0969-DF52-422A-939D-2547495BBE0F}" type="sibTrans" cxnId="{6FD02D2B-DC6C-4F70-B039-8F91C57C0F0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96776041-3A88-42CF-A552-5FD1CD5231B3}" type="pres">
      <dgm:prSet presAssocID="{168B2CB3-075F-4A4D-A9D1-70891A7AC4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502F4B7-BD85-4FC2-911D-95B31FAD2F9F}" type="pres">
      <dgm:prSet presAssocID="{4D69B80C-23EB-409B-B184-9EABEB6C0953}" presName="node" presStyleLbl="node1" presStyleIdx="0" presStyleCnt="3" custScaleX="34581" custScaleY="29658" custLinFactNeighborX="-9369" custLinFactNeighborY="72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8F2FD1-45D6-4069-9924-C46CDCB4E791}" type="pres">
      <dgm:prSet presAssocID="{15978E07-B029-4362-A3DD-F243D52309CF}" presName="sibTrans" presStyleCnt="0"/>
      <dgm:spPr/>
    </dgm:pt>
    <dgm:pt modelId="{4A20C0E8-678D-40FF-952F-BBD5E7BFB274}" type="pres">
      <dgm:prSet presAssocID="{2D2BCDCD-67FE-4170-9DAF-C02F21E3D6A5}" presName="node" presStyleLbl="node1" presStyleIdx="1" presStyleCnt="3" custScaleX="63982" custScaleY="49260" custLinFactNeighborX="-25453" custLinFactNeighborY="343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2E5A3A-809B-4449-B912-5787A2114E2D}" type="pres">
      <dgm:prSet presAssocID="{96189007-C575-45A3-AD2F-4D32C822B3C9}" presName="sibTrans" presStyleCnt="0"/>
      <dgm:spPr/>
    </dgm:pt>
    <dgm:pt modelId="{66913132-09C7-4944-BE1B-A05923C56496}" type="pres">
      <dgm:prSet presAssocID="{0E972040-D0ED-4A1D-9BB4-2347B5A7D8C0}" presName="node" presStyleLbl="node1" presStyleIdx="2" presStyleCnt="3" custScaleX="39456" custScaleY="33460" custLinFactNeighborX="41810" custLinFactNeighborY="-31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D20555-87AB-4E9A-B24E-999715E48A08}" srcId="{168B2CB3-075F-4A4D-A9D1-70891A7AC4D3}" destId="{2D2BCDCD-67FE-4170-9DAF-C02F21E3D6A5}" srcOrd="1" destOrd="0" parTransId="{1E09A03A-DBA9-40A7-9443-02DEB91BB9F4}" sibTransId="{96189007-C575-45A3-AD2F-4D32C822B3C9}"/>
    <dgm:cxn modelId="{9DE37253-3AB3-46DD-9664-47330BC43241}" srcId="{168B2CB3-075F-4A4D-A9D1-70891A7AC4D3}" destId="{4D69B80C-23EB-409B-B184-9EABEB6C0953}" srcOrd="0" destOrd="0" parTransId="{2F398A7F-98AA-4369-BA2E-76809A20B373}" sibTransId="{15978E07-B029-4362-A3DD-F243D52309CF}"/>
    <dgm:cxn modelId="{0EB5D7C3-C303-4EA6-AA4A-46765147FA16}" type="presOf" srcId="{2D2BCDCD-67FE-4170-9DAF-C02F21E3D6A5}" destId="{4A20C0E8-678D-40FF-952F-BBD5E7BFB274}" srcOrd="0" destOrd="0" presId="urn:microsoft.com/office/officeart/2005/8/layout/default"/>
    <dgm:cxn modelId="{73065101-C0AB-43DE-9520-CAB2CB2D6114}" type="presOf" srcId="{168B2CB3-075F-4A4D-A9D1-70891A7AC4D3}" destId="{96776041-3A88-42CF-A552-5FD1CD5231B3}" srcOrd="0" destOrd="0" presId="urn:microsoft.com/office/officeart/2005/8/layout/default"/>
    <dgm:cxn modelId="{6FD02D2B-DC6C-4F70-B039-8F91C57C0F08}" srcId="{168B2CB3-075F-4A4D-A9D1-70891A7AC4D3}" destId="{0E972040-D0ED-4A1D-9BB4-2347B5A7D8C0}" srcOrd="2" destOrd="0" parTransId="{A701E8B0-3AB1-4A8E-8DC1-EC95781230B9}" sibTransId="{AAFB0969-DF52-422A-939D-2547495BBE0F}"/>
    <dgm:cxn modelId="{4AD7874A-7F63-4822-AD41-078821AFD018}" type="presOf" srcId="{4D69B80C-23EB-409B-B184-9EABEB6C0953}" destId="{2502F4B7-BD85-4FC2-911D-95B31FAD2F9F}" srcOrd="0" destOrd="0" presId="urn:microsoft.com/office/officeart/2005/8/layout/default"/>
    <dgm:cxn modelId="{2917AB09-D070-4A07-94BE-467CB5834371}" type="presOf" srcId="{0E972040-D0ED-4A1D-9BB4-2347B5A7D8C0}" destId="{66913132-09C7-4944-BE1B-A05923C56496}" srcOrd="0" destOrd="0" presId="urn:microsoft.com/office/officeart/2005/8/layout/default"/>
    <dgm:cxn modelId="{4D8B7989-9707-4A90-8729-0FC5FA30FF4D}" type="presParOf" srcId="{96776041-3A88-42CF-A552-5FD1CD5231B3}" destId="{2502F4B7-BD85-4FC2-911D-95B31FAD2F9F}" srcOrd="0" destOrd="0" presId="urn:microsoft.com/office/officeart/2005/8/layout/default"/>
    <dgm:cxn modelId="{85292468-2247-423C-8ED4-8FD360980BBF}" type="presParOf" srcId="{96776041-3A88-42CF-A552-5FD1CD5231B3}" destId="{498F2FD1-45D6-4069-9924-C46CDCB4E791}" srcOrd="1" destOrd="0" presId="urn:microsoft.com/office/officeart/2005/8/layout/default"/>
    <dgm:cxn modelId="{9CC6373B-850C-4C27-A4C4-9F17E0D14CCA}" type="presParOf" srcId="{96776041-3A88-42CF-A552-5FD1CD5231B3}" destId="{4A20C0E8-678D-40FF-952F-BBD5E7BFB274}" srcOrd="2" destOrd="0" presId="urn:microsoft.com/office/officeart/2005/8/layout/default"/>
    <dgm:cxn modelId="{B9D5A52E-9EE8-4375-9A68-9885A91DEDC0}" type="presParOf" srcId="{96776041-3A88-42CF-A552-5FD1CD5231B3}" destId="{5A2E5A3A-809B-4449-B912-5787A2114E2D}" srcOrd="3" destOrd="0" presId="urn:microsoft.com/office/officeart/2005/8/layout/default"/>
    <dgm:cxn modelId="{CF4A24EE-70E5-4A0D-AD0A-10C0BDA3345E}" type="presParOf" srcId="{96776041-3A88-42CF-A552-5FD1CD5231B3}" destId="{66913132-09C7-4944-BE1B-A05923C5649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F4B7-BD85-4FC2-911D-95B31FAD2F9F}">
      <dsp:nvSpPr>
        <dsp:cNvPr id="0" name=""/>
        <dsp:cNvSpPr/>
      </dsp:nvSpPr>
      <dsp:spPr>
        <a:xfrm>
          <a:off x="60932" y="931274"/>
          <a:ext cx="3139721" cy="16156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b="1" kern="1200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1) Concreción Curricular</a:t>
          </a:r>
          <a:endParaRPr lang="es-ES" sz="3900" b="1" kern="1200" dirty="0">
            <a:solidFill>
              <a:schemeClr val="bg1"/>
            </a:solidFill>
            <a:latin typeface="Mongolian Baiti" panose="03000500000000000000" pitchFamily="66" charset="0"/>
            <a:cs typeface="Mongolian Baiti" panose="03000500000000000000" pitchFamily="66" charset="0"/>
          </a:endParaRPr>
        </a:p>
      </dsp:txBody>
      <dsp:txXfrm>
        <a:off x="60932" y="931274"/>
        <a:ext cx="3139721" cy="1615647"/>
      </dsp:txXfrm>
    </dsp:sp>
    <dsp:sp modelId="{4A20C0E8-678D-40FF-952F-BBD5E7BFB274}">
      <dsp:nvSpPr>
        <dsp:cNvPr id="0" name=""/>
        <dsp:cNvSpPr/>
      </dsp:nvSpPr>
      <dsp:spPr>
        <a:xfrm>
          <a:off x="2648267" y="1875996"/>
          <a:ext cx="5809133" cy="2683485"/>
        </a:xfrm>
        <a:prstGeom prst="rect">
          <a:avLst/>
        </a:prstGeom>
        <a:solidFill>
          <a:srgbClr val="FF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b="1" kern="1200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2) Transposición Didáctica </a:t>
          </a:r>
          <a:endParaRPr lang="es-ES" sz="3900" b="1" kern="1200" dirty="0">
            <a:solidFill>
              <a:schemeClr val="bg1"/>
            </a:solidFill>
            <a:latin typeface="Mongolian Baiti" panose="03000500000000000000" pitchFamily="66" charset="0"/>
            <a:cs typeface="Mongolian Baiti" panose="03000500000000000000" pitchFamily="66" charset="0"/>
          </a:endParaRPr>
        </a:p>
      </dsp:txBody>
      <dsp:txXfrm>
        <a:off x="2648267" y="1875996"/>
        <a:ext cx="5809133" cy="2683485"/>
      </dsp:txXfrm>
    </dsp:sp>
    <dsp:sp modelId="{66913132-09C7-4944-BE1B-A05923C56496}">
      <dsp:nvSpPr>
        <dsp:cNvPr id="0" name=""/>
        <dsp:cNvSpPr/>
      </dsp:nvSpPr>
      <dsp:spPr>
        <a:xfrm>
          <a:off x="7844864" y="3424511"/>
          <a:ext cx="3582338" cy="182276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b="1" kern="1200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3) Valoración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b="1" kern="1200" dirty="0" smtClean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rPr>
            <a:t>de lo aprendido</a:t>
          </a:r>
          <a:endParaRPr lang="es-ES" sz="3900" b="1" kern="1200" dirty="0">
            <a:solidFill>
              <a:schemeClr val="bg1"/>
            </a:solidFill>
            <a:latin typeface="Mongolian Baiti" panose="03000500000000000000" pitchFamily="66" charset="0"/>
            <a:cs typeface="Mongolian Baiti" panose="03000500000000000000" pitchFamily="66" charset="0"/>
          </a:endParaRPr>
        </a:p>
      </dsp:txBody>
      <dsp:txXfrm>
        <a:off x="7844864" y="3424511"/>
        <a:ext cx="3582338" cy="1822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818" y="807373"/>
            <a:ext cx="8144134" cy="1373070"/>
          </a:xfrm>
        </p:spPr>
        <p:txBody>
          <a:bodyPr/>
          <a:lstStyle/>
          <a:p>
            <a:r>
              <a:rPr lang="es-ES" dirty="0" smtClean="0"/>
              <a:t>FORMACIÓN EN UDI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51392" y="6247223"/>
            <a:ext cx="3082024" cy="33645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RAMÓN SÁNCHEZ RAMOS</a:t>
            </a:r>
            <a:endParaRPr lang="es-E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832722" y="4546439"/>
            <a:ext cx="8144134" cy="33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NOS PONEMOS MANOS A LA OBRA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799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818" y="807373"/>
            <a:ext cx="8144134" cy="1373070"/>
          </a:xfrm>
        </p:spPr>
        <p:txBody>
          <a:bodyPr/>
          <a:lstStyle/>
          <a:p>
            <a:r>
              <a:rPr lang="es-ES" dirty="0" smtClean="0"/>
              <a:t>FORMACIÓN EN UDI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51392" y="6247223"/>
            <a:ext cx="3082024" cy="33645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RAMÓN SÁNCHEZ RAMOS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548640" y="2180443"/>
            <a:ext cx="8434312" cy="326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PROPUESTA DE TRABAJO </a:t>
            </a:r>
          </a:p>
          <a:p>
            <a:pPr algn="ctr"/>
            <a:r>
              <a:rPr lang="es-ES" dirty="0" smtClean="0"/>
              <a:t>ELABORAR UNA UDI POR CICLOS CENTRADA EN EL ÁREA DE LENGUA EN TORNO A LA EFEMERIDES </a:t>
            </a:r>
          </a:p>
          <a:p>
            <a:pPr algn="ctr"/>
            <a:r>
              <a:rPr lang="es-ES" dirty="0" smtClean="0"/>
              <a:t>“</a:t>
            </a:r>
            <a:r>
              <a:rPr lang="es-ES" sz="4000" dirty="0" smtClean="0"/>
              <a:t>ANDALUCÍA</a:t>
            </a:r>
            <a:r>
              <a:rPr lang="es-ES" dirty="0" smtClean="0"/>
              <a:t>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309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818" y="807373"/>
            <a:ext cx="8144134" cy="1373070"/>
          </a:xfrm>
        </p:spPr>
        <p:txBody>
          <a:bodyPr/>
          <a:lstStyle/>
          <a:p>
            <a:r>
              <a:rPr lang="es-ES" dirty="0" smtClean="0"/>
              <a:t>FORMACIÓN EN UDI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51392" y="6247223"/>
            <a:ext cx="3082024" cy="33645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RAMÓN SÁNCHEZ RAMOS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548640" y="2572512"/>
            <a:ext cx="8434312" cy="1694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Establecer una progresión lógica de contenidos y actividades</a:t>
            </a:r>
          </a:p>
        </p:txBody>
      </p:sp>
    </p:spTree>
    <p:extLst>
      <p:ext uri="{BB962C8B-B14F-4D97-AF65-F5344CB8AC3E}">
        <p14:creationId xmlns:p14="http://schemas.microsoft.com/office/powerpoint/2010/main" val="38064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juntadeandalucia.es/educacion/webportal/ishare-servlet/content/d1634484-0df2-4844-b498-8af3cab46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833" y="0"/>
            <a:ext cx="1049167" cy="85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11629" y="139673"/>
            <a:ext cx="10203543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NewsGotT-Regu"/>
              </a:rPr>
              <a:t>El formato de una </a:t>
            </a:r>
            <a:r>
              <a:rPr lang="es-ES" sz="3200" b="1" u="sng" dirty="0" smtClean="0">
                <a:solidFill>
                  <a:schemeClr val="bg1"/>
                </a:solidFill>
                <a:latin typeface="NewsGotT-Regu"/>
              </a:rPr>
              <a:t>Unidad Didáctica Integrada </a:t>
            </a:r>
            <a:r>
              <a:rPr lang="es-ES" sz="3200" dirty="0" smtClean="0">
                <a:solidFill>
                  <a:schemeClr val="bg1"/>
                </a:solidFill>
                <a:latin typeface="NewsGotT-Regu"/>
              </a:rPr>
              <a:t>está </a:t>
            </a:r>
            <a:r>
              <a:rPr lang="es-ES" sz="3200" dirty="0">
                <a:solidFill>
                  <a:schemeClr val="bg1"/>
                </a:solidFill>
                <a:latin typeface="NewsGotT-Regu"/>
              </a:rPr>
              <a:t>compuesto de tres grupos de elementos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05832508"/>
              </p:ext>
            </p:extLst>
          </p:nvPr>
        </p:nvGraphicFramePr>
        <p:xfrm>
          <a:off x="158496" y="1275470"/>
          <a:ext cx="116799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ángulo 1"/>
          <p:cNvSpPr/>
          <p:nvPr/>
        </p:nvSpPr>
        <p:spPr>
          <a:xfrm>
            <a:off x="4023360" y="1560576"/>
            <a:ext cx="6120384" cy="1255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900" b="1" dirty="0" smtClean="0">
                <a:solidFill>
                  <a:schemeClr val="bg1"/>
                </a:solidFill>
                <a:latin typeface="Mongolian Baiti" panose="03000500000000000000" pitchFamily="66" charset="0"/>
                <a:ea typeface="GungsuhChe" panose="02030609000101010101" pitchFamily="49" charset="-127"/>
                <a:cs typeface="Mongolian Baiti" panose="03000500000000000000" pitchFamily="66" charset="0"/>
              </a:rPr>
              <a:t>0) Diagnóstico </a:t>
            </a:r>
            <a:r>
              <a:rPr lang="es-ES" sz="3900" b="1" dirty="0">
                <a:solidFill>
                  <a:schemeClr val="bg1"/>
                </a:solidFill>
                <a:latin typeface="Mongolian Baiti" panose="03000500000000000000" pitchFamily="66" charset="0"/>
                <a:ea typeface="GungsuhChe" panose="02030609000101010101" pitchFamily="49" charset="-127"/>
                <a:cs typeface="Mongolian Baiti" panose="03000500000000000000" pitchFamily="66" charset="0"/>
              </a:rPr>
              <a:t>P</a:t>
            </a:r>
            <a:r>
              <a:rPr lang="es-ES" sz="3900" b="1" dirty="0" smtClean="0">
                <a:solidFill>
                  <a:schemeClr val="bg1"/>
                </a:solidFill>
                <a:latin typeface="Mongolian Baiti" panose="03000500000000000000" pitchFamily="66" charset="0"/>
                <a:ea typeface="GungsuhChe" panose="02030609000101010101" pitchFamily="49" charset="-127"/>
                <a:cs typeface="Mongolian Baiti" panose="03000500000000000000" pitchFamily="66" charset="0"/>
              </a:rPr>
              <a:t>revio</a:t>
            </a:r>
            <a:endParaRPr lang="es-ES" sz="3900" b="1" dirty="0">
              <a:solidFill>
                <a:schemeClr val="bg1"/>
              </a:solidFill>
              <a:latin typeface="Mongolian Baiti" panose="03000500000000000000" pitchFamily="66" charset="0"/>
              <a:ea typeface="GungsuhChe" panose="02030609000101010101" pitchFamily="49" charset="-127"/>
              <a:cs typeface="Mongolian Baiti" panose="03000500000000000000" pitchFamily="66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21792" y="6412992"/>
            <a:ext cx="3240520" cy="24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 smtClean="0"/>
              <a:t>RAMÓN SÁNCHEZ RAMOS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7045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818" y="807373"/>
            <a:ext cx="8144134" cy="1373070"/>
          </a:xfrm>
        </p:spPr>
        <p:txBody>
          <a:bodyPr/>
          <a:lstStyle/>
          <a:p>
            <a:r>
              <a:rPr lang="es-ES" dirty="0" smtClean="0"/>
              <a:t>FORMACIÓN EN UDI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51392" y="6247223"/>
            <a:ext cx="3082024" cy="33645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RAMÓN SÁNCHEZ RAMOS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436226" y="2773252"/>
            <a:ext cx="6120384" cy="1255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900" b="1" dirty="0" smtClean="0">
                <a:solidFill>
                  <a:schemeClr val="bg1"/>
                </a:solidFill>
                <a:latin typeface="Mongolian Baiti" panose="03000500000000000000" pitchFamily="66" charset="0"/>
                <a:ea typeface="GungsuhChe" panose="02030609000101010101" pitchFamily="49" charset="-127"/>
                <a:cs typeface="Mongolian Baiti" panose="03000500000000000000" pitchFamily="66" charset="0"/>
              </a:rPr>
              <a:t>0) Diagnóstico </a:t>
            </a:r>
            <a:r>
              <a:rPr lang="es-ES" sz="3900" b="1" dirty="0">
                <a:solidFill>
                  <a:schemeClr val="bg1"/>
                </a:solidFill>
                <a:latin typeface="Mongolian Baiti" panose="03000500000000000000" pitchFamily="66" charset="0"/>
                <a:ea typeface="GungsuhChe" panose="02030609000101010101" pitchFamily="49" charset="-127"/>
                <a:cs typeface="Mongolian Baiti" panose="03000500000000000000" pitchFamily="66" charset="0"/>
              </a:rPr>
              <a:t>P</a:t>
            </a:r>
            <a:r>
              <a:rPr lang="es-ES" sz="3900" b="1" dirty="0" smtClean="0">
                <a:solidFill>
                  <a:schemeClr val="bg1"/>
                </a:solidFill>
                <a:latin typeface="Mongolian Baiti" panose="03000500000000000000" pitchFamily="66" charset="0"/>
                <a:ea typeface="GungsuhChe" panose="02030609000101010101" pitchFamily="49" charset="-127"/>
                <a:cs typeface="Mongolian Baiti" panose="03000500000000000000" pitchFamily="66" charset="0"/>
              </a:rPr>
              <a:t>revio</a:t>
            </a:r>
            <a:endParaRPr lang="es-ES" sz="3900" b="1" dirty="0">
              <a:solidFill>
                <a:schemeClr val="bg1"/>
              </a:solidFill>
              <a:latin typeface="Mongolian Baiti" panose="03000500000000000000" pitchFamily="66" charset="0"/>
              <a:ea typeface="GungsuhChe" panose="02030609000101010101" pitchFamily="49" charset="-127"/>
              <a:cs typeface="Mongolian Baiti" panose="03000500000000000000" pitchFamily="66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33984" y="4401312"/>
            <a:ext cx="8217408" cy="2304288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Breve introducción-justificación de la </a:t>
            </a:r>
            <a:r>
              <a:rPr lang="es-ES" sz="3200" dirty="0" err="1" smtClean="0">
                <a:solidFill>
                  <a:schemeClr val="bg1"/>
                </a:solidFill>
              </a:rPr>
              <a:t>udi</a:t>
            </a:r>
            <a:r>
              <a:rPr lang="es-ES" sz="3200" dirty="0" smtClean="0">
                <a:solidFill>
                  <a:schemeClr val="bg1"/>
                </a:solidFill>
              </a:rPr>
              <a:t>. Motivos, causas, objetivos generales que persigue, relación con el entorno…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7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" y="141906"/>
            <a:ext cx="1111431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s-ES" sz="3200" b="1" dirty="0" smtClean="0">
                <a:solidFill>
                  <a:schemeClr val="tx1"/>
                </a:solidFill>
                <a:latin typeface="NewsGotT-Regu"/>
              </a:rPr>
              <a:t>1) Concreción </a:t>
            </a:r>
            <a:r>
              <a:rPr lang="es-ES" sz="3200" b="1" dirty="0">
                <a:solidFill>
                  <a:schemeClr val="tx1"/>
                </a:solidFill>
                <a:latin typeface="NewsGotT-Regu"/>
              </a:rPr>
              <a:t>Curricular</a:t>
            </a:r>
            <a:endParaRPr lang="es-ES" sz="32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juntadeandalucia.es/educacion/webportal/ishare-servlet/content/d1634484-0df2-4844-b498-8af3cab46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833" y="0"/>
            <a:ext cx="1049167" cy="85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52397" y="788187"/>
            <a:ext cx="6877204" cy="46166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2000" dirty="0" smtClean="0">
                <a:latin typeface="NewsGotT-Regu"/>
              </a:rPr>
              <a:t>Es el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punto de partida </a:t>
            </a:r>
            <a:r>
              <a:rPr lang="es-ES" sz="2000" dirty="0">
                <a:latin typeface="NewsGotT-Regu"/>
              </a:rPr>
              <a:t>a la hora de construir una </a:t>
            </a:r>
            <a:r>
              <a:rPr lang="es-ES" sz="2000" dirty="0" smtClean="0">
                <a:latin typeface="NewsGotT-Regu"/>
              </a:rPr>
              <a:t>UDI. </a:t>
            </a:r>
            <a:endParaRPr lang="es-ES" sz="2000" dirty="0"/>
          </a:p>
        </p:txBody>
      </p:sp>
      <p:sp>
        <p:nvSpPr>
          <p:cNvPr id="6" name="Rectángulo 5"/>
          <p:cNvSpPr/>
          <p:nvPr/>
        </p:nvSpPr>
        <p:spPr>
          <a:xfrm>
            <a:off x="152397" y="1320051"/>
            <a:ext cx="11887203" cy="415498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100" dirty="0" smtClean="0">
                <a:latin typeface="NewsGotT-Regu"/>
              </a:rPr>
              <a:t>Se </a:t>
            </a:r>
            <a:r>
              <a:rPr lang="es-ES" sz="2100" b="1" dirty="0" smtClean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seleccionan </a:t>
            </a:r>
            <a:r>
              <a:rPr lang="es-ES" sz="2100" b="1" dirty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los aprendizajes </a:t>
            </a:r>
            <a:r>
              <a:rPr lang="es-ES" sz="2100" dirty="0">
                <a:latin typeface="NewsGotT-Regu"/>
              </a:rPr>
              <a:t>que entrarán en juego </a:t>
            </a:r>
            <a:r>
              <a:rPr lang="es-ES" sz="2100" b="1" dirty="0" smtClean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a partir de los </a:t>
            </a:r>
            <a:r>
              <a:rPr lang="es-ES" sz="2100" b="1" dirty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elementos curriculares</a:t>
            </a:r>
            <a:endParaRPr lang="es-ES" sz="2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17171" y="1973278"/>
            <a:ext cx="10597394" cy="138499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NewsGotT-Regu"/>
              </a:rPr>
              <a:t>En definitiva, los </a:t>
            </a:r>
            <a:r>
              <a:rPr lang="es-ES" sz="2800" dirty="0">
                <a:latin typeface="NewsGotT-Regu"/>
              </a:rPr>
              <a:t>objetivos didácticos, son la </a:t>
            </a:r>
            <a:r>
              <a:rPr lang="es-ES" sz="2800" b="1" dirty="0">
                <a:latin typeface="NewsGotT-Regu"/>
              </a:rPr>
              <a:t>expresión de los </a:t>
            </a:r>
            <a:r>
              <a:rPr lang="es-ES" sz="2800" b="1" dirty="0" smtClean="0">
                <a:latin typeface="NewsGotT-Regu"/>
              </a:rPr>
              <a:t>comportamientos</a:t>
            </a:r>
            <a:r>
              <a:rPr lang="es-ES" sz="2800" dirty="0" smtClean="0">
                <a:latin typeface="NewsGotT-Regu"/>
              </a:rPr>
              <a:t> que </a:t>
            </a:r>
            <a:r>
              <a:rPr lang="es-ES" sz="2800" dirty="0">
                <a:latin typeface="NewsGotT-Regu"/>
              </a:rPr>
              <a:t>permitirán adquirir el nivel de </a:t>
            </a:r>
            <a:r>
              <a:rPr lang="es-ES" sz="2800" b="1" u="sng" dirty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dominio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 </a:t>
            </a:r>
            <a:r>
              <a:rPr lang="es-ES" sz="2800" dirty="0">
                <a:latin typeface="NewsGotT-Regu"/>
              </a:rPr>
              <a:t>previsto en la UDI para cada una de las </a:t>
            </a:r>
            <a:r>
              <a:rPr lang="es-ES" sz="2800" b="1" u="sng" dirty="0">
                <a:solidFill>
                  <a:schemeClr val="accent3">
                    <a:lumMod val="75000"/>
                  </a:schemeClr>
                </a:solidFill>
                <a:latin typeface="NewsGotT-Regu"/>
              </a:rPr>
              <a:t>competencias</a:t>
            </a:r>
            <a:r>
              <a:rPr lang="es-ES" sz="2800" dirty="0">
                <a:latin typeface="NewsGotT-Regu"/>
              </a:rPr>
              <a:t>.</a:t>
            </a:r>
            <a:endParaRPr lang="es-ES" sz="2800" dirty="0"/>
          </a:p>
        </p:txBody>
      </p:sp>
      <p:sp>
        <p:nvSpPr>
          <p:cNvPr id="10" name="Flecha abajo 9"/>
          <p:cNvSpPr/>
          <p:nvPr/>
        </p:nvSpPr>
        <p:spPr>
          <a:xfrm>
            <a:off x="5617028" y="3596002"/>
            <a:ext cx="3080657" cy="827314"/>
          </a:xfrm>
          <a:prstGeom prst="downArrow">
            <a:avLst>
              <a:gd name="adj1" fmla="val 36573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1317171" y="4661045"/>
            <a:ext cx="10597394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dirty="0" smtClean="0">
                <a:latin typeface="Times New Roman" panose="02020603050405020304" pitchFamily="18" charset="0"/>
              </a:rPr>
              <a:t>Dentro de los mapas curriculares, los </a:t>
            </a:r>
            <a:r>
              <a:rPr lang="es-ES" sz="3600" b="1" u="sng" dirty="0" smtClean="0">
                <a:latin typeface="Times New Roman" panose="02020603050405020304" pitchFamily="18" charset="0"/>
              </a:rPr>
              <a:t>indicadores</a:t>
            </a:r>
            <a:r>
              <a:rPr lang="es-ES" sz="3600" dirty="0" smtClean="0">
                <a:latin typeface="Times New Roman" panose="02020603050405020304" pitchFamily="18" charset="0"/>
              </a:rPr>
              <a:t> </a:t>
            </a:r>
            <a:r>
              <a:rPr lang="es-ES" sz="2400" dirty="0" smtClean="0">
                <a:latin typeface="Times New Roman" panose="02020603050405020304" pitchFamily="18" charset="0"/>
              </a:rPr>
              <a:t>de evaluación suponen el </a:t>
            </a:r>
            <a:r>
              <a:rPr lang="es-ES" sz="2800" b="1" u="sng" dirty="0" smtClean="0">
                <a:latin typeface="Times New Roman" panose="02020603050405020304" pitchFamily="18" charset="0"/>
              </a:rPr>
              <a:t>punto de partida </a:t>
            </a:r>
            <a:r>
              <a:rPr lang="es-ES" sz="2400" dirty="0" smtClean="0">
                <a:latin typeface="Times New Roman" panose="02020603050405020304" pitchFamily="18" charset="0"/>
              </a:rPr>
              <a:t>para establecer los </a:t>
            </a:r>
            <a:r>
              <a:rPr lang="es-ES" sz="2800" b="1" u="sng" dirty="0" smtClean="0">
                <a:latin typeface="Times New Roman" panose="02020603050405020304" pitchFamily="18" charset="0"/>
              </a:rPr>
              <a:t>objetivos didácticos</a:t>
            </a:r>
            <a:r>
              <a:rPr lang="es-ES" sz="2400" dirty="0" smtClean="0">
                <a:latin typeface="Times New Roman" panose="02020603050405020304" pitchFamily="18" charset="0"/>
              </a:rPr>
              <a:t>, desde esta perspectiva </a:t>
            </a:r>
            <a:r>
              <a:rPr lang="es-ES" sz="2400" b="1" u="sng" dirty="0" smtClean="0">
                <a:latin typeface="Times New Roman" panose="02020603050405020304" pitchFamily="18" charset="0"/>
              </a:rPr>
              <a:t>reforzamos que la evaluación </a:t>
            </a:r>
            <a:r>
              <a:rPr lang="es-ES" sz="2400" dirty="0" smtClean="0">
                <a:latin typeface="Times New Roman" panose="02020603050405020304" pitchFamily="18" charset="0"/>
              </a:rPr>
              <a:t>(indicadores de evaluación) </a:t>
            </a:r>
            <a:r>
              <a:rPr lang="es-ES" sz="2400" b="1" u="sng" dirty="0" smtClean="0">
                <a:latin typeface="Times New Roman" panose="02020603050405020304" pitchFamily="18" charset="0"/>
              </a:rPr>
              <a:t>converge con </a:t>
            </a:r>
            <a:r>
              <a:rPr lang="es-ES" sz="2400" dirty="0" smtClean="0">
                <a:latin typeface="Times New Roman" panose="02020603050405020304" pitchFamily="18" charset="0"/>
              </a:rPr>
              <a:t>el qué enseñar  (</a:t>
            </a:r>
            <a:r>
              <a:rPr lang="es-ES" sz="2400" b="1" u="sng" dirty="0" smtClean="0">
                <a:latin typeface="Times New Roman" panose="02020603050405020304" pitchFamily="18" charset="0"/>
              </a:rPr>
              <a:t>objetivos didácticos</a:t>
            </a:r>
            <a:r>
              <a:rPr lang="es-ES" sz="2400" dirty="0" smtClean="0">
                <a:latin typeface="Times New Roman" panose="02020603050405020304" pitchFamily="18" charset="0"/>
              </a:rPr>
              <a:t>).</a:t>
            </a:r>
            <a:endParaRPr lang="es-ES" sz="2400" dirty="0"/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8585392" y="6546427"/>
            <a:ext cx="3082024" cy="3364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smtClean="0"/>
              <a:t>RAMÓN SÁNCHEZ RAMOS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371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18" y="143236"/>
            <a:ext cx="10834262" cy="6618482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321418" y="231648"/>
            <a:ext cx="1739030" cy="37795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2417736" y="1797803"/>
            <a:ext cx="1038386" cy="480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2417736" y="5966847"/>
            <a:ext cx="1038386" cy="4029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strella de 5 puntas 9"/>
          <p:cNvSpPr/>
          <p:nvPr/>
        </p:nvSpPr>
        <p:spPr>
          <a:xfrm>
            <a:off x="-112534" y="5633633"/>
            <a:ext cx="1739030" cy="1472339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0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GRAN PROTAGONISTA … el indicador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5665" y="2702633"/>
            <a:ext cx="9613861" cy="3478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b="1" dirty="0" smtClean="0">
                <a:latin typeface="Bradley Hand ITC" panose="03070402050302030203" pitchFamily="66" charset="0"/>
              </a:rPr>
              <a:t>El indicador de evaluación además de relacionar las competencias con el área de conocimiento debe ser para el maestro un </a:t>
            </a:r>
          </a:p>
          <a:p>
            <a:pPr marL="0" indent="0" algn="ctr">
              <a:buNone/>
            </a:pP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¡¡¡GENERADOR DE ACTIVIDADES!!!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 PARA PROGRAMAR UDI´S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>
                <a:latin typeface="Bradley Hand ITC" panose="03070402050302030203" pitchFamily="66" charset="0"/>
              </a:rPr>
              <a:t>SELECCIONAR POCOS CRITERIOS DE EVALUACIÓN </a:t>
            </a:r>
            <a:r>
              <a:rPr lang="es-ES" sz="2800" dirty="0" smtClean="0">
                <a:latin typeface="Bradley Hand ITC" panose="03070402050302030203" pitchFamily="66" charset="0"/>
              </a:rPr>
              <a:t>(recuerda que cada criterio puede llevar asociado hasta tres indicadores)</a:t>
            </a:r>
          </a:p>
          <a:p>
            <a:pPr algn="just"/>
            <a:r>
              <a:rPr lang="es-ES" sz="2800" b="1" dirty="0" smtClean="0">
                <a:latin typeface="Bradley Hand ITC" panose="03070402050302030203" pitchFamily="66" charset="0"/>
              </a:rPr>
              <a:t>EL NO SELECCIONAR UN CRITERIO NO JUSTIFICA SU DESARROLLO</a:t>
            </a:r>
          </a:p>
          <a:p>
            <a:pPr algn="just"/>
            <a:r>
              <a:rPr lang="es-ES" sz="2800" b="1" dirty="0" smtClean="0">
                <a:latin typeface="Bradley Hand ITC" panose="03070402050302030203" pitchFamily="66" charset="0"/>
              </a:rPr>
              <a:t>NO ESTAMOS OBLIGADOS A EVALUAR TODOS LOS INDICADORES QUE SE ASOCIAN A UN DETERMINADO CRITERIO.</a:t>
            </a:r>
            <a:endParaRPr lang="es-ES" sz="2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59</TotalTime>
  <Words>303</Words>
  <Application>Microsoft Office PowerPoint</Application>
  <PresentationFormat>Panorámica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GungsuhChe</vt:lpstr>
      <vt:lpstr>Arial</vt:lpstr>
      <vt:lpstr>Bradley Hand ITC</vt:lpstr>
      <vt:lpstr>Mongolian Baiti</vt:lpstr>
      <vt:lpstr>NewsGotT-Regu</vt:lpstr>
      <vt:lpstr>Times New Roman</vt:lpstr>
      <vt:lpstr>Trebuchet MS</vt:lpstr>
      <vt:lpstr>Berlín</vt:lpstr>
      <vt:lpstr>FORMACIÓN EN UDI</vt:lpstr>
      <vt:lpstr>FORMACIÓN EN UDI</vt:lpstr>
      <vt:lpstr>FORMACIÓN EN UDI</vt:lpstr>
      <vt:lpstr>Presentación de PowerPoint</vt:lpstr>
      <vt:lpstr>FORMACIÓN EN UDI</vt:lpstr>
      <vt:lpstr>Presentación de PowerPoint</vt:lpstr>
      <vt:lpstr>Presentación de PowerPoint</vt:lpstr>
      <vt:lpstr>EL GRAN PROTAGONISTA … el indicador</vt:lpstr>
      <vt:lpstr>CONSEJOS PARA PROGRAMAR UDI´S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EN UDI</dc:title>
  <dc:creator>Ramon</dc:creator>
  <cp:lastModifiedBy>Ramon</cp:lastModifiedBy>
  <cp:revision>11</cp:revision>
  <dcterms:created xsi:type="dcterms:W3CDTF">2017-01-10T15:42:06Z</dcterms:created>
  <dcterms:modified xsi:type="dcterms:W3CDTF">2017-01-10T16:49:37Z</dcterms:modified>
</cp:coreProperties>
</file>