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254" autoAdjust="0"/>
    <p:restoredTop sz="94660"/>
  </p:normalViewPr>
  <p:slideViewPr>
    <p:cSldViewPr>
      <p:cViewPr>
        <p:scale>
          <a:sx n="73" d="100"/>
          <a:sy n="73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F096F-4C1F-4C02-AB3A-BB32F2B627C2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0FE2-4FC4-4B19-86EF-BCD7229A3D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0FE2-4FC4-4B19-86EF-BCD7229A3DA7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71472" y="1428736"/>
            <a:ext cx="81758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just"/>
            <a:r>
              <a:rPr lang="es-ES" sz="2000" dirty="0" smtClean="0"/>
              <a:t> </a:t>
            </a:r>
            <a:r>
              <a:rPr lang="es-ES" sz="2000" b="1" dirty="0" smtClean="0"/>
              <a:t>Desde esta posición apreciamos una magnífica vista del embalse de </a:t>
            </a:r>
            <a:r>
              <a:rPr lang="es-ES" sz="2000" b="1" dirty="0" err="1" smtClean="0"/>
              <a:t>Iznájar</a:t>
            </a:r>
            <a:r>
              <a:rPr lang="es-ES" sz="2000" b="1" dirty="0" smtClean="0"/>
              <a:t>, conocida como “el águila de Rute”, porque su figura nos recuerda a este ave en vuelo. ¿Qué tipo de materiales podemos encontrar en el fondo del pantano?</a:t>
            </a:r>
            <a:endParaRPr lang="es-ES" sz="2000" dirty="0" smtClean="0"/>
          </a:p>
          <a:p>
            <a:r>
              <a:rPr lang="es-ES" dirty="0" smtClean="0"/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 smtClean="0"/>
              <a:t>Calizas muy porosas</a:t>
            </a:r>
          </a:p>
          <a:p>
            <a:pPr marL="342900" indent="-342900">
              <a:buFont typeface="+mj-lt"/>
              <a:buAutoNum type="alphaLcParenR"/>
            </a:pPr>
            <a:endParaRPr lang="es-ES" dirty="0" smtClean="0"/>
          </a:p>
          <a:p>
            <a:pPr marL="342900" indent="-342900">
              <a:buFont typeface="+mj-lt"/>
              <a:buAutoNum type="alphaLcParenR"/>
            </a:pPr>
            <a:r>
              <a:rPr lang="es-ES" dirty="0" smtClean="0"/>
              <a:t>Pizarras</a:t>
            </a:r>
          </a:p>
          <a:p>
            <a:pPr marL="342900" indent="-342900">
              <a:buFont typeface="+mj-lt"/>
              <a:buAutoNum type="alphaLcParenR"/>
            </a:pPr>
            <a:endParaRPr lang="es-ES" dirty="0" smtClean="0"/>
          </a:p>
          <a:p>
            <a:pPr marL="342900" indent="-342900">
              <a:buFont typeface="+mj-lt"/>
              <a:buAutoNum type="alphaLcParenR"/>
            </a:pPr>
            <a:r>
              <a:rPr lang="es-ES" dirty="0" smtClean="0"/>
              <a:t>Cuarcitas</a:t>
            </a:r>
          </a:p>
          <a:p>
            <a:pPr marL="342900" indent="-342900">
              <a:buFont typeface="+mj-lt"/>
              <a:buAutoNum type="alphaLcParenR"/>
            </a:pPr>
            <a:endParaRPr lang="es-ES" dirty="0" smtClean="0"/>
          </a:p>
          <a:p>
            <a:r>
              <a:rPr lang="es-ES" dirty="0" smtClean="0"/>
              <a:t>d)   Arcillas impermeables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308304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1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56176" y="4941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2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76256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3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76672"/>
            <a:ext cx="1935339" cy="541867"/>
          </a:xfrm>
          <a:prstGeom prst="rect">
            <a:avLst/>
          </a:prstGeom>
        </p:spPr>
      </p:pic>
      <p:pic>
        <p:nvPicPr>
          <p:cNvPr id="14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10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000" b="1" dirty="0" smtClean="0"/>
              <a:t>En el mapa adjunto aparecen representadas las zonas de España donde:</a:t>
            </a:r>
          </a:p>
          <a:p>
            <a:endParaRPr lang="es-ES" sz="2000" dirty="0" smtClean="0"/>
          </a:p>
          <a:p>
            <a:pPr marL="457200" indent="-457200">
              <a:buAutoNum type="alphaLcParenR"/>
            </a:pPr>
            <a:r>
              <a:rPr lang="es-ES" sz="2000" dirty="0" smtClean="0"/>
              <a:t>Hay importantes yacimientos fósiles</a:t>
            </a:r>
          </a:p>
          <a:p>
            <a:pPr marL="457200" indent="-457200">
              <a:buAutoNum type="alphaLcParenR"/>
            </a:pPr>
            <a:endParaRPr lang="es-ES" sz="2000" dirty="0" smtClean="0"/>
          </a:p>
          <a:p>
            <a:r>
              <a:rPr lang="es-ES" sz="2000" dirty="0" smtClean="0"/>
              <a:t>b) Se han encontrado restos de homínidos</a:t>
            </a:r>
          </a:p>
          <a:p>
            <a:endParaRPr lang="es-ES" sz="2000" dirty="0" smtClean="0"/>
          </a:p>
          <a:p>
            <a:r>
              <a:rPr lang="es-ES" sz="2000" dirty="0" smtClean="0"/>
              <a:t>c) Se han localizado yacimientos</a:t>
            </a:r>
          </a:p>
          <a:p>
            <a:r>
              <a:rPr lang="es-ES" sz="2000" dirty="0" smtClean="0"/>
              <a:t>     petrolíferos</a:t>
            </a:r>
          </a:p>
          <a:p>
            <a:endParaRPr lang="es-ES" sz="2000" dirty="0" smtClean="0"/>
          </a:p>
          <a:p>
            <a:r>
              <a:rPr lang="es-ES" sz="2000" dirty="0" smtClean="0"/>
              <a:t>d) Se han encontrado rocas volcánicas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" name="Picture 2" descr="Resultado de imagen de mapa vulcanismo españ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14554"/>
            <a:ext cx="2867345" cy="237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noProof="0" dirty="0" smtClean="0"/>
              <a:t>1</a:t>
            </a:r>
            <a:r>
              <a:rPr lang="es-ES" sz="3600" dirty="0" smtClean="0"/>
              <a:t>1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corte geológico es correcto que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lvl="0" indent="-457200">
              <a:spcBef>
                <a:spcPct val="20000"/>
              </a:spcBef>
              <a:buAutoNum type="alphaLcParenR"/>
              <a:defRPr/>
            </a:pPr>
            <a:r>
              <a:rPr lang="es-ES" b="1" dirty="0" smtClean="0">
                <a:solidFill>
                  <a:srgbClr val="FF0000"/>
                </a:solidFill>
              </a:rPr>
              <a:t>La intrusión de pórfido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FF0000"/>
                </a:solidFill>
              </a:rPr>
              <a:t> cuarcífero es anterior a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FF0000"/>
                </a:solidFill>
              </a:rPr>
              <a:t> los conglomerados del pérmicos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s-ES" b="1" dirty="0" smtClean="0"/>
              <a:t>b) </a:t>
            </a:r>
            <a:r>
              <a:rPr lang="es-ES" b="1" dirty="0" smtClean="0">
                <a:solidFill>
                  <a:srgbClr val="00B0F0"/>
                </a:solidFill>
              </a:rPr>
              <a:t>La intrusión se produce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00B0F0"/>
                </a:solidFill>
              </a:rPr>
              <a:t> a través de una falla normal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pizarras con Calamites son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posteriores al plegamiento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La falla es anterior al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92D050"/>
                </a:solidFill>
              </a:rPr>
              <a:t>plegamiento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1506" name="Picture 2" descr="Diapositiva4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285992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12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b="1" dirty="0" smtClean="0"/>
              <a:t>Las huellas que aparecen en la fotografía corresponden a:</a:t>
            </a:r>
          </a:p>
          <a:p>
            <a:r>
              <a:rPr lang="es-ES" sz="3200" dirty="0" smtClean="0"/>
              <a:t>a) Anélidos marinos</a:t>
            </a:r>
          </a:p>
          <a:p>
            <a:r>
              <a:rPr lang="es-ES" sz="3200" dirty="0" smtClean="0"/>
              <a:t>b) </a:t>
            </a:r>
            <a:r>
              <a:rPr lang="es-ES" sz="3200" dirty="0" err="1" smtClean="0"/>
              <a:t>Crucianas</a:t>
            </a:r>
            <a:r>
              <a:rPr lang="es-ES" sz="3200" dirty="0" smtClean="0"/>
              <a:t> de trilobites</a:t>
            </a:r>
          </a:p>
          <a:p>
            <a:r>
              <a:rPr lang="es-ES" sz="3200" dirty="0" smtClean="0"/>
              <a:t>c) Reptación de ofidios</a:t>
            </a:r>
          </a:p>
          <a:p>
            <a:r>
              <a:rPr lang="es-ES" sz="3200" dirty="0" smtClean="0"/>
              <a:t>d) Lavas cordadas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20482" name="Picture 2" descr="Resultado de imagen de crucian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714776" cy="2632847"/>
          </a:xfrm>
          <a:prstGeom prst="rect">
            <a:avLst/>
          </a:prstGeom>
          <a:noFill/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13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2060848"/>
            <a:ext cx="48969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El mineral de la imagen es …</a:t>
            </a:r>
          </a:p>
          <a:p>
            <a:r>
              <a:rPr lang="es-ES" sz="3200" dirty="0" smtClean="0"/>
              <a:t> y es una mena de…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200" dirty="0" smtClean="0"/>
              <a:t>Silvina …cloruro sódico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200" dirty="0" smtClean="0"/>
              <a:t>Calcopirita…cobre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200" dirty="0" smtClean="0"/>
              <a:t>Cinabrio…mercurio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200" dirty="0" smtClean="0"/>
              <a:t>Bauxita…aluminio</a:t>
            </a:r>
            <a:endParaRPr lang="es-ES" sz="3200" dirty="0"/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91880" y="404664"/>
            <a:ext cx="1935339" cy="541867"/>
          </a:xfrm>
          <a:prstGeom prst="rect">
            <a:avLst/>
          </a:prstGeom>
        </p:spPr>
      </p:pic>
      <p:pic>
        <p:nvPicPr>
          <p:cNvPr id="19458" name="Picture 2" descr="Resultado de imagen de calcopir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75877" y="2325057"/>
            <a:ext cx="4079296" cy="2715282"/>
          </a:xfrm>
          <a:prstGeom prst="rect">
            <a:avLst/>
          </a:prstGeom>
          <a:noFill/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14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395536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a)1.lapiaz 2.cañón 3.dolina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4. caverna 5. sima 6.galeria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dirty="0" smtClean="0"/>
              <a:t>b) 1.simas 2.cárcava 3.marmita de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dirty="0" smtClean="0"/>
              <a:t>    gigante 4.cueva 5.dolina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dirty="0" smtClean="0"/>
              <a:t>c) 1.lenar 2.cañón 3.poljé 4.columna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dirty="0" smtClean="0"/>
              <a:t>    5.Sima 6.caverna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dirty="0" smtClean="0"/>
              <a:t>d)1.lapiaz 2.torrente 3.dolina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dirty="0" smtClean="0"/>
              <a:t>   4.Caverna 5.sima 6.surgencia    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2.bp.blogspot.com/-NBKJnIGtk2w/UTmlQlncZ6I/AAAAAAAAT9g/qfCVjuq3DfQ/s640/13A.00091435_html_4c50e2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638675" cy="320992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932040" y="2348880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6084168" y="234888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7596336" y="2420888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4499992" y="5085184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5724128" y="530120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6876256" y="5157192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3528" y="1628800"/>
            <a:ext cx="8496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En la imagen correspondiente a un paisaje kárstico los números  se</a:t>
            </a:r>
          </a:p>
          <a:p>
            <a:r>
              <a:rPr lang="es-ES" sz="2400" dirty="0" smtClean="0"/>
              <a:t> corresponden con …</a:t>
            </a:r>
            <a:endParaRPr lang="es-ES" sz="2400" dirty="0"/>
          </a:p>
        </p:txBody>
      </p:sp>
      <p:pic>
        <p:nvPicPr>
          <p:cNvPr id="20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pic>
        <p:nvPicPr>
          <p:cNvPr id="21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5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15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 descr="http://www.juntadeandalucia.es/medioambiente/web/Bloques_Tematicos/Patrimonio_Natural._Uso_Y_Gestion/Espacios_Protegidos/Parques_Naturales/Patrimonio_geologico_y_geodiversidad/sierras_subbeticas/pal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8115300" cy="2162176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899592" y="4149080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Picacho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1700808"/>
            <a:ext cx="82650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observación del siguiente bloque diagrama correspondiente a las Sierras </a:t>
            </a:r>
            <a:r>
              <a:rPr lang="es-ES" dirty="0" err="1" smtClean="0"/>
              <a:t>Subbéticas</a:t>
            </a:r>
            <a:endParaRPr lang="es-ES" dirty="0" smtClean="0"/>
          </a:p>
          <a:p>
            <a:r>
              <a:rPr lang="es-ES" dirty="0" smtClean="0"/>
              <a:t>Permite deducir que el Picacho de la Sierra de Cabra es un…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 err="1" smtClean="0"/>
              <a:t>Poljé</a:t>
            </a:r>
            <a:endParaRPr lang="es-ES" dirty="0" smtClean="0"/>
          </a:p>
          <a:p>
            <a:pPr marL="342900" indent="-342900">
              <a:buFont typeface="+mj-lt"/>
              <a:buAutoNum type="alphaLcParenR"/>
            </a:pPr>
            <a:r>
              <a:rPr lang="es-ES" dirty="0" err="1" smtClean="0"/>
              <a:t>Klippe</a:t>
            </a:r>
            <a:r>
              <a:rPr lang="es-ES" dirty="0" smtClean="0"/>
              <a:t> o isla tectónica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 smtClean="0"/>
              <a:t>Ventana tectónica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 smtClean="0"/>
              <a:t>Frente de cabalgamiento</a:t>
            </a:r>
          </a:p>
          <a:p>
            <a:pPr marL="342900" indent="-342900">
              <a:buFont typeface="+mj-lt"/>
              <a:buAutoNum type="alphaLcParenR"/>
            </a:pPr>
            <a:endParaRPr lang="es-ES" dirty="0" smtClean="0"/>
          </a:p>
          <a:p>
            <a:pPr marL="342900" indent="-342900">
              <a:buFont typeface="+mj-lt"/>
              <a:buAutoNum type="alphaLcParenR"/>
            </a:pPr>
            <a:endParaRPr lang="es-ES" dirty="0"/>
          </a:p>
        </p:txBody>
      </p:sp>
      <p:pic>
        <p:nvPicPr>
          <p:cNvPr id="1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16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1844824"/>
            <a:ext cx="83089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Esta roca muy usada en la construcción corresponde a…</a:t>
            </a:r>
          </a:p>
          <a:p>
            <a:endParaRPr lang="es-ES" sz="2800" dirty="0" smtClean="0"/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Granito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Cuarzo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mármol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800" dirty="0" err="1" smtClean="0"/>
              <a:t>Travertino</a:t>
            </a:r>
            <a:endParaRPr lang="es-ES" sz="2800" dirty="0"/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15362" name="Picture 2" descr="Resultado de imagen de marm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428868"/>
            <a:ext cx="3976696" cy="3345911"/>
          </a:xfrm>
          <a:prstGeom prst="rect">
            <a:avLst/>
          </a:prstGeom>
          <a:noFill/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17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1772816"/>
            <a:ext cx="68262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llamado “mármol rojo”, roca empleada con</a:t>
            </a:r>
          </a:p>
          <a:p>
            <a:r>
              <a:rPr lang="es-ES" sz="2800" dirty="0" smtClean="0"/>
              <a:t> frecuencia en la construcción  realmente es…</a:t>
            </a:r>
          </a:p>
          <a:p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Pizarra con </a:t>
            </a:r>
            <a:r>
              <a:rPr lang="es-ES" sz="2800" dirty="0" err="1" smtClean="0"/>
              <a:t>ammonites</a:t>
            </a: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Caliza </a:t>
            </a:r>
            <a:r>
              <a:rPr lang="es-ES" sz="2800" dirty="0" err="1" smtClean="0"/>
              <a:t>nodulosa</a:t>
            </a:r>
            <a:r>
              <a:rPr lang="es-ES" sz="2800" dirty="0" smtClean="0"/>
              <a:t> con </a:t>
            </a:r>
            <a:r>
              <a:rPr lang="es-ES" sz="2800" dirty="0" err="1" smtClean="0"/>
              <a:t>ammonites</a:t>
            </a: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Cuarcita con crinoides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Caliza oolítica</a:t>
            </a:r>
          </a:p>
          <a:p>
            <a:pPr marL="514350" indent="-514350">
              <a:buFont typeface="+mj-lt"/>
              <a:buAutoNum type="alphaLcParenR"/>
            </a:pP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endParaRPr lang="es-ES" sz="2800" dirty="0"/>
          </a:p>
        </p:txBody>
      </p:sp>
      <p:pic>
        <p:nvPicPr>
          <p:cNvPr id="9218" name="Picture 2" descr="http://fotos.miarroba.es/fo/b399/1C524471E02751BC84CA1F51BC8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9" y="3068960"/>
            <a:ext cx="2400267" cy="1800200"/>
          </a:xfrm>
          <a:prstGeom prst="rect">
            <a:avLst/>
          </a:prstGeom>
          <a:noFill/>
        </p:spPr>
      </p:pic>
      <p:pic>
        <p:nvPicPr>
          <p:cNvPr id="13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91880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18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643050"/>
            <a:ext cx="8604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En  el mapa topográfico de las Sierras </a:t>
            </a:r>
            <a:r>
              <a:rPr lang="es-ES" sz="2000" b="1" dirty="0" err="1" smtClean="0"/>
              <a:t>Subbéticas</a:t>
            </a:r>
            <a:r>
              <a:rPr lang="es-ES" sz="2000" b="1" dirty="0" smtClean="0"/>
              <a:t> podemos apreciar  que el </a:t>
            </a:r>
          </a:p>
          <a:p>
            <a:r>
              <a:rPr lang="es-ES" sz="2000" b="1" dirty="0" smtClean="0"/>
              <a:t> pico más alto corresponde a…</a:t>
            </a:r>
          </a:p>
          <a:p>
            <a:endParaRPr lang="es-ES" sz="2000" dirty="0" smtClean="0"/>
          </a:p>
          <a:p>
            <a:pPr marL="342900" indent="-342900">
              <a:buFont typeface="+mj-lt"/>
              <a:buAutoNum type="alphaLcParenR"/>
            </a:pPr>
            <a:r>
              <a:rPr lang="es-ES" sz="2000" dirty="0" smtClean="0"/>
              <a:t> El Pico Bermejo</a:t>
            </a:r>
          </a:p>
          <a:p>
            <a:pPr marL="342900" indent="-342900">
              <a:buFont typeface="+mj-lt"/>
              <a:buAutoNum type="alphaLcParenR"/>
            </a:pPr>
            <a:endParaRPr lang="es-ES" sz="2000" dirty="0" smtClean="0"/>
          </a:p>
          <a:p>
            <a:pPr marL="342900" indent="-342900">
              <a:buFont typeface="+mj-lt"/>
              <a:buAutoNum type="alphaLcParenR"/>
            </a:pPr>
            <a:r>
              <a:rPr lang="es-ES" sz="2000" dirty="0" smtClean="0"/>
              <a:t>La Sierra Alta</a:t>
            </a:r>
          </a:p>
          <a:p>
            <a:pPr marL="342900" indent="-342900">
              <a:buFont typeface="+mj-lt"/>
              <a:buAutoNum type="alphaLcParenR"/>
            </a:pPr>
            <a:endParaRPr lang="es-ES" sz="2000" dirty="0" smtClean="0"/>
          </a:p>
          <a:p>
            <a:pPr marL="342900" indent="-342900">
              <a:buFont typeface="+mj-lt"/>
              <a:buAutoNum type="alphaLcParenR"/>
            </a:pPr>
            <a:r>
              <a:rPr lang="es-ES" sz="2000" dirty="0" smtClean="0"/>
              <a:t>La Tiñosa</a:t>
            </a:r>
          </a:p>
          <a:p>
            <a:pPr marL="342900" indent="-342900">
              <a:buFont typeface="+mj-lt"/>
              <a:buAutoNum type="alphaLcParenR"/>
            </a:pPr>
            <a:endParaRPr lang="es-ES" sz="2000" dirty="0" smtClean="0"/>
          </a:p>
          <a:p>
            <a:pPr marL="342900" indent="-342900">
              <a:buFont typeface="+mj-lt"/>
              <a:buAutoNum type="alphaLcParenR"/>
            </a:pPr>
            <a:r>
              <a:rPr lang="es-ES" sz="2000" dirty="0" smtClean="0"/>
              <a:t>Puerto del Cerezo</a:t>
            </a:r>
            <a:endParaRPr lang="es-ES" sz="2000" dirty="0"/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75856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314" name="Picture 2" descr="Resultado de imagen de mapa topografico tiño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438956"/>
            <a:ext cx="5848322" cy="3223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19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700808"/>
            <a:ext cx="82793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Los fósiles que aparecen en la imagen corresponden a…</a:t>
            </a:r>
          </a:p>
          <a:p>
            <a:endParaRPr lang="es-ES" sz="2800" dirty="0" smtClean="0"/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Graptolites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Crinoideos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Braquiópodos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Helechos</a:t>
            </a:r>
            <a:endParaRPr lang="es-ES" sz="2800" dirty="0"/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12290" name="Picture 2" descr="Resultado de imagen de graptoli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428868"/>
            <a:ext cx="4096070" cy="3000372"/>
          </a:xfrm>
          <a:prstGeom prst="rect">
            <a:avLst/>
          </a:prstGeom>
          <a:noFill/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2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1156174" cy="366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4026024" cy="26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115616" y="2060848"/>
            <a:ext cx="377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b)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03848" y="1700808"/>
            <a:ext cx="5326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 los cuatro casos más comunes de la regla de la “V”, </a:t>
            </a:r>
          </a:p>
          <a:p>
            <a:pPr algn="ctr"/>
            <a:r>
              <a:rPr lang="es-ES" b="1" dirty="0" smtClean="0"/>
              <a:t>¿a qué vista en planta del mapa geológico</a:t>
            </a:r>
          </a:p>
          <a:p>
            <a:pPr algn="ctr"/>
            <a:r>
              <a:rPr lang="es-ES" b="1" dirty="0" smtClean="0"/>
              <a:t> corresponde el siguiente bloque diagrama? 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64088" y="5445224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Imágenes tomadas de Pozo Rodríguez, </a:t>
            </a:r>
          </a:p>
          <a:p>
            <a:r>
              <a:rPr lang="es-ES" sz="900" dirty="0" smtClean="0"/>
              <a:t>M. y otros. 2003. </a:t>
            </a:r>
            <a:r>
              <a:rPr lang="es-ES" sz="900" i="1" dirty="0" smtClean="0"/>
              <a:t>Geología Práctica.</a:t>
            </a:r>
          </a:p>
          <a:p>
            <a:r>
              <a:rPr lang="es-ES" sz="900" i="1" dirty="0" smtClean="0"/>
              <a:t> Introducción al Reconocimiento de Materiales</a:t>
            </a:r>
          </a:p>
          <a:p>
            <a:r>
              <a:rPr lang="es-ES" sz="900" i="1" dirty="0" smtClean="0"/>
              <a:t> y Análisis de Mapas. </a:t>
            </a:r>
            <a:r>
              <a:rPr lang="es-ES" sz="900" i="1" dirty="0" err="1" smtClean="0"/>
              <a:t>Pearson</a:t>
            </a:r>
            <a:r>
              <a:rPr lang="es-ES" sz="900" i="1" dirty="0" smtClean="0"/>
              <a:t> Educación. Madrid. </a:t>
            </a:r>
            <a:endParaRPr lang="es-ES" sz="900" dirty="0"/>
          </a:p>
        </p:txBody>
      </p:sp>
      <p:pic>
        <p:nvPicPr>
          <p:cNvPr id="1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5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20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1916832"/>
            <a:ext cx="73243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Los </a:t>
            </a:r>
            <a:r>
              <a:rPr lang="es-ES" sz="2800" dirty="0" err="1" smtClean="0"/>
              <a:t>espeleotemas</a:t>
            </a:r>
            <a:r>
              <a:rPr lang="es-ES" sz="2800" dirty="0" smtClean="0"/>
              <a:t> de la imagen corresponden a…</a:t>
            </a:r>
          </a:p>
          <a:p>
            <a:endParaRPr lang="es-ES" sz="2800" dirty="0" smtClean="0"/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Estalagmitas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800" dirty="0" err="1" smtClean="0"/>
              <a:t>Pisolitos</a:t>
            </a:r>
            <a:endParaRPr lang="es-ES" sz="2800" dirty="0" smtClean="0"/>
          </a:p>
          <a:p>
            <a:pPr marL="342900" indent="-342900">
              <a:buFont typeface="+mj-lt"/>
              <a:buAutoNum type="alphaLcParenR"/>
            </a:pPr>
            <a:r>
              <a:rPr lang="es-ES" sz="2800" dirty="0" smtClean="0"/>
              <a:t>Estalactitas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800" dirty="0" err="1" smtClean="0"/>
              <a:t>Gours</a:t>
            </a:r>
            <a:endParaRPr lang="es-ES" sz="2800" dirty="0" smtClean="0"/>
          </a:p>
          <a:p>
            <a:pPr marL="342900" indent="-342900">
              <a:buFont typeface="+mj-lt"/>
              <a:buAutoNum type="alphaLcParenR"/>
            </a:pPr>
            <a:endParaRPr lang="es-ES" sz="2800" dirty="0"/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pic>
        <p:nvPicPr>
          <p:cNvPr id="11266" name="Picture 2" descr="https://upload.wikimedia.org/wikipedia/commons/thumb/2/23/PisolitesConococheagueUpperCambrian.jpg/800px-PisolitesConococheagueUpperCambr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86058"/>
            <a:ext cx="3143272" cy="2357454"/>
          </a:xfrm>
          <a:prstGeom prst="rect">
            <a:avLst/>
          </a:prstGeom>
          <a:noFill/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21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4" name="13 CuadroTexto"/>
          <p:cNvSpPr txBox="1"/>
          <p:nvPr/>
        </p:nvSpPr>
        <p:spPr>
          <a:xfrm>
            <a:off x="785786" y="1928802"/>
            <a:ext cx="7643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la imagen que representa el  campo magnético terrestre actual…</a:t>
            </a:r>
          </a:p>
          <a:p>
            <a:endParaRPr lang="es-ES" b="1" dirty="0" smtClean="0"/>
          </a:p>
          <a:p>
            <a:pPr marL="342900" indent="-342900">
              <a:buAutoNum type="alphaLcParenR"/>
            </a:pPr>
            <a:r>
              <a:rPr lang="es-ES" dirty="0" smtClean="0"/>
              <a:t>No es correcta, las líneas están al revés</a:t>
            </a:r>
          </a:p>
          <a:p>
            <a:pPr marL="342900" indent="-342900">
              <a:buAutoNum type="alphaLcParenR"/>
            </a:pPr>
            <a:endParaRPr lang="es-ES" dirty="0" smtClean="0"/>
          </a:p>
          <a:p>
            <a:pPr marL="342900" indent="-342900">
              <a:buAutoNum type="alphaLcParenR"/>
            </a:pPr>
            <a:r>
              <a:rPr lang="es-ES" dirty="0" smtClean="0"/>
              <a:t>No es correcta, ya que los polos magnéticos</a:t>
            </a:r>
          </a:p>
          <a:p>
            <a:pPr marL="342900" indent="-342900"/>
            <a:r>
              <a:rPr lang="es-ES" dirty="0" smtClean="0"/>
              <a:t>      están invertidos</a:t>
            </a:r>
          </a:p>
          <a:p>
            <a:pPr marL="342900" indent="-342900"/>
            <a:endParaRPr lang="es-ES" dirty="0" smtClean="0"/>
          </a:p>
          <a:p>
            <a:pPr marL="342900" indent="-342900">
              <a:buAutoNum type="alphaLcParenR" startAt="3"/>
            </a:pPr>
            <a:r>
              <a:rPr lang="es-ES" dirty="0" smtClean="0"/>
              <a:t>No es correcta porque el eje está inclinado</a:t>
            </a:r>
          </a:p>
          <a:p>
            <a:pPr marL="342900" indent="-342900">
              <a:buAutoNum type="alphaLcParenR" startAt="3"/>
            </a:pPr>
            <a:endParaRPr lang="es-ES" dirty="0" smtClean="0"/>
          </a:p>
          <a:p>
            <a:pPr marL="342900" indent="-342900">
              <a:buAutoNum type="alphaLcParenR" startAt="3"/>
            </a:pPr>
            <a:r>
              <a:rPr lang="es-ES" dirty="0" smtClean="0"/>
              <a:t>Es correcta</a:t>
            </a:r>
            <a:endParaRPr lang="es-ES" dirty="0"/>
          </a:p>
        </p:txBody>
      </p:sp>
      <p:pic>
        <p:nvPicPr>
          <p:cNvPr id="10244" name="Picture 4" descr="Resultado de imagen de campo magnetico terrest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3182"/>
            <a:ext cx="299847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22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28596" y="1643050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700808"/>
            <a:ext cx="76578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Las formaciones geológicas  que aparecen en la imagen son  estructuras </a:t>
            </a:r>
            <a:r>
              <a:rPr lang="es-ES" b="1" dirty="0" err="1" smtClean="0"/>
              <a:t>organo</a:t>
            </a:r>
            <a:r>
              <a:rPr lang="es-ES" b="1" dirty="0" smtClean="0"/>
              <a:t>-sedimentarias  muy antiguas que tienen su origen en la actividad de</a:t>
            </a:r>
          </a:p>
          <a:p>
            <a:r>
              <a:rPr lang="es-ES" b="1" dirty="0" smtClean="0"/>
              <a:t> poblaciones microbianas (cianobacterias) y reciben el nombre de:</a:t>
            </a:r>
          </a:p>
          <a:p>
            <a:endParaRPr lang="es-ES" b="1" dirty="0" smtClean="0"/>
          </a:p>
          <a:p>
            <a:pPr marL="342900" indent="-342900">
              <a:buAutoNum type="alphaLcParenR"/>
            </a:pPr>
            <a:r>
              <a:rPr lang="es-ES" sz="2400" dirty="0" smtClean="0"/>
              <a:t>Estromatolitos</a:t>
            </a:r>
          </a:p>
          <a:p>
            <a:pPr marL="342900" indent="-342900">
              <a:buAutoNum type="alphaLcParenR"/>
            </a:pPr>
            <a:endParaRPr lang="es-ES" sz="2400" dirty="0" smtClean="0"/>
          </a:p>
          <a:p>
            <a:r>
              <a:rPr lang="es-ES" sz="2400" dirty="0" smtClean="0"/>
              <a:t>b) Batolitos</a:t>
            </a:r>
          </a:p>
          <a:p>
            <a:endParaRPr lang="es-ES" sz="2400" dirty="0" smtClean="0"/>
          </a:p>
          <a:p>
            <a:r>
              <a:rPr lang="es-ES" sz="2400" dirty="0" smtClean="0"/>
              <a:t>c) </a:t>
            </a:r>
            <a:r>
              <a:rPr lang="es-ES" sz="2400" dirty="0" err="1" smtClean="0"/>
              <a:t>Lacolitos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d) Diques</a:t>
            </a:r>
          </a:p>
          <a:p>
            <a:endParaRPr lang="es-ES" dirty="0" smtClean="0"/>
          </a:p>
        </p:txBody>
      </p:sp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8" name="7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218" name="Picture 2" descr="Resultado de imagen de estromatoli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857496"/>
            <a:ext cx="413397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23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" sz="3200" dirty="0" smtClean="0"/>
              <a:t>¿Cuál de los puntos es una cordillera </a:t>
            </a:r>
            <a:r>
              <a:rPr lang="es-ES" sz="3200" dirty="0" err="1" smtClean="0"/>
              <a:t>perioceánica</a:t>
            </a:r>
            <a:r>
              <a:rPr lang="es-ES" sz="3200" dirty="0" smtClean="0"/>
              <a:t>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13" name="12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6740624" cy="23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 de flecha"/>
          <p:cNvCxnSpPr/>
          <p:nvPr/>
        </p:nvCxnSpPr>
        <p:spPr>
          <a:xfrm>
            <a:off x="2411760" y="3140968"/>
            <a:ext cx="64807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195736" y="27809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s-ES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3923928" y="306896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779912" y="25649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436096" y="328498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220072" y="27809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</a:t>
            </a:r>
            <a:endParaRPr lang="es-ES" dirty="0"/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6660232" y="3068960"/>
            <a:ext cx="2160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804248" y="27089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</a:t>
            </a:r>
            <a:endParaRPr lang="es-ES" dirty="0"/>
          </a:p>
        </p:txBody>
      </p:sp>
      <p:pic>
        <p:nvPicPr>
          <p:cNvPr id="23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24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400" b="1" dirty="0" smtClean="0"/>
              <a:t>En las imágenes aparecen fotografiados :</a:t>
            </a:r>
          </a:p>
          <a:p>
            <a:endParaRPr lang="es-ES" sz="2400" dirty="0" smtClean="0"/>
          </a:p>
          <a:p>
            <a:r>
              <a:rPr lang="es-ES" sz="2400" dirty="0" smtClean="0"/>
              <a:t>a) Falla normal y pliegue anticlinal</a:t>
            </a:r>
          </a:p>
          <a:p>
            <a:r>
              <a:rPr lang="es-ES" sz="2400" dirty="0" smtClean="0"/>
              <a:t>b) Falla inversa y pliegue sinclinal</a:t>
            </a:r>
          </a:p>
          <a:p>
            <a:r>
              <a:rPr lang="es-ES" sz="2400" dirty="0" smtClean="0"/>
              <a:t>c) Falla de desgarre y pliegue tumbado</a:t>
            </a:r>
          </a:p>
          <a:p>
            <a:r>
              <a:rPr lang="es-ES" sz="2400" dirty="0" smtClean="0"/>
              <a:t>d) Falla inversa y pliegue anticlinal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000240"/>
            <a:ext cx="3143250" cy="2085976"/>
          </a:xfrm>
          <a:prstGeom prst="rect">
            <a:avLst/>
          </a:prstGeom>
          <a:noFill/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071942"/>
            <a:ext cx="3500462" cy="168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25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dirty="0" smtClean="0"/>
              <a:t>¿Qué tipo de roca es la que encuentras debajo</a:t>
            </a:r>
          </a:p>
          <a:p>
            <a:r>
              <a:rPr lang="es-ES" sz="3200" dirty="0" smtClean="0"/>
              <a:t>de este cartel ?</a:t>
            </a:r>
          </a:p>
          <a:p>
            <a:endParaRPr lang="es-ES" sz="3200" dirty="0" smtClean="0"/>
          </a:p>
          <a:p>
            <a:r>
              <a:rPr lang="es-ES" sz="3200" dirty="0" smtClean="0"/>
              <a:t>a) </a:t>
            </a:r>
            <a:r>
              <a:rPr lang="es-ES" sz="3200" dirty="0" err="1" smtClean="0"/>
              <a:t>Travertino</a:t>
            </a:r>
            <a:endParaRPr lang="es-ES" sz="3200" dirty="0" smtClean="0"/>
          </a:p>
          <a:p>
            <a:r>
              <a:rPr lang="es-ES" sz="3200" dirty="0" smtClean="0"/>
              <a:t>b) Piedra Pómez</a:t>
            </a:r>
          </a:p>
          <a:p>
            <a:r>
              <a:rPr lang="es-ES" sz="3200" dirty="0" smtClean="0"/>
              <a:t>c) Arenisca</a:t>
            </a:r>
          </a:p>
          <a:p>
            <a:r>
              <a:rPr lang="es-ES" sz="3200" dirty="0" smtClean="0"/>
              <a:t>d) Caliza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146" name="Picture 2" descr="Resultado de imagen de travertino ro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49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26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dirty="0" smtClean="0"/>
              <a:t>Este mineral es:</a:t>
            </a:r>
          </a:p>
          <a:p>
            <a:pPr marL="457200" indent="-457200"/>
            <a:r>
              <a:rPr lang="es-ES" sz="2400" dirty="0" smtClean="0"/>
              <a:t>a) Un óxido ferroso llamado</a:t>
            </a:r>
          </a:p>
          <a:p>
            <a:pPr marL="457200" indent="-457200"/>
            <a:r>
              <a:rPr lang="es-ES" sz="2400" dirty="0" smtClean="0"/>
              <a:t>    magnetita</a:t>
            </a:r>
          </a:p>
          <a:p>
            <a:pPr marL="457200" indent="-457200">
              <a:buAutoNum type="alphaLcParenR"/>
            </a:pPr>
            <a:endParaRPr lang="es-ES" sz="2400" dirty="0" smtClean="0"/>
          </a:p>
          <a:p>
            <a:r>
              <a:rPr lang="es-ES" sz="2400" dirty="0" smtClean="0"/>
              <a:t>b) Un sulfuro llamado pirita</a:t>
            </a:r>
          </a:p>
          <a:p>
            <a:endParaRPr lang="es-ES" sz="2400" dirty="0" smtClean="0"/>
          </a:p>
          <a:p>
            <a:r>
              <a:rPr lang="es-ES" sz="2400" dirty="0" smtClean="0"/>
              <a:t>c) Un sulfuro llamado blenda</a:t>
            </a:r>
          </a:p>
          <a:p>
            <a:endParaRPr lang="es-ES" sz="2400" dirty="0" smtClean="0"/>
          </a:p>
          <a:p>
            <a:r>
              <a:rPr lang="es-ES" sz="2400" dirty="0" smtClean="0"/>
              <a:t>d) Un sulfuro llamado galena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122" name="Picture 2" descr="Resultado de imagen de gale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28802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27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dirty="0" smtClean="0"/>
              <a:t>Esta roca es:</a:t>
            </a:r>
          </a:p>
          <a:p>
            <a:endParaRPr lang="es-ES" sz="3200" dirty="0" smtClean="0"/>
          </a:p>
          <a:p>
            <a:pPr marL="457200" indent="-457200"/>
            <a:r>
              <a:rPr lang="es-ES" sz="2400" dirty="0" smtClean="0"/>
              <a:t>a) Una sienita de origen plutónico</a:t>
            </a:r>
          </a:p>
          <a:p>
            <a:pPr marL="457200" indent="-457200">
              <a:buAutoNum type="alphaLcParenR"/>
            </a:pPr>
            <a:endParaRPr lang="es-ES" sz="2400" dirty="0" smtClean="0"/>
          </a:p>
          <a:p>
            <a:r>
              <a:rPr lang="es-ES" sz="2400" dirty="0" smtClean="0"/>
              <a:t>b) Una arenisca o roca detrítica</a:t>
            </a:r>
          </a:p>
          <a:p>
            <a:endParaRPr lang="es-ES" sz="2400" dirty="0" smtClean="0"/>
          </a:p>
          <a:p>
            <a:r>
              <a:rPr lang="pt-BR" sz="2400" dirty="0" smtClean="0"/>
              <a:t>c) Una </a:t>
            </a:r>
            <a:r>
              <a:rPr lang="pt-BR" sz="2400" dirty="0" err="1" smtClean="0"/>
              <a:t>pizarra</a:t>
            </a:r>
            <a:r>
              <a:rPr lang="pt-BR" sz="2400" dirty="0" smtClean="0"/>
              <a:t> metamórfica</a:t>
            </a:r>
          </a:p>
          <a:p>
            <a:endParaRPr lang="pt-BR" sz="2400" dirty="0" smtClean="0"/>
          </a:p>
          <a:p>
            <a:r>
              <a:rPr lang="es-ES" sz="2400" dirty="0" smtClean="0"/>
              <a:t>d) Un gneis de origen metamórfico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100" name="AutoShape 4" descr="Resultado de imagen de sien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2" name="AutoShape 6" descr="Resultado de imagen de sien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4" name="AutoShape 8" descr="Resultado de imagen de sien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6" name="AutoShape 10" descr="Resultado de imagen de sien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8" name="AutoShape 12" descr="Resultado de imagen de sien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10" name="Picture 14" descr="Imagen relacionada"/>
          <p:cNvPicPr>
            <a:picLocks noChangeAspect="1" noChangeArrowheads="1"/>
          </p:cNvPicPr>
          <p:nvPr/>
        </p:nvPicPr>
        <p:blipFill>
          <a:blip r:embed="rId4"/>
          <a:srcRect l="16667" r="13888" b="7821"/>
          <a:stretch>
            <a:fillRect/>
          </a:stretch>
        </p:blipFill>
        <p:spPr bwMode="auto">
          <a:xfrm>
            <a:off x="5072066" y="2428868"/>
            <a:ext cx="35719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28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/>
              <a:t>En la imagen aparece Islandia que coincide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la etapa del ciclo de Wilson:</a:t>
            </a:r>
          </a:p>
          <a:p>
            <a:endParaRPr lang="es-ES" dirty="0" smtClean="0"/>
          </a:p>
          <a:p>
            <a:pPr marL="342900" indent="-342900">
              <a:buAutoNum type="alphaLcParenR"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s-ES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Rift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Africano</a:t>
            </a:r>
          </a:p>
          <a:p>
            <a:pPr marL="342900" indent="-342900">
              <a:buAutoNum type="alphaLcParenR"/>
            </a:pPr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AutoNum type="alphaLcParenR"/>
            </a:pPr>
            <a:r>
              <a:rPr lang="es-ES" baseline="0" dirty="0" smtClean="0"/>
              <a:t>Etapa de dorsal Atlántica</a:t>
            </a:r>
          </a:p>
          <a:p>
            <a:pPr marL="342900" indent="-342900">
              <a:buAutoNum type="alphaLcParenR"/>
            </a:pPr>
            <a:endParaRPr lang="es-ES" baseline="0" dirty="0" smtClean="0"/>
          </a:p>
          <a:p>
            <a:pPr marL="342900" indent="-342900">
              <a:buAutoNum type="alphaLcParenR"/>
            </a:pP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 de formación de Cordillera</a:t>
            </a:r>
          </a:p>
          <a:p>
            <a:pPr marL="342900" indent="-342900"/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s-ES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Perioceánica</a:t>
            </a:r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/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/>
            <a:r>
              <a:rPr lang="es-ES" baseline="0" dirty="0" smtClean="0"/>
              <a:t>d)    Etapa de cierre de</a:t>
            </a:r>
            <a:r>
              <a:rPr lang="es-ES" dirty="0" smtClean="0"/>
              <a:t> un océano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4" name="Picture 2" descr="Resultado de imagen de islandia tectonica de plac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71678"/>
            <a:ext cx="3819520" cy="288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dirty="0" smtClean="0"/>
              <a:t>29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Este mineral es: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es-ES" sz="3200" dirty="0" smtClean="0"/>
              <a:t>Cuarzo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Ortosa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es-ES" sz="3200" dirty="0" smtClean="0"/>
              <a:t>Fluorita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Olivino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0" name="Picture 2" descr="Resultado de imagen de oliv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643182"/>
            <a:ext cx="3511252" cy="2571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3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3463" y="1700808"/>
            <a:ext cx="62434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De los siguientes minerales, </a:t>
            </a:r>
          </a:p>
          <a:p>
            <a:pPr algn="ctr"/>
            <a:r>
              <a:rPr lang="es-ES" sz="2000" b="1" dirty="0" smtClean="0"/>
              <a:t>¿qué propiedad es la que les hace identificables de visu? 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000" dirty="0" smtClean="0"/>
              <a:t>1. Brillo 2. Color 3. Fractura 4. Dureza 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000" dirty="0" smtClean="0"/>
              <a:t>1. Color 2. Densidad 3. Birrefringencia 4. Fractura 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000" dirty="0" smtClean="0"/>
              <a:t>1. Fractura 2. Sabor 3. Birrefringencia 4. Densidad 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2000" dirty="0" smtClean="0"/>
              <a:t>1. Brillo 2. Dureza 3. Exfoliación 4. Color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1531870" cy="14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05064"/>
            <a:ext cx="204336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23185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05064"/>
            <a:ext cx="1786000" cy="13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971600" y="5661248"/>
            <a:ext cx="746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1                                   2                                             3                                       4           </a:t>
            </a:r>
            <a:endParaRPr lang="es-ES" dirty="0"/>
          </a:p>
        </p:txBody>
      </p:sp>
      <p:pic>
        <p:nvPicPr>
          <p:cNvPr id="14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pic>
        <p:nvPicPr>
          <p:cNvPr id="15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7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</a:t>
            </a:r>
            <a:r>
              <a:rPr lang="es-ES" sz="3600" noProof="0" dirty="0" smtClean="0"/>
              <a:t>30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dirty="0" smtClean="0"/>
              <a:t>Esta roca es:</a:t>
            </a:r>
          </a:p>
          <a:p>
            <a:r>
              <a:rPr lang="es-ES" sz="3200" dirty="0" smtClean="0"/>
              <a:t>a) Un granito</a:t>
            </a:r>
          </a:p>
          <a:p>
            <a:r>
              <a:rPr lang="es-ES" sz="3200" dirty="0" smtClean="0"/>
              <a:t>b) Una arenisca </a:t>
            </a:r>
          </a:p>
          <a:p>
            <a:r>
              <a:rPr lang="es-ES" sz="3200" dirty="0" smtClean="0"/>
              <a:t>c) Un conglomerado </a:t>
            </a:r>
          </a:p>
          <a:p>
            <a:r>
              <a:rPr lang="es-ES" sz="3200" dirty="0" smtClean="0"/>
              <a:t>d) Una </a:t>
            </a:r>
            <a:r>
              <a:rPr lang="es-ES" sz="3200" dirty="0" err="1" smtClean="0"/>
              <a:t>tillita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sp>
        <p:nvSpPr>
          <p:cNvPr id="14" name="13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  <a:noFill/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71678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4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9631" y="1700808"/>
            <a:ext cx="8047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Los siguientes fósiles se han caído de su caja y queremos colocarlos</a:t>
            </a:r>
          </a:p>
          <a:p>
            <a:pPr algn="ctr"/>
            <a:r>
              <a:rPr lang="es-ES" b="1" dirty="0" smtClean="0"/>
              <a:t> en la estantería correspondiente, dinos a qué Período corresponde cada uno: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 smtClean="0"/>
              <a:t>1.- Triásico, 2.- Carbonífero, 3.- Eoceno, 4.- Pleistoceno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 smtClean="0"/>
              <a:t>1.-Carbonífero, 2.-Eoceno, 3.- </a:t>
            </a:r>
            <a:r>
              <a:rPr lang="pt-BR" dirty="0" err="1" smtClean="0"/>
              <a:t>Cretácico</a:t>
            </a:r>
            <a:r>
              <a:rPr lang="pt-BR" dirty="0" smtClean="0"/>
              <a:t>, 4.- Pleistoceno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 smtClean="0"/>
              <a:t>1.-Eoceno, 2.- Carbonífero, 3.- </a:t>
            </a:r>
            <a:r>
              <a:rPr lang="pt-BR" dirty="0" err="1" smtClean="0"/>
              <a:t>Jurásico</a:t>
            </a:r>
            <a:r>
              <a:rPr lang="pt-BR" dirty="0" smtClean="0"/>
              <a:t>, 4.- Pleistoceno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 smtClean="0"/>
              <a:t>1.- Mioceno, 2.- Eoceno, 3.- Jurásico, 4.- Precámbrico</a:t>
            </a:r>
          </a:p>
          <a:p>
            <a:r>
              <a:rPr lang="es-ES" dirty="0" smtClean="0"/>
              <a:t> </a:t>
            </a:r>
          </a:p>
          <a:p>
            <a:pPr marL="342900" indent="-342900">
              <a:buAutoNum type="arabicPeriod"/>
            </a:pPr>
            <a:r>
              <a:rPr lang="es-ES" i="1" dirty="0" smtClean="0"/>
              <a:t>Nummulites 	2. </a:t>
            </a:r>
            <a:r>
              <a:rPr lang="es-ES" i="1" dirty="0" err="1" smtClean="0"/>
              <a:t>Pecopteris</a:t>
            </a:r>
            <a:r>
              <a:rPr lang="es-ES" i="1" dirty="0" smtClean="0"/>
              <a:t> 	3. </a:t>
            </a:r>
            <a:r>
              <a:rPr lang="es-ES" i="1" dirty="0" err="1" smtClean="0"/>
              <a:t>Lytoceras</a:t>
            </a:r>
            <a:r>
              <a:rPr lang="es-ES" i="1" dirty="0" smtClean="0"/>
              <a:t> 	4. Homo </a:t>
            </a:r>
            <a:r>
              <a:rPr lang="es-ES" i="1" dirty="0" err="1" smtClean="0"/>
              <a:t>Heildebergensis</a:t>
            </a:r>
            <a:endParaRPr lang="es-ES" i="1" dirty="0" smtClean="0"/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71" y="4365104"/>
            <a:ext cx="1402837" cy="15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130" y="4293096"/>
            <a:ext cx="1747036" cy="135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atapuerca.tv/imagenes/archivo/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152516"/>
            <a:ext cx="1080120" cy="1711082"/>
          </a:xfrm>
          <a:prstGeom prst="rect">
            <a:avLst/>
          </a:prstGeom>
          <a:noFill/>
        </p:spPr>
      </p:pic>
      <p:pic>
        <p:nvPicPr>
          <p:cNvPr id="18436" name="Picture 4" descr="http://www.regmurcia.com/servlet/integra.servlets.Imagenes?METHOD=VERIMAGEN_116860&amp;nombre=01-Lytoceras-01_res_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6"/>
            <a:ext cx="1540281" cy="1479055"/>
          </a:xfrm>
          <a:prstGeom prst="rect">
            <a:avLst/>
          </a:prstGeom>
          <a:noFill/>
        </p:spPr>
      </p:pic>
      <p:pic>
        <p:nvPicPr>
          <p:cNvPr id="13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7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5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2132856"/>
            <a:ext cx="26234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Esta roca es:</a:t>
            </a:r>
          </a:p>
          <a:p>
            <a:r>
              <a:rPr lang="es-ES" sz="2800" dirty="0" smtClean="0"/>
              <a:t>a)Andesita</a:t>
            </a:r>
          </a:p>
          <a:p>
            <a:r>
              <a:rPr lang="es-ES" sz="2800" dirty="0" smtClean="0"/>
              <a:t>b)Oolita</a:t>
            </a:r>
          </a:p>
          <a:p>
            <a:r>
              <a:rPr lang="es-ES" sz="2800" dirty="0" smtClean="0"/>
              <a:t>c)Pórfido</a:t>
            </a:r>
          </a:p>
          <a:p>
            <a:r>
              <a:rPr lang="es-ES" sz="2800" dirty="0" smtClean="0"/>
              <a:t>d)Conglomerado</a:t>
            </a:r>
            <a:endParaRPr lang="es-ES" sz="2800" dirty="0"/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47864" y="404664"/>
            <a:ext cx="1935339" cy="541867"/>
          </a:xfrm>
          <a:prstGeom prst="rect">
            <a:avLst/>
          </a:prstGeom>
        </p:spPr>
      </p:pic>
      <p:pic>
        <p:nvPicPr>
          <p:cNvPr id="27650" name="Picture 2" descr="Resultado de imagen de andes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4000496" cy="3414908"/>
          </a:xfrm>
          <a:prstGeom prst="rect">
            <a:avLst/>
          </a:prstGeom>
          <a:noFill/>
        </p:spPr>
      </p:pic>
      <p:pic>
        <p:nvPicPr>
          <p:cNvPr id="2765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6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00034" y="1500174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9 CuadroTexto"/>
          <p:cNvSpPr txBox="1"/>
          <p:nvPr/>
        </p:nvSpPr>
        <p:spPr>
          <a:xfrm>
            <a:off x="928662" y="1857364"/>
            <a:ext cx="776039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Si miráis hacia arriba podéis ver la “Cueva de los Grajos”, una formación Kárstica</a:t>
            </a:r>
          </a:p>
          <a:p>
            <a:r>
              <a:rPr lang="es-ES" dirty="0" smtClean="0"/>
              <a:t> en cuyo interior se han formado </a:t>
            </a:r>
            <a:r>
              <a:rPr lang="es-ES" dirty="0" err="1" smtClean="0"/>
              <a:t>espeleotemas</a:t>
            </a:r>
            <a:r>
              <a:rPr lang="es-ES" dirty="0" smtClean="0"/>
              <a:t>. ¿Qué  reacción se adecúa más a </a:t>
            </a:r>
          </a:p>
          <a:p>
            <a:r>
              <a:rPr lang="es-ES" dirty="0" smtClean="0"/>
              <a:t>la que permite la formación de estas estructuras?</a:t>
            </a:r>
          </a:p>
          <a:p>
            <a:endParaRPr lang="es-ES" dirty="0" smtClean="0"/>
          </a:p>
          <a:p>
            <a:pPr marL="342900" indent="-342900">
              <a:buAutoNum type="alphaLcParenR"/>
            </a:pPr>
            <a:r>
              <a:rPr lang="pt-BR" b="1" dirty="0" smtClean="0"/>
              <a:t>Ca</a:t>
            </a:r>
            <a:r>
              <a:rPr lang="pt-BR" b="1" baseline="30000" dirty="0" smtClean="0"/>
              <a:t>2+</a:t>
            </a:r>
            <a:r>
              <a:rPr lang="pt-BR" b="1" dirty="0" smtClean="0"/>
              <a:t> + 2HCO</a:t>
            </a:r>
            <a:r>
              <a:rPr lang="pt-BR" b="1" baseline="-25000" dirty="0" smtClean="0"/>
              <a:t>3</a:t>
            </a:r>
            <a:r>
              <a:rPr lang="pt-BR" b="1" baseline="30000" dirty="0" smtClean="0"/>
              <a:t>¯</a:t>
            </a:r>
            <a:r>
              <a:rPr lang="pt-BR" b="1" dirty="0" smtClean="0"/>
              <a:t>        H</a:t>
            </a:r>
            <a:r>
              <a:rPr lang="pt-BR" b="1" baseline="-25000" dirty="0" smtClean="0"/>
              <a:t>2</a:t>
            </a:r>
            <a:r>
              <a:rPr lang="pt-BR" b="1" dirty="0" smtClean="0"/>
              <a:t>O + CO</a:t>
            </a:r>
            <a:r>
              <a:rPr lang="pt-BR" b="1" baseline="-25000" dirty="0" smtClean="0"/>
              <a:t>2</a:t>
            </a:r>
            <a:r>
              <a:rPr lang="pt-BR" b="1" dirty="0" smtClean="0"/>
              <a:t> + CaCO</a:t>
            </a:r>
            <a:r>
              <a:rPr lang="pt-BR" b="1" baseline="-25000" dirty="0" smtClean="0"/>
              <a:t>3</a:t>
            </a:r>
          </a:p>
          <a:p>
            <a:pPr marL="342900" indent="-342900">
              <a:buAutoNum type="alphaLcParenR"/>
            </a:pPr>
            <a:endParaRPr lang="pt-BR" b="1" baseline="-25000" dirty="0" smtClean="0"/>
          </a:p>
          <a:p>
            <a:pPr marL="342900" indent="-342900">
              <a:buFontTx/>
              <a:buAutoNum type="alphaLcParenR"/>
            </a:pPr>
            <a:r>
              <a:rPr lang="pt-BR" b="1" dirty="0" smtClean="0"/>
              <a:t>H</a:t>
            </a:r>
            <a:r>
              <a:rPr lang="pt-BR" b="1" baseline="-25000" dirty="0" smtClean="0"/>
              <a:t>2</a:t>
            </a:r>
            <a:r>
              <a:rPr lang="pt-BR" b="1" dirty="0" smtClean="0"/>
              <a:t>O + CO</a:t>
            </a:r>
            <a:r>
              <a:rPr lang="pt-BR" b="1" baseline="-25000" dirty="0" smtClean="0"/>
              <a:t>2</a:t>
            </a:r>
            <a:r>
              <a:rPr lang="pt-BR" b="1" dirty="0" smtClean="0"/>
              <a:t> + CaCO</a:t>
            </a:r>
            <a:r>
              <a:rPr lang="pt-BR" b="1" baseline="-25000" dirty="0" smtClean="0"/>
              <a:t>3              </a:t>
            </a:r>
            <a:r>
              <a:rPr lang="pt-BR" b="1" dirty="0" smtClean="0"/>
              <a:t>Ca</a:t>
            </a:r>
            <a:r>
              <a:rPr lang="pt-BR" b="1" baseline="30000" dirty="0" smtClean="0"/>
              <a:t>2+</a:t>
            </a:r>
            <a:r>
              <a:rPr lang="pt-BR" b="1" dirty="0" smtClean="0"/>
              <a:t> + 2HCO</a:t>
            </a:r>
            <a:r>
              <a:rPr lang="pt-BR" b="1" baseline="-25000" dirty="0" smtClean="0"/>
              <a:t>3</a:t>
            </a:r>
            <a:r>
              <a:rPr lang="pt-BR" b="1" baseline="30000" dirty="0" smtClean="0"/>
              <a:t>¯</a:t>
            </a:r>
            <a:r>
              <a:rPr lang="pt-BR" b="1" dirty="0" smtClean="0"/>
              <a:t>  </a:t>
            </a:r>
            <a:endParaRPr lang="pt-BR" b="1" baseline="-25000" dirty="0" smtClean="0"/>
          </a:p>
          <a:p>
            <a:pPr marL="342900" indent="-342900">
              <a:buAutoNum type="alphaLcParenR"/>
            </a:pPr>
            <a:endParaRPr lang="pt-BR" b="1" baseline="-25000" dirty="0" smtClean="0"/>
          </a:p>
          <a:p>
            <a:pPr marL="342900" indent="-342900">
              <a:buFontTx/>
              <a:buAutoNum type="alphaLcParenR"/>
            </a:pPr>
            <a:r>
              <a:rPr lang="pt-BR" b="1" dirty="0" smtClean="0"/>
              <a:t>SO</a:t>
            </a:r>
            <a:r>
              <a:rPr lang="pt-BR" b="1" baseline="-25000" dirty="0" smtClean="0"/>
              <a:t>4 </a:t>
            </a:r>
            <a:r>
              <a:rPr lang="pt-BR" b="1" baseline="30000" dirty="0" smtClean="0"/>
              <a:t>2-</a:t>
            </a:r>
            <a:r>
              <a:rPr lang="pt-BR" b="1" dirty="0" smtClean="0"/>
              <a:t> + 2HCO</a:t>
            </a:r>
            <a:r>
              <a:rPr lang="pt-BR" b="1" baseline="-25000" dirty="0" smtClean="0"/>
              <a:t>3</a:t>
            </a:r>
            <a:r>
              <a:rPr lang="pt-BR" b="1" baseline="30000" dirty="0" smtClean="0"/>
              <a:t>¯</a:t>
            </a:r>
            <a:r>
              <a:rPr lang="pt-BR" b="1" dirty="0" smtClean="0"/>
              <a:t>          H</a:t>
            </a:r>
            <a:r>
              <a:rPr lang="pt-BR" b="1" baseline="-25000" dirty="0" smtClean="0"/>
              <a:t>2</a:t>
            </a:r>
            <a:r>
              <a:rPr lang="pt-BR" b="1" dirty="0" smtClean="0"/>
              <a:t>O + CO</a:t>
            </a:r>
            <a:r>
              <a:rPr lang="pt-BR" b="1" baseline="-25000" dirty="0" smtClean="0"/>
              <a:t>2</a:t>
            </a:r>
            <a:r>
              <a:rPr lang="pt-BR" b="1" dirty="0" smtClean="0"/>
              <a:t> + Ca SO</a:t>
            </a:r>
            <a:r>
              <a:rPr lang="pt-BR" b="1" baseline="-25000" dirty="0" smtClean="0"/>
              <a:t>4</a:t>
            </a:r>
          </a:p>
          <a:p>
            <a:pPr marL="342900" indent="-342900">
              <a:buAutoNum type="alphaLcParenR"/>
            </a:pPr>
            <a:endParaRPr lang="pt-BR" b="1" baseline="-25000" dirty="0" smtClean="0"/>
          </a:p>
          <a:p>
            <a:pPr marL="342900" indent="-342900">
              <a:buFontTx/>
              <a:buAutoNum type="alphaLcParenR"/>
            </a:pPr>
            <a:r>
              <a:rPr lang="pt-BR" b="1" dirty="0" smtClean="0"/>
              <a:t>Mg</a:t>
            </a:r>
            <a:r>
              <a:rPr lang="pt-BR" b="1" baseline="30000" dirty="0" smtClean="0"/>
              <a:t>2+</a:t>
            </a:r>
            <a:r>
              <a:rPr lang="pt-BR" b="1" dirty="0" smtClean="0"/>
              <a:t> + 2HCO</a:t>
            </a:r>
            <a:r>
              <a:rPr lang="pt-BR" b="1" baseline="-25000" dirty="0" smtClean="0"/>
              <a:t>3</a:t>
            </a:r>
            <a:r>
              <a:rPr lang="pt-BR" b="1" baseline="30000" dirty="0" smtClean="0"/>
              <a:t>¯</a:t>
            </a:r>
            <a:r>
              <a:rPr lang="pt-BR" b="1" dirty="0" smtClean="0"/>
              <a:t>           H</a:t>
            </a:r>
            <a:r>
              <a:rPr lang="pt-BR" b="1" baseline="-25000" dirty="0" smtClean="0"/>
              <a:t>2</a:t>
            </a:r>
            <a:r>
              <a:rPr lang="pt-BR" b="1" dirty="0" smtClean="0"/>
              <a:t>O + CO</a:t>
            </a:r>
            <a:r>
              <a:rPr lang="pt-BR" b="1" baseline="-25000" dirty="0" smtClean="0"/>
              <a:t>2</a:t>
            </a:r>
            <a:r>
              <a:rPr lang="pt-BR" b="1" dirty="0" smtClean="0"/>
              <a:t> + MgCO</a:t>
            </a:r>
            <a:r>
              <a:rPr lang="pt-BR" b="1" baseline="-25000" dirty="0" smtClean="0"/>
              <a:t>3</a:t>
            </a:r>
          </a:p>
          <a:p>
            <a:pPr marL="342900" indent="-342900">
              <a:buAutoNum type="alphaLcParenR"/>
            </a:pPr>
            <a:endParaRPr lang="pt-BR" b="1" baseline="-25000" dirty="0" smtClean="0"/>
          </a:p>
          <a:p>
            <a:pPr marL="342900" indent="-342900">
              <a:buAutoNum type="alphaLcParenR"/>
            </a:pP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714612" y="314324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214678" y="364331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857488" y="40719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928926" y="471488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7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dirty="0" smtClean="0"/>
              <a:t>Los fósiles de la imagen son…</a:t>
            </a:r>
          </a:p>
          <a:p>
            <a:r>
              <a:rPr lang="es-ES" sz="3200" dirty="0" smtClean="0"/>
              <a:t>a)</a:t>
            </a:r>
            <a:r>
              <a:rPr lang="es-ES" sz="3200" dirty="0" err="1" smtClean="0"/>
              <a:t>Ammonites</a:t>
            </a:r>
            <a:r>
              <a:rPr lang="es-ES" sz="3200" dirty="0" smtClean="0"/>
              <a:t> cretácicos</a:t>
            </a:r>
          </a:p>
          <a:p>
            <a:r>
              <a:rPr lang="es-ES" sz="3200" dirty="0" smtClean="0"/>
              <a:t>b)</a:t>
            </a:r>
            <a:r>
              <a:rPr lang="es-ES" sz="3200" dirty="0" err="1" smtClean="0"/>
              <a:t>Equínidos</a:t>
            </a:r>
            <a:r>
              <a:rPr lang="es-ES" sz="3200" dirty="0" smtClean="0"/>
              <a:t>  jurásicos</a:t>
            </a:r>
          </a:p>
          <a:p>
            <a:r>
              <a:rPr lang="es-ES" sz="3200" dirty="0" smtClean="0"/>
              <a:t>c)</a:t>
            </a:r>
            <a:r>
              <a:rPr lang="es-ES" sz="3200" dirty="0" err="1" smtClean="0"/>
              <a:t>Calymene</a:t>
            </a:r>
            <a:r>
              <a:rPr lang="es-ES" sz="3200" dirty="0" smtClean="0"/>
              <a:t> devónicos</a:t>
            </a:r>
          </a:p>
          <a:p>
            <a:r>
              <a:rPr lang="es-ES" sz="3200" dirty="0" smtClean="0"/>
              <a:t>d)</a:t>
            </a:r>
            <a:r>
              <a:rPr lang="es-ES" sz="3200" dirty="0" err="1" smtClean="0"/>
              <a:t>Icnitas</a:t>
            </a:r>
            <a:r>
              <a:rPr lang="es-ES" sz="3200" dirty="0" smtClean="0"/>
              <a:t> del jurásico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76672"/>
            <a:ext cx="1935339" cy="541867"/>
          </a:xfrm>
          <a:prstGeom prst="rect">
            <a:avLst/>
          </a:prstGeom>
        </p:spPr>
      </p:pic>
      <p:pic>
        <p:nvPicPr>
          <p:cNvPr id="25602" name="Picture 2" descr="Resultado de imagen de icnita de dinosau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3476616" cy="2607462"/>
          </a:xfrm>
          <a:prstGeom prst="rect">
            <a:avLst/>
          </a:prstGeom>
          <a:noFill/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8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dirty="0" smtClean="0"/>
              <a:t>Esta roca es…</a:t>
            </a:r>
          </a:p>
          <a:p>
            <a:r>
              <a:rPr lang="es-ES" sz="3200" dirty="0" smtClean="0"/>
              <a:t>y los grandes minerales</a:t>
            </a:r>
          </a:p>
          <a:p>
            <a:r>
              <a:rPr lang="es-ES" sz="3200" dirty="0" smtClean="0"/>
              <a:t>blancos son…</a:t>
            </a:r>
          </a:p>
          <a:p>
            <a:r>
              <a:rPr lang="es-ES" sz="3200" dirty="0" smtClean="0"/>
              <a:t>a) Gneis… feldespato</a:t>
            </a:r>
          </a:p>
          <a:p>
            <a:r>
              <a:rPr lang="es-ES" sz="3200" dirty="0" smtClean="0"/>
              <a:t>b) Granito… cuarzo</a:t>
            </a:r>
          </a:p>
          <a:p>
            <a:r>
              <a:rPr lang="es-ES" sz="3200" dirty="0" smtClean="0"/>
              <a:t>c) Gabro… cuarzo</a:t>
            </a:r>
          </a:p>
          <a:p>
            <a:r>
              <a:rPr lang="es-ES" sz="3200" dirty="0" smtClean="0"/>
              <a:t>d) Peridotita… feldespato</a:t>
            </a:r>
          </a:p>
          <a:p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4.bp.blogspot.com/-CmPkbDlRk7w/TaHQQ_cuIKI/AAAAAAAAAFw/1U96mMfIJqI/s400/gne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510388" cy="2808312"/>
          </a:xfrm>
          <a:prstGeom prst="rect">
            <a:avLst/>
          </a:prstGeom>
          <a:noFill/>
        </p:spPr>
      </p:pic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76672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4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084168" y="188641"/>
            <a:ext cx="265983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 9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1268760"/>
            <a:ext cx="8424936" cy="144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467544" y="1556792"/>
            <a:ext cx="83529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b="1" dirty="0" smtClean="0"/>
              <a:t>Esta forma tan característica del paisaje Kárstico que  vemos es:</a:t>
            </a:r>
          </a:p>
          <a:p>
            <a:endParaRPr lang="es-ES" sz="3200" b="1" dirty="0" smtClean="0"/>
          </a:p>
          <a:p>
            <a:r>
              <a:rPr lang="es-ES" sz="2400" dirty="0" smtClean="0"/>
              <a:t>a) Una sima</a:t>
            </a:r>
          </a:p>
          <a:p>
            <a:endParaRPr lang="es-ES" sz="2400" dirty="0" smtClean="0"/>
          </a:p>
          <a:p>
            <a:r>
              <a:rPr lang="es-ES" sz="2400" dirty="0" smtClean="0"/>
              <a:t>b) Un torrente</a:t>
            </a:r>
          </a:p>
          <a:p>
            <a:endParaRPr lang="es-ES" sz="2400" dirty="0" smtClean="0"/>
          </a:p>
          <a:p>
            <a:r>
              <a:rPr lang="es-ES" sz="2400" dirty="0" smtClean="0"/>
              <a:t>c) Una dolina de derrumbamiento</a:t>
            </a:r>
          </a:p>
          <a:p>
            <a:endParaRPr lang="es-ES" sz="2400" dirty="0" smtClean="0"/>
          </a:p>
          <a:p>
            <a:r>
              <a:rPr lang="es-ES" sz="2400" dirty="0" smtClean="0"/>
              <a:t>d) Un meandro abandonado</a:t>
            </a:r>
            <a:endParaRPr lang="es-ES" sz="2400" dirty="0"/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404664"/>
            <a:ext cx="1935339" cy="541867"/>
          </a:xfrm>
          <a:prstGeom prst="rect">
            <a:avLst/>
          </a:prstGeom>
        </p:spPr>
      </p:pic>
      <p:pic>
        <p:nvPicPr>
          <p:cNvPr id="12" name="Picture 4" descr="http://www.aepect.org/olimpiadasgeologia/imatges/olimpiadasgeologia2017_r1_c1.jpg"/>
          <p:cNvPicPr>
            <a:picLocks noChangeAspect="1" noChangeArrowheads="1"/>
          </p:cNvPicPr>
          <p:nvPr/>
        </p:nvPicPr>
        <p:blipFill>
          <a:blip r:embed="rId3"/>
          <a:srcRect t="12712" r="68124" b="2542"/>
          <a:stretch>
            <a:fillRect/>
          </a:stretch>
        </p:blipFill>
        <p:spPr bwMode="auto">
          <a:xfrm>
            <a:off x="500034" y="214290"/>
            <a:ext cx="1713629" cy="10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1086</Words>
  <Application>Microsoft Office PowerPoint</Application>
  <PresentationFormat>Presentación en pantalla (4:3)</PresentationFormat>
  <Paragraphs>297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PREGUNTA 1</dc:title>
  <dc:creator>Ana</dc:creator>
  <cp:lastModifiedBy>Equipo</cp:lastModifiedBy>
  <cp:revision>69</cp:revision>
  <dcterms:created xsi:type="dcterms:W3CDTF">2015-01-31T10:42:38Z</dcterms:created>
  <dcterms:modified xsi:type="dcterms:W3CDTF">2017-04-22T19:04:06Z</dcterms:modified>
</cp:coreProperties>
</file>