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9E0E"/>
    <a:srgbClr val="8F1418"/>
    <a:srgbClr val="0CBE10"/>
    <a:srgbClr val="DCBC34"/>
    <a:srgbClr val="C8163C"/>
    <a:srgbClr val="802236"/>
    <a:srgbClr val="210E96"/>
    <a:srgbClr val="E91767"/>
    <a:srgbClr val="FF8811"/>
    <a:srgbClr val="FF90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412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4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B4E7-0F71-4F3C-AA18-AC778782586A}" type="datetimeFigureOut">
              <a:rPr lang="es-ES" smtClean="0"/>
              <a:pPr/>
              <a:t>24/04/2017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5398E-3A8D-4613-A370-A295384728D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5398E-3A8D-4613-A370-A295384728D8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AB90-BECA-4239-9595-7DC29BE5C7BB}" type="datetimeFigureOut">
              <a:rPr lang="es-ES" smtClean="0"/>
              <a:pPr/>
              <a:t>24/04/2017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9DDD-077D-47C7-B3AF-4980E5CAA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AB90-BECA-4239-9595-7DC29BE5C7BB}" type="datetimeFigureOut">
              <a:rPr lang="es-ES" smtClean="0"/>
              <a:pPr/>
              <a:t>24/04/2017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9DDD-077D-47C7-B3AF-4980E5CAA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AB90-BECA-4239-9595-7DC29BE5C7BB}" type="datetimeFigureOut">
              <a:rPr lang="es-ES" smtClean="0"/>
              <a:pPr/>
              <a:t>24/04/2017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9DDD-077D-47C7-B3AF-4980E5CAA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AB90-BECA-4239-9595-7DC29BE5C7BB}" type="datetimeFigureOut">
              <a:rPr lang="es-ES" smtClean="0"/>
              <a:pPr/>
              <a:t>24/04/2017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9DDD-077D-47C7-B3AF-4980E5CAA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AB90-BECA-4239-9595-7DC29BE5C7BB}" type="datetimeFigureOut">
              <a:rPr lang="es-ES" smtClean="0"/>
              <a:pPr/>
              <a:t>24/04/2017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9DDD-077D-47C7-B3AF-4980E5CAA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AB90-BECA-4239-9595-7DC29BE5C7BB}" type="datetimeFigureOut">
              <a:rPr lang="es-ES" smtClean="0"/>
              <a:pPr/>
              <a:t>24/04/2017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9DDD-077D-47C7-B3AF-4980E5CAA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AB90-BECA-4239-9595-7DC29BE5C7BB}" type="datetimeFigureOut">
              <a:rPr lang="es-ES" smtClean="0"/>
              <a:pPr/>
              <a:t>24/04/2017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9DDD-077D-47C7-B3AF-4980E5CAA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AB90-BECA-4239-9595-7DC29BE5C7BB}" type="datetimeFigureOut">
              <a:rPr lang="es-ES" smtClean="0"/>
              <a:pPr/>
              <a:t>24/04/2017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9DDD-077D-47C7-B3AF-4980E5CAA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AB90-BECA-4239-9595-7DC29BE5C7BB}" type="datetimeFigureOut">
              <a:rPr lang="es-ES" smtClean="0"/>
              <a:pPr/>
              <a:t>24/04/2017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9DDD-077D-47C7-B3AF-4980E5CAA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AB90-BECA-4239-9595-7DC29BE5C7BB}" type="datetimeFigureOut">
              <a:rPr lang="es-ES" smtClean="0"/>
              <a:pPr/>
              <a:t>24/04/2017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9DDD-077D-47C7-B3AF-4980E5CAA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2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AB90-BECA-4239-9595-7DC29BE5C7BB}" type="datetimeFigureOut">
              <a:rPr lang="es-ES" smtClean="0"/>
              <a:pPr/>
              <a:t>24/04/2017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A9DDD-077D-47C7-B3AF-4980E5CAA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2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7AB90-BECA-4239-9595-7DC29BE5C7BB}" type="datetimeFigureOut">
              <a:rPr lang="es-ES" smtClean="0"/>
              <a:pPr/>
              <a:t>24/04/2017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A9DDD-077D-47C7-B3AF-4980E5CAAA7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jcoto\Music\Rumba.%20El%20sol,%20la%20sal%20y%20el%20son.%20Diego%20Carrasco.%20Mar&#237;a%20Toledo.%20India%20Mart&#237;nez.%202012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8662" y="214291"/>
            <a:ext cx="70723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A9E0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ANDALUCÍA</a:t>
            </a:r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2 Imagen" descr="descarga.jpg"/>
          <p:cNvPicPr>
            <a:picLocks noChangeAspect="1"/>
          </p:cNvPicPr>
          <p:nvPr/>
        </p:nvPicPr>
        <p:blipFill>
          <a:blip r:embed="rId3">
            <a:lum bright="-10000" contrast="-10000"/>
          </a:blip>
          <a:stretch>
            <a:fillRect/>
          </a:stretch>
        </p:blipFill>
        <p:spPr>
          <a:xfrm>
            <a:off x="1428728" y="1785926"/>
            <a:ext cx="5643602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3 Rectángulo"/>
          <p:cNvSpPr/>
          <p:nvPr/>
        </p:nvSpPr>
        <p:spPr>
          <a:xfrm>
            <a:off x="1928794" y="5143512"/>
            <a:ext cx="51435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A9E0E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Se encuentra en el sur de España</a:t>
            </a:r>
            <a:endParaRPr lang="es-ES" sz="3200" b="1" cap="none" spc="0" dirty="0">
              <a:ln w="50800"/>
              <a:solidFill>
                <a:srgbClr val="0A9E0E"/>
              </a:solidFill>
              <a:effectLst/>
              <a:latin typeface="Cooper Black" pitchFamily="18" charset="0"/>
            </a:endParaRPr>
          </a:p>
        </p:txBody>
      </p:sp>
      <p:pic>
        <p:nvPicPr>
          <p:cNvPr id="6" name="Rumba. El sol, la sal y el son. Diego Carrasco. María Toledo. India Martínez. 20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71440" y="285728"/>
            <a:ext cx="8358278" cy="6215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FF0000"/>
                </a:solidFill>
                <a:latin typeface="Bernard MT Condensed" pitchFamily="18" charset="0"/>
              </a:rPr>
              <a:t>Ciudad costera</a:t>
            </a:r>
          </a:p>
          <a:p>
            <a:pPr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FF0000"/>
                </a:solidFill>
                <a:latin typeface="Bernard MT Condensed" pitchFamily="18" charset="0"/>
              </a:rPr>
              <a:t>Situada junto a Granada.</a:t>
            </a:r>
          </a:p>
          <a:p>
            <a:pPr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FF0000"/>
                </a:solidFill>
                <a:latin typeface="Bernard MT Condensed" pitchFamily="18" charset="0"/>
              </a:rPr>
              <a:t>Culturalmente , destaca la Alcazaba y su Catedral</a:t>
            </a:r>
          </a:p>
          <a:p>
            <a:pPr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FF0000"/>
                </a:solidFill>
                <a:latin typeface="Bernard MT Condensed" pitchFamily="18" charset="0"/>
              </a:rPr>
              <a:t>Fiestas importantes: la Feria de Almería (agosto)</a:t>
            </a:r>
          </a:p>
          <a:p>
            <a:pPr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FF0000"/>
                </a:solidFill>
                <a:latin typeface="Bernard MT Condensed" pitchFamily="18" charset="0"/>
              </a:rPr>
              <a:t>Gastronomía: el famoso </a:t>
            </a:r>
            <a:r>
              <a:rPr lang="es-ES" sz="3600" dirty="0" err="1" smtClean="0">
                <a:solidFill>
                  <a:srgbClr val="FF0000"/>
                </a:solidFill>
                <a:latin typeface="Bernard MT Condensed" pitchFamily="18" charset="0"/>
              </a:rPr>
              <a:t>gambón</a:t>
            </a:r>
            <a:r>
              <a:rPr lang="es-ES" sz="3600" dirty="0" smtClean="0">
                <a:solidFill>
                  <a:srgbClr val="FF0000"/>
                </a:solidFill>
                <a:latin typeface="Bernard MT Condensed" pitchFamily="18" charset="0"/>
              </a:rPr>
              <a:t> de Almería , </a:t>
            </a:r>
            <a:r>
              <a:rPr lang="es-ES" sz="3600" dirty="0" err="1" smtClean="0">
                <a:solidFill>
                  <a:srgbClr val="FF0000"/>
                </a:solidFill>
                <a:latin typeface="Bernard MT Condensed" pitchFamily="18" charset="0"/>
              </a:rPr>
              <a:t>cherigans</a:t>
            </a:r>
            <a:r>
              <a:rPr lang="es-ES" sz="3600" dirty="0" smtClean="0">
                <a:solidFill>
                  <a:srgbClr val="FF0000"/>
                </a:solidFill>
                <a:latin typeface="Bernard MT Condensed" pitchFamily="18" charset="0"/>
              </a:rPr>
              <a:t> (panes tostados con </a:t>
            </a:r>
            <a:r>
              <a:rPr lang="es-ES" sz="3600" dirty="0" err="1" smtClean="0">
                <a:solidFill>
                  <a:srgbClr val="FF0000"/>
                </a:solidFill>
                <a:latin typeface="Bernard MT Condensed" pitchFamily="18" charset="0"/>
              </a:rPr>
              <a:t>ali</a:t>
            </a:r>
            <a:r>
              <a:rPr lang="es-ES" sz="3600" dirty="0" smtClean="0">
                <a:solidFill>
                  <a:srgbClr val="FF0000"/>
                </a:solidFill>
                <a:latin typeface="Bernard MT Condensed" pitchFamily="18" charset="0"/>
              </a:rPr>
              <a:t> </a:t>
            </a:r>
            <a:r>
              <a:rPr lang="es-ES" sz="3600" dirty="0" err="1" smtClean="0">
                <a:solidFill>
                  <a:srgbClr val="FF0000"/>
                </a:solidFill>
                <a:latin typeface="Bernard MT Condensed" pitchFamily="18" charset="0"/>
              </a:rPr>
              <a:t>oli</a:t>
            </a:r>
            <a:r>
              <a:rPr lang="es-ES" sz="3600" dirty="0" smtClean="0">
                <a:solidFill>
                  <a:srgbClr val="FF0000"/>
                </a:solidFill>
                <a:latin typeface="Bernard MT Condensed" pitchFamily="18" charset="0"/>
              </a:rPr>
              <a:t> con todo tipo de ingredientes)</a:t>
            </a:r>
          </a:p>
          <a:p>
            <a:pPr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FF0000"/>
                </a:solidFill>
                <a:latin typeface="Bernard MT Condensed" pitchFamily="18" charset="0"/>
              </a:rPr>
              <a:t>Música representativa: fandanguillos de Almería</a:t>
            </a:r>
            <a:endParaRPr lang="es-ES" sz="36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0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i="1" dirty="0" smtClean="0">
                <a:solidFill>
                  <a:srgbClr val="FF88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JAÉN</a:t>
            </a:r>
            <a:endParaRPr lang="es-ES" sz="8800" b="1" i="1" dirty="0">
              <a:solidFill>
                <a:srgbClr val="FF88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jaae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736"/>
            <a:ext cx="3934112" cy="2394173"/>
          </a:xfrm>
          <a:prstGeom prst="rect">
            <a:avLst/>
          </a:prstGeom>
        </p:spPr>
      </p:pic>
      <p:pic>
        <p:nvPicPr>
          <p:cNvPr id="5" name="4 Imagen" descr="jae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14818"/>
            <a:ext cx="3929090" cy="2038326"/>
          </a:xfrm>
          <a:prstGeom prst="rect">
            <a:avLst/>
          </a:prstGeom>
        </p:spPr>
      </p:pic>
      <p:pic>
        <p:nvPicPr>
          <p:cNvPr id="6" name="5 Imagen" descr="jaeen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4143380"/>
            <a:ext cx="3857652" cy="2179859"/>
          </a:xfrm>
          <a:prstGeom prst="rect">
            <a:avLst/>
          </a:prstGeom>
        </p:spPr>
      </p:pic>
      <p:pic>
        <p:nvPicPr>
          <p:cNvPr id="7" name="6 Imagen" descr="jae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1500174"/>
            <a:ext cx="3714776" cy="2214578"/>
          </a:xfrm>
          <a:prstGeom prst="rect">
            <a:avLst/>
          </a:prstGeom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1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714356"/>
            <a:ext cx="8358246" cy="508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4000" b="1" dirty="0" smtClean="0">
                <a:solidFill>
                  <a:srgbClr val="FF8811"/>
                </a:solidFill>
              </a:rPr>
              <a:t>Situada entre Córdoba , Almería y Granada</a:t>
            </a:r>
          </a:p>
          <a:p>
            <a:pPr>
              <a:buFont typeface="Arial" pitchFamily="34" charset="0"/>
              <a:buChar char="•"/>
            </a:pPr>
            <a:r>
              <a:rPr lang="es-ES" sz="4000" b="1" dirty="0" smtClean="0">
                <a:solidFill>
                  <a:srgbClr val="FF8811"/>
                </a:solidFill>
              </a:rPr>
              <a:t>Monumentos: la Catedral de Jaén , las murallas de Jaén</a:t>
            </a:r>
          </a:p>
          <a:p>
            <a:pPr>
              <a:buFont typeface="Arial" pitchFamily="34" charset="0"/>
              <a:buChar char="•"/>
            </a:pPr>
            <a:r>
              <a:rPr lang="es-ES" sz="4000" b="1" dirty="0" smtClean="0">
                <a:solidFill>
                  <a:srgbClr val="FF8811"/>
                </a:solidFill>
              </a:rPr>
              <a:t>Gastronomía: la pipirrana, </a:t>
            </a:r>
            <a:r>
              <a:rPr lang="es-ES" sz="4000" b="1" dirty="0" err="1" smtClean="0">
                <a:solidFill>
                  <a:srgbClr val="FF8811"/>
                </a:solidFill>
              </a:rPr>
              <a:t>ajoblanco</a:t>
            </a:r>
            <a:r>
              <a:rPr lang="es-ES" sz="4000" b="1" dirty="0" smtClean="0">
                <a:solidFill>
                  <a:srgbClr val="FF8811"/>
                </a:solidFill>
              </a:rPr>
              <a:t> con pasas, bacalao a la yema…</a:t>
            </a:r>
          </a:p>
          <a:p>
            <a:pPr>
              <a:buFont typeface="Arial" pitchFamily="34" charset="0"/>
              <a:buChar char="•"/>
            </a:pPr>
            <a:r>
              <a:rPr lang="es-ES" sz="4000" b="1" dirty="0" smtClean="0">
                <a:solidFill>
                  <a:srgbClr val="FF8811"/>
                </a:solidFill>
              </a:rPr>
              <a:t>Fiestas: la feria de San Lucas</a:t>
            </a:r>
          </a:p>
          <a:p>
            <a:pPr>
              <a:buFont typeface="Arial" pitchFamily="34" charset="0"/>
              <a:buChar char="•"/>
            </a:pPr>
            <a:r>
              <a:rPr lang="es-ES" sz="4000" b="1" dirty="0" smtClean="0">
                <a:solidFill>
                  <a:srgbClr val="FF8811"/>
                </a:solidFill>
              </a:rPr>
              <a:t>Música representativa : </a:t>
            </a:r>
            <a:r>
              <a:rPr lang="es-ES" sz="4000" b="1" dirty="0" err="1" smtClean="0">
                <a:solidFill>
                  <a:srgbClr val="FF8811"/>
                </a:solidFill>
              </a:rPr>
              <a:t>jarche</a:t>
            </a:r>
            <a:endParaRPr lang="es-ES" sz="4000" b="1" dirty="0">
              <a:solidFill>
                <a:srgbClr val="FF8811"/>
              </a:solidFill>
            </a:endParaRPr>
          </a:p>
        </p:txBody>
      </p:sp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357166"/>
            <a:ext cx="8215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i="1" dirty="0" smtClean="0">
                <a:solidFill>
                  <a:srgbClr val="210E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GRANADA</a:t>
            </a:r>
            <a:endParaRPr lang="es-ES" sz="6600" b="1" i="1" dirty="0">
              <a:solidFill>
                <a:srgbClr val="210E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 descr="ggran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500438"/>
            <a:ext cx="3857652" cy="1571636"/>
          </a:xfrm>
          <a:prstGeom prst="rect">
            <a:avLst/>
          </a:prstGeom>
        </p:spPr>
      </p:pic>
      <p:pic>
        <p:nvPicPr>
          <p:cNvPr id="4" name="3 Imagen" descr="graana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00439"/>
            <a:ext cx="3571900" cy="1643074"/>
          </a:xfrm>
          <a:prstGeom prst="rect">
            <a:avLst/>
          </a:prstGeom>
        </p:spPr>
      </p:pic>
      <p:pic>
        <p:nvPicPr>
          <p:cNvPr id="5" name="4 Imagen" descr="graanadaaaa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5286388"/>
            <a:ext cx="3500462" cy="1372553"/>
          </a:xfrm>
          <a:prstGeom prst="rect">
            <a:avLst/>
          </a:prstGeom>
        </p:spPr>
      </p:pic>
      <p:pic>
        <p:nvPicPr>
          <p:cNvPr id="6" name="5 Imagen" descr="granad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1500174"/>
            <a:ext cx="7858180" cy="1845528"/>
          </a:xfrm>
          <a:prstGeom prst="rect">
            <a:avLst/>
          </a:prstGeom>
        </p:spPr>
      </p:pic>
      <p:pic>
        <p:nvPicPr>
          <p:cNvPr id="7" name="6 Imagen" descr="granada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5214950"/>
            <a:ext cx="3357586" cy="1419222"/>
          </a:xfrm>
          <a:prstGeom prst="rect">
            <a:avLst/>
          </a:prstGeom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0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1214422"/>
            <a:ext cx="8715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600" b="1" dirty="0" smtClean="0">
                <a:solidFill>
                  <a:schemeClr val="bg1">
                    <a:lumMod val="95000"/>
                  </a:schemeClr>
                </a:solidFill>
              </a:rPr>
              <a:t>Situada entre Málaga , Almería y Jaén</a:t>
            </a:r>
          </a:p>
          <a:p>
            <a:pPr>
              <a:buFont typeface="Arial" pitchFamily="34" charset="0"/>
              <a:buChar char="•"/>
            </a:pPr>
            <a:r>
              <a:rPr lang="es-ES" sz="3600" b="1" dirty="0" smtClean="0">
                <a:solidFill>
                  <a:schemeClr val="bg1">
                    <a:lumMod val="95000"/>
                  </a:schemeClr>
                </a:solidFill>
              </a:rPr>
              <a:t>Tiene la montaña más alta de la Península, el </a:t>
            </a:r>
            <a:r>
              <a:rPr lang="es-ES" sz="3600" b="1" dirty="0" err="1" smtClean="0">
                <a:solidFill>
                  <a:schemeClr val="bg1">
                    <a:lumMod val="95000"/>
                  </a:schemeClr>
                </a:solidFill>
              </a:rPr>
              <a:t>Mulhacén</a:t>
            </a:r>
            <a:r>
              <a:rPr lang="es-ES" sz="36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ES" sz="3600" b="1" dirty="0" smtClean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s-ES" sz="3600" b="1" dirty="0" smtClean="0">
                <a:solidFill>
                  <a:schemeClr val="bg1">
                    <a:lumMod val="95000"/>
                  </a:schemeClr>
                </a:solidFill>
              </a:rPr>
              <a:t>3482 m)</a:t>
            </a:r>
          </a:p>
          <a:p>
            <a:pPr>
              <a:buFont typeface="Arial" pitchFamily="34" charset="0"/>
              <a:buChar char="•"/>
            </a:pPr>
            <a:r>
              <a:rPr lang="es-ES" sz="3600" b="1" dirty="0" smtClean="0">
                <a:solidFill>
                  <a:schemeClr val="bg1">
                    <a:lumMod val="95000"/>
                  </a:schemeClr>
                </a:solidFill>
              </a:rPr>
              <a:t>Monumentos: la Alhambra, el </a:t>
            </a:r>
            <a:r>
              <a:rPr lang="es-ES" sz="3600" b="1" dirty="0" err="1" smtClean="0">
                <a:solidFill>
                  <a:schemeClr val="bg1">
                    <a:lumMod val="95000"/>
                  </a:schemeClr>
                </a:solidFill>
              </a:rPr>
              <a:t>Generalife</a:t>
            </a:r>
            <a:r>
              <a:rPr lang="es-ES" sz="3600" b="1" dirty="0" smtClean="0">
                <a:solidFill>
                  <a:schemeClr val="bg1">
                    <a:lumMod val="95000"/>
                  </a:schemeClr>
                </a:solidFill>
              </a:rPr>
              <a:t>, la Capilla Real, Catedral…</a:t>
            </a:r>
          </a:p>
          <a:p>
            <a:pPr>
              <a:buFont typeface="Arial" pitchFamily="34" charset="0"/>
              <a:buChar char="•"/>
            </a:pPr>
            <a:r>
              <a:rPr lang="es-ES" sz="3600" b="1" dirty="0" smtClean="0">
                <a:solidFill>
                  <a:schemeClr val="bg1">
                    <a:lumMod val="95000"/>
                  </a:schemeClr>
                </a:solidFill>
              </a:rPr>
              <a:t>Gastronomía: plato alpujarreño, pestiños…</a:t>
            </a:r>
          </a:p>
          <a:p>
            <a:pPr>
              <a:buFont typeface="Arial" pitchFamily="34" charset="0"/>
              <a:buChar char="•"/>
            </a:pPr>
            <a:r>
              <a:rPr lang="es-ES" sz="3600" b="1" dirty="0" smtClean="0">
                <a:solidFill>
                  <a:schemeClr val="bg1">
                    <a:lumMod val="95000"/>
                  </a:schemeClr>
                </a:solidFill>
              </a:rPr>
              <a:t>Música representativa: </a:t>
            </a:r>
            <a:r>
              <a:rPr lang="es-ES" sz="3600" b="1" dirty="0" err="1" smtClean="0">
                <a:solidFill>
                  <a:schemeClr val="bg1">
                    <a:lumMod val="95000"/>
                  </a:schemeClr>
                </a:solidFill>
              </a:rPr>
              <a:t>granaina</a:t>
            </a:r>
            <a:r>
              <a:rPr lang="es-ES" sz="3600" b="1" dirty="0" smtClean="0"/>
              <a:t> </a:t>
            </a:r>
            <a:endParaRPr lang="es-ES" sz="3600" b="1" dirty="0"/>
          </a:p>
        </p:txBody>
      </p:sp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428604"/>
            <a:ext cx="7500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i="1" dirty="0" smtClean="0">
                <a:solidFill>
                  <a:srgbClr val="C816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CÓRDOBA</a:t>
            </a:r>
            <a:endParaRPr lang="es-ES" sz="6600" b="1" i="1" dirty="0">
              <a:solidFill>
                <a:srgbClr val="C816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 descr="cooorduu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214818"/>
            <a:ext cx="3500462" cy="2071702"/>
          </a:xfrm>
          <a:prstGeom prst="rect">
            <a:avLst/>
          </a:prstGeom>
        </p:spPr>
      </p:pic>
      <p:pic>
        <p:nvPicPr>
          <p:cNvPr id="4" name="3 Imagen" descr="coordo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357694"/>
            <a:ext cx="3500462" cy="1928826"/>
          </a:xfrm>
          <a:prstGeom prst="rect">
            <a:avLst/>
          </a:prstGeom>
        </p:spPr>
      </p:pic>
      <p:pic>
        <p:nvPicPr>
          <p:cNvPr id="5" name="4 Imagen" descr="cordob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92" y="1785926"/>
            <a:ext cx="3518412" cy="2164337"/>
          </a:xfrm>
          <a:prstGeom prst="rect">
            <a:avLst/>
          </a:prstGeom>
        </p:spPr>
      </p:pic>
      <p:pic>
        <p:nvPicPr>
          <p:cNvPr id="6" name="5 Imagen" descr="corrdob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1785926"/>
            <a:ext cx="3500462" cy="2143140"/>
          </a:xfrm>
          <a:prstGeom prst="rect">
            <a:avLst/>
          </a:prstGeom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BC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5786" y="785794"/>
            <a:ext cx="7929618" cy="5214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600" b="1" dirty="0" smtClean="0">
                <a:solidFill>
                  <a:srgbClr val="C8163C"/>
                </a:solidFill>
              </a:rPr>
              <a:t>Constituye al centro de gravedad de Andalucía.</a:t>
            </a:r>
          </a:p>
          <a:p>
            <a:pPr>
              <a:buFont typeface="Arial" pitchFamily="34" charset="0"/>
              <a:buChar char="•"/>
            </a:pPr>
            <a:r>
              <a:rPr lang="es-ES" sz="3600" b="1" dirty="0" smtClean="0">
                <a:solidFill>
                  <a:srgbClr val="C8163C"/>
                </a:solidFill>
              </a:rPr>
              <a:t>Monumentos: Mezquita, Catedral, Puente Romano…</a:t>
            </a:r>
          </a:p>
          <a:p>
            <a:pPr>
              <a:buFont typeface="Arial" pitchFamily="34" charset="0"/>
              <a:buChar char="•"/>
            </a:pPr>
            <a:r>
              <a:rPr lang="es-ES" sz="3600" b="1" dirty="0" smtClean="0">
                <a:solidFill>
                  <a:srgbClr val="C8163C"/>
                </a:solidFill>
              </a:rPr>
              <a:t>Gastronomía: salmorejo cordobés…</a:t>
            </a:r>
          </a:p>
          <a:p>
            <a:pPr>
              <a:buFont typeface="Arial" pitchFamily="34" charset="0"/>
              <a:buChar char="•"/>
            </a:pPr>
            <a:r>
              <a:rPr lang="es-ES" sz="3600" b="1" dirty="0" smtClean="0">
                <a:solidFill>
                  <a:srgbClr val="C8163C"/>
                </a:solidFill>
              </a:rPr>
              <a:t>Fiestas: cruces de mayo con los patios cordobeses…</a:t>
            </a:r>
          </a:p>
          <a:p>
            <a:pPr>
              <a:buFont typeface="Arial" pitchFamily="34" charset="0"/>
              <a:buChar char="•"/>
            </a:pPr>
            <a:r>
              <a:rPr lang="es-ES" sz="3600" b="1" dirty="0" smtClean="0">
                <a:solidFill>
                  <a:srgbClr val="C8163C"/>
                </a:solidFill>
              </a:rPr>
              <a:t>Música representativa: El Vito.</a:t>
            </a:r>
          </a:p>
          <a:p>
            <a:endParaRPr lang="es-ES" sz="3600" b="1" dirty="0"/>
          </a:p>
        </p:txBody>
      </p:sp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4282" y="0"/>
            <a:ext cx="87154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i="1" dirty="0" smtClean="0">
                <a:solidFill>
                  <a:srgbClr val="0A9E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SEVILLA</a:t>
            </a:r>
            <a:endParaRPr lang="es-ES" sz="6600" b="1" i="1" dirty="0">
              <a:solidFill>
                <a:srgbClr val="0A9E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 descr="IMG_9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57736"/>
            <a:ext cx="2928926" cy="2000264"/>
          </a:xfrm>
          <a:prstGeom prst="rect">
            <a:avLst/>
          </a:prstGeom>
        </p:spPr>
      </p:pic>
      <p:pic>
        <p:nvPicPr>
          <p:cNvPr id="5" name="4 Imagen" descr="IMG_9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000372"/>
            <a:ext cx="3429024" cy="1857388"/>
          </a:xfrm>
          <a:prstGeom prst="rect">
            <a:avLst/>
          </a:prstGeom>
        </p:spPr>
      </p:pic>
      <p:pic>
        <p:nvPicPr>
          <p:cNvPr id="6" name="5 Imagen" descr="seeviil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071678"/>
            <a:ext cx="2232016" cy="2786082"/>
          </a:xfrm>
          <a:prstGeom prst="rect">
            <a:avLst/>
          </a:prstGeom>
        </p:spPr>
      </p:pic>
      <p:pic>
        <p:nvPicPr>
          <p:cNvPr id="7" name="6 Imagen" descr="seevill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0"/>
            <a:ext cx="3143240" cy="2319249"/>
          </a:xfrm>
          <a:prstGeom prst="rect">
            <a:avLst/>
          </a:prstGeom>
        </p:spPr>
      </p:pic>
      <p:pic>
        <p:nvPicPr>
          <p:cNvPr id="8" name="7 Imagen" descr="seviiill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1881" y="4857760"/>
            <a:ext cx="3037441" cy="2000241"/>
          </a:xfrm>
          <a:prstGeom prst="rect">
            <a:avLst/>
          </a:prstGeom>
        </p:spPr>
      </p:pic>
      <p:pic>
        <p:nvPicPr>
          <p:cNvPr id="9" name="8 Imagen" descr="seviill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322" y="2357430"/>
            <a:ext cx="3214678" cy="2714644"/>
          </a:xfrm>
          <a:prstGeom prst="rect">
            <a:avLst/>
          </a:prstGeom>
        </p:spPr>
      </p:pic>
      <p:pic>
        <p:nvPicPr>
          <p:cNvPr id="10" name="9 Imagen" descr="seviillan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488" y="1142984"/>
            <a:ext cx="3071834" cy="1706574"/>
          </a:xfrm>
          <a:prstGeom prst="rect">
            <a:avLst/>
          </a:prstGeom>
        </p:spPr>
      </p:pic>
      <p:pic>
        <p:nvPicPr>
          <p:cNvPr id="11" name="10 Imagen" descr="sevill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2786050" cy="2071678"/>
          </a:xfrm>
          <a:prstGeom prst="rect">
            <a:avLst/>
          </a:prstGeom>
        </p:spPr>
      </p:pic>
      <p:pic>
        <p:nvPicPr>
          <p:cNvPr id="12" name="11 Imagen" descr="sevillaaaaa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7950" y="5072074"/>
            <a:ext cx="2533438" cy="1785926"/>
          </a:xfrm>
          <a:prstGeom prst="rect">
            <a:avLst/>
          </a:prstGeom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9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363915"/>
            <a:ext cx="792961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</a:rPr>
              <a:t>Es la capital de Andalucía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</a:rPr>
              <a:t>Considerada una de las ciudades más bonitas de España.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</a:rPr>
              <a:t>Monumentos: Catedral, Giralda, Reales Alcázares, Torre del Oro, Plaza de España, plaza de toros, Real Maestranza…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</a:rPr>
              <a:t>Gastronomía: huevos a la flamenca, rabo de toro, torrijas y pestiños, cocido andaluz…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</a:rPr>
              <a:t>Fiestas: Semana Santa, Feria de Abril, Cruces de Mayo, corridas de toros…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</a:rPr>
              <a:t>Música representativa: sevillanas. </a:t>
            </a:r>
          </a:p>
          <a:p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</a:t>
            </a:r>
          </a:p>
          <a:p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                 OLEEEEEE!! </a:t>
            </a:r>
            <a:endParaRPr lang="es-ES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9E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348" y="428604"/>
            <a:ext cx="7929618" cy="5755422"/>
          </a:xfrm>
          <a:prstGeom prst="rect">
            <a:avLst/>
          </a:prstGeom>
          <a:solidFill>
            <a:srgbClr val="0A9E0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96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JESÚS</a:t>
            </a:r>
            <a:endParaRPr lang="es-ES" sz="9600" b="1" i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  <a:p>
            <a:pPr algn="ctr"/>
            <a:r>
              <a:rPr lang="es-ES" sz="96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COTO</a:t>
            </a:r>
          </a:p>
          <a:p>
            <a:pPr algn="ctr"/>
            <a:endParaRPr lang="es-ES" sz="9600" b="1" i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  <a:p>
            <a:r>
              <a:rPr lang="es-ES" sz="40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CEPR. ÁNGEL CAMPANO</a:t>
            </a:r>
          </a:p>
          <a:p>
            <a:endParaRPr lang="es-ES" sz="40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 advClick="0" advTm="2000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apa_andalucia.png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tretch>
            <a:fillRect/>
          </a:stretch>
        </p:blipFill>
        <p:spPr>
          <a:xfrm>
            <a:off x="1142976" y="2500306"/>
            <a:ext cx="6858048" cy="416585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071539" y="428604"/>
            <a:ext cx="691120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 w="50800"/>
                <a:solidFill>
                  <a:schemeClr val="accent3">
                    <a:lumMod val="75000"/>
                  </a:schemeClr>
                </a:solidFill>
                <a:effectLst/>
              </a:rPr>
              <a:t>Andalucía tiene ocho </a:t>
            </a:r>
          </a:p>
          <a:p>
            <a:pPr algn="ctr"/>
            <a:r>
              <a:rPr lang="es-ES" sz="4400" b="1" cap="none" spc="0" dirty="0" smtClean="0">
                <a:ln w="50800"/>
                <a:solidFill>
                  <a:schemeClr val="accent3">
                    <a:lumMod val="75000"/>
                  </a:schemeClr>
                </a:solidFill>
                <a:effectLst/>
              </a:rPr>
              <a:t>originales provincias</a:t>
            </a:r>
          </a:p>
          <a:p>
            <a:pPr algn="ctr"/>
            <a:r>
              <a:rPr lang="es-ES" sz="4400" b="1" dirty="0">
                <a:ln w="50800"/>
                <a:solidFill>
                  <a:schemeClr val="accent3">
                    <a:lumMod val="75000"/>
                  </a:schemeClr>
                </a:solidFill>
              </a:rPr>
              <a:t>y</a:t>
            </a:r>
            <a:r>
              <a:rPr lang="es-ES" sz="4400" b="1" dirty="0" smtClean="0">
                <a:ln w="50800"/>
                <a:solidFill>
                  <a:schemeClr val="accent3">
                    <a:lumMod val="75000"/>
                  </a:schemeClr>
                </a:solidFill>
              </a:rPr>
              <a:t> su capital es Sevilla.</a:t>
            </a:r>
            <a:endParaRPr lang="es-ES" sz="4400" b="1" cap="none" spc="0" dirty="0" smtClean="0">
              <a:ln w="50800"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14414" y="214290"/>
            <a:ext cx="6357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CÁDIZ</a:t>
            </a:r>
            <a:endParaRPr lang="es-ES" sz="66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" name="2 Imagen" descr="cadiiiiii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14422"/>
            <a:ext cx="4286280" cy="192882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3 Imagen" descr="cadiii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00438"/>
            <a:ext cx="3214690" cy="2786082"/>
          </a:xfrm>
          <a:prstGeom prst="rect">
            <a:avLst/>
          </a:prstGeom>
        </p:spPr>
      </p:pic>
      <p:pic>
        <p:nvPicPr>
          <p:cNvPr id="5" name="4 Imagen" descr="cadii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214422"/>
            <a:ext cx="3429024" cy="1933576"/>
          </a:xfrm>
          <a:prstGeom prst="rect">
            <a:avLst/>
          </a:prstGeom>
        </p:spPr>
      </p:pic>
      <p:pic>
        <p:nvPicPr>
          <p:cNvPr id="6" name="5 Imagen" descr="cadi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3500438"/>
            <a:ext cx="4786378" cy="2807992"/>
          </a:xfrm>
          <a:prstGeom prst="rect">
            <a:avLst/>
          </a:prstGeom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71538" y="571480"/>
            <a:ext cx="75724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b="1" dirty="0" smtClean="0">
                <a:solidFill>
                  <a:srgbClr val="4DCCE5"/>
                </a:solidFill>
                <a:latin typeface="Colonna MT" pitchFamily="82" charset="0"/>
              </a:rPr>
              <a:t>CONOCIDA CON EL NOMBRE “TACITA DE PLATA”</a:t>
            </a:r>
          </a:p>
          <a:p>
            <a:pPr>
              <a:buFont typeface="Arial" pitchFamily="34" charset="0"/>
              <a:buChar char="•"/>
            </a:pPr>
            <a:r>
              <a:rPr lang="es-ES" sz="3200" b="1" dirty="0" smtClean="0">
                <a:solidFill>
                  <a:srgbClr val="4DCCE5"/>
                </a:solidFill>
                <a:latin typeface="Colonna MT" pitchFamily="82" charset="0"/>
              </a:rPr>
              <a:t>SITUADA ENTRE HUELVA, SEVILLA Y MÁLAGA.</a:t>
            </a:r>
          </a:p>
          <a:p>
            <a:pPr>
              <a:buFont typeface="Arial" pitchFamily="34" charset="0"/>
              <a:buChar char="•"/>
            </a:pPr>
            <a:r>
              <a:rPr lang="es-ES" sz="3200" b="1" dirty="0" smtClean="0">
                <a:solidFill>
                  <a:srgbClr val="4DCCE5"/>
                </a:solidFill>
                <a:latin typeface="Colonna MT" pitchFamily="82" charset="0"/>
              </a:rPr>
              <a:t>MONUMENTO FAMOSO:TEATRO EL FALLA.</a:t>
            </a:r>
          </a:p>
          <a:p>
            <a:pPr>
              <a:buFont typeface="Arial" pitchFamily="34" charset="0"/>
              <a:buChar char="•"/>
            </a:pPr>
            <a:r>
              <a:rPr lang="es-ES" sz="3200" b="1" dirty="0" smtClean="0">
                <a:solidFill>
                  <a:srgbClr val="4DCCE5"/>
                </a:solidFill>
                <a:latin typeface="Colonna MT" pitchFamily="82" charset="0"/>
              </a:rPr>
              <a:t>FIESTAS LOCALES: CARNAVAL DE CÁDIZ</a:t>
            </a:r>
          </a:p>
          <a:p>
            <a:pPr>
              <a:buFont typeface="Arial" pitchFamily="34" charset="0"/>
              <a:buChar char="•"/>
            </a:pPr>
            <a:r>
              <a:rPr lang="es-ES" sz="3200" b="1" dirty="0" smtClean="0">
                <a:solidFill>
                  <a:srgbClr val="4DCCE5"/>
                </a:solidFill>
                <a:latin typeface="Colonna MT" pitchFamily="82" charset="0"/>
              </a:rPr>
              <a:t>GASTRONOMÍA:PESCAITO FRITO, GURUM,CABALLA ASADA, TORTILLITA DE CAMARONES…</a:t>
            </a:r>
          </a:p>
          <a:p>
            <a:pPr>
              <a:buFont typeface="Arial" pitchFamily="34" charset="0"/>
              <a:buChar char="•"/>
            </a:pPr>
            <a:r>
              <a:rPr lang="es-ES" sz="3200" b="1" dirty="0" smtClean="0">
                <a:solidFill>
                  <a:srgbClr val="4DCCE5"/>
                </a:solidFill>
                <a:latin typeface="Colonna MT" pitchFamily="82" charset="0"/>
              </a:rPr>
              <a:t>MÚSICA REPRESENTATIVA:TANGO DE CÁDIZ.</a:t>
            </a:r>
            <a:endParaRPr lang="es-ES" sz="3200" b="1" dirty="0">
              <a:solidFill>
                <a:srgbClr val="4DCCE5"/>
              </a:solidFill>
              <a:latin typeface="Colonna MT" pitchFamily="82" charset="0"/>
            </a:endParaRPr>
          </a:p>
        </p:txBody>
      </p:sp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14480" y="357166"/>
            <a:ext cx="4500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HUELVA</a:t>
            </a:r>
            <a:endParaRPr lang="es-ES" sz="66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2 Imagen" descr="dhuelva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643050"/>
            <a:ext cx="3945149" cy="2500330"/>
          </a:xfrm>
          <a:prstGeom prst="rect">
            <a:avLst/>
          </a:prstGeom>
        </p:spPr>
      </p:pic>
      <p:pic>
        <p:nvPicPr>
          <p:cNvPr id="4" name="3 Imagen" descr="hhuell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357694"/>
            <a:ext cx="4357718" cy="2314396"/>
          </a:xfrm>
          <a:prstGeom prst="rect">
            <a:avLst/>
          </a:prstGeom>
        </p:spPr>
      </p:pic>
      <p:pic>
        <p:nvPicPr>
          <p:cNvPr id="5" name="4 Imagen" descr="huelv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1643050"/>
            <a:ext cx="4500594" cy="2489254"/>
          </a:xfrm>
          <a:prstGeom prst="rect">
            <a:avLst/>
          </a:prstGeom>
        </p:spPr>
      </p:pic>
      <p:pic>
        <p:nvPicPr>
          <p:cNvPr id="6" name="5 Imagen" descr="huelva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4357694"/>
            <a:ext cx="3786214" cy="2214578"/>
          </a:xfrm>
          <a:prstGeom prst="rect">
            <a:avLst/>
          </a:prstGeom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14348" y="428605"/>
            <a:ext cx="75009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Ciudad del mar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Situada entre Portugal , Sevilla y Cádiz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Monumentos :Catedral de la Merced , Santuario Nuestra Señora de la Cinta.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Gastronomía: habas con chocos, raya en pimentón.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Fiestas: Las Colombinas , el Rocío.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Música representativa: el Fandango.</a:t>
            </a:r>
            <a:endParaRPr lang="es-ES" sz="32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14546" y="500042"/>
            <a:ext cx="4286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MÁLAGA</a:t>
            </a:r>
            <a:endParaRPr lang="es-ES" sz="66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4" name="3 Imagen" descr="maala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928802"/>
            <a:ext cx="3989945" cy="2071702"/>
          </a:xfrm>
          <a:prstGeom prst="rect">
            <a:avLst/>
          </a:prstGeom>
        </p:spPr>
      </p:pic>
      <p:pic>
        <p:nvPicPr>
          <p:cNvPr id="5" name="4 Imagen" descr="maalaga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357694"/>
            <a:ext cx="3929090" cy="2071702"/>
          </a:xfrm>
          <a:prstGeom prst="rect">
            <a:avLst/>
          </a:prstGeom>
        </p:spPr>
      </p:pic>
      <p:pic>
        <p:nvPicPr>
          <p:cNvPr id="6" name="5 Imagen" descr="malag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357694"/>
            <a:ext cx="3533779" cy="2071702"/>
          </a:xfrm>
          <a:prstGeom prst="rect">
            <a:avLst/>
          </a:prstGeom>
        </p:spPr>
      </p:pic>
      <p:pic>
        <p:nvPicPr>
          <p:cNvPr id="7" name="6 Imagen" descr="mmalaga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1928802"/>
            <a:ext cx="3357586" cy="2071702"/>
          </a:xfrm>
          <a:prstGeom prst="rect">
            <a:avLst/>
          </a:prstGeom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034" y="642918"/>
            <a:ext cx="81439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600" b="1" dirty="0" smtClean="0">
                <a:solidFill>
                  <a:srgbClr val="3ACA00"/>
                </a:solidFill>
              </a:rPr>
              <a:t>Situada entre Cádiz, Granada y Sevilla.</a:t>
            </a:r>
          </a:p>
          <a:p>
            <a:pPr>
              <a:buFont typeface="Arial" pitchFamily="34" charset="0"/>
              <a:buChar char="•"/>
            </a:pPr>
            <a:r>
              <a:rPr lang="es-ES" sz="3600" b="1" dirty="0" smtClean="0">
                <a:solidFill>
                  <a:srgbClr val="3ACA00"/>
                </a:solidFill>
              </a:rPr>
              <a:t>Monumentos: Alcazaba, </a:t>
            </a:r>
            <a:r>
              <a:rPr lang="es-ES" sz="3600" b="1" dirty="0" err="1" smtClean="0">
                <a:solidFill>
                  <a:srgbClr val="3ACA00"/>
                </a:solidFill>
              </a:rPr>
              <a:t>Gibralfaro</a:t>
            </a:r>
            <a:r>
              <a:rPr lang="es-ES" sz="3600" b="1" dirty="0" smtClean="0">
                <a:solidFill>
                  <a:srgbClr val="3ACA00"/>
                </a:solidFill>
              </a:rPr>
              <a:t> , Catedral, el Sagrario…</a:t>
            </a:r>
          </a:p>
          <a:p>
            <a:pPr>
              <a:buFont typeface="Arial" pitchFamily="34" charset="0"/>
              <a:buChar char="•"/>
            </a:pPr>
            <a:r>
              <a:rPr lang="es-ES" sz="3600" b="1" dirty="0" smtClean="0">
                <a:solidFill>
                  <a:srgbClr val="3ACA00"/>
                </a:solidFill>
              </a:rPr>
              <a:t>Gastronomía: </a:t>
            </a:r>
            <a:r>
              <a:rPr lang="es-ES" sz="3600" b="1" dirty="0" err="1" smtClean="0">
                <a:solidFill>
                  <a:srgbClr val="3ACA00"/>
                </a:solidFill>
              </a:rPr>
              <a:t>cachoreñas</a:t>
            </a:r>
            <a:r>
              <a:rPr lang="es-ES" sz="3600" b="1" dirty="0" smtClean="0">
                <a:solidFill>
                  <a:srgbClr val="3ACA00"/>
                </a:solidFill>
              </a:rPr>
              <a:t> , boquerones en vinagres…</a:t>
            </a:r>
          </a:p>
          <a:p>
            <a:pPr>
              <a:buFont typeface="Arial" pitchFamily="34" charset="0"/>
              <a:buChar char="•"/>
            </a:pPr>
            <a:r>
              <a:rPr lang="es-ES" sz="3600" b="1" dirty="0" smtClean="0">
                <a:solidFill>
                  <a:srgbClr val="3ACA00"/>
                </a:solidFill>
              </a:rPr>
              <a:t>Fiestas: Feria de Málaga, el entierro del boquerón, semana santa…</a:t>
            </a:r>
          </a:p>
          <a:p>
            <a:pPr>
              <a:buFont typeface="Arial" pitchFamily="34" charset="0"/>
              <a:buChar char="•"/>
            </a:pPr>
            <a:r>
              <a:rPr lang="es-ES" sz="3600" b="1" dirty="0" smtClean="0">
                <a:solidFill>
                  <a:srgbClr val="3ACA00"/>
                </a:solidFill>
              </a:rPr>
              <a:t>Música representativa: malagueña.</a:t>
            </a:r>
          </a:p>
          <a:p>
            <a:pPr>
              <a:buFont typeface="Arial" pitchFamily="34" charset="0"/>
              <a:buChar char="•"/>
            </a:pP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42910" y="214290"/>
            <a:ext cx="80724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i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ALMERÍA</a:t>
            </a:r>
            <a:endParaRPr lang="es-ES" sz="6600" b="1" i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3" name="2 Imagen" descr="aalme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928802"/>
            <a:ext cx="3301579" cy="1833575"/>
          </a:xfrm>
          <a:prstGeom prst="rect">
            <a:avLst/>
          </a:prstGeom>
        </p:spPr>
      </p:pic>
      <p:pic>
        <p:nvPicPr>
          <p:cNvPr id="4" name="3 Imagen" descr="almee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928802"/>
            <a:ext cx="4357717" cy="1785950"/>
          </a:xfrm>
          <a:prstGeom prst="rect">
            <a:avLst/>
          </a:prstGeom>
        </p:spPr>
      </p:pic>
      <p:pic>
        <p:nvPicPr>
          <p:cNvPr id="5" name="4 Imagen" descr="almer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4143380"/>
            <a:ext cx="3786214" cy="2000264"/>
          </a:xfrm>
          <a:prstGeom prst="rect">
            <a:avLst/>
          </a:prstGeom>
        </p:spPr>
      </p:pic>
      <p:pic>
        <p:nvPicPr>
          <p:cNvPr id="6" name="5 Imagen" descr="almeria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143380"/>
            <a:ext cx="4000528" cy="2000264"/>
          </a:xfrm>
          <a:prstGeom prst="rect">
            <a:avLst/>
          </a:prstGeom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434</Words>
  <Application>Microsoft Office PowerPoint</Application>
  <PresentationFormat>Presentación en pantalla (4:3)</PresentationFormat>
  <Paragraphs>64</Paragraphs>
  <Slides>19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62</cp:revision>
  <dcterms:created xsi:type="dcterms:W3CDTF">2017-03-15T20:37:57Z</dcterms:created>
  <dcterms:modified xsi:type="dcterms:W3CDTF">2017-04-24T14:18:59Z</dcterms:modified>
</cp:coreProperties>
</file>