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97" r:id="rId1"/>
  </p:sldMasterIdLst>
  <p:notesMasterIdLst>
    <p:notesMasterId r:id="rId21"/>
  </p:notesMasterIdLst>
  <p:sldIdLst>
    <p:sldId id="256" r:id="rId2"/>
    <p:sldId id="259" r:id="rId3"/>
    <p:sldId id="260" r:id="rId4"/>
    <p:sldId id="268" r:id="rId5"/>
    <p:sldId id="271" r:id="rId6"/>
    <p:sldId id="270" r:id="rId7"/>
    <p:sldId id="272" r:id="rId8"/>
    <p:sldId id="273" r:id="rId9"/>
    <p:sldId id="301" r:id="rId10"/>
    <p:sldId id="274" r:id="rId11"/>
    <p:sldId id="303" r:id="rId12"/>
    <p:sldId id="276" r:id="rId13"/>
    <p:sldId id="277" r:id="rId14"/>
    <p:sldId id="278" r:id="rId15"/>
    <p:sldId id="305" r:id="rId16"/>
    <p:sldId id="304" r:id="rId17"/>
    <p:sldId id="306" r:id="rId18"/>
    <p:sldId id="307" r:id="rId19"/>
    <p:sldId id="308" r:id="rId20"/>
  </p:sldIdLst>
  <p:sldSz cx="9144000" cy="6858000" type="screen4x3"/>
  <p:notesSz cx="6858000" cy="90773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730"/>
            <a:ext cx="5486400" cy="408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883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883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1F7F9D-14ED-49D7-A2DE-E8E64A09A4DB}" type="slidenum">
              <a:rPr lang="hr-HR"/>
              <a:pPr/>
              <a:t>‹Nº›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F7F9D-14ED-49D7-A2DE-E8E64A09A4DB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1556D-070D-41B6-A234-55B4B367B046}" type="slidenum">
              <a:rPr lang="hr-HR"/>
              <a:pPr/>
              <a:t>10</a:t>
            </a:fld>
            <a:endParaRPr lang="hr-H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C0511-0B80-4A9F-8954-E77321230E39}" type="slidenum">
              <a:rPr lang="es-PR"/>
              <a:pPr/>
              <a:t>11</a:t>
            </a:fld>
            <a:endParaRPr lang="es-PR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FC491-4EFB-4397-B323-3764EA2042F1}" type="slidenum">
              <a:rPr lang="hr-HR"/>
              <a:pPr/>
              <a:t>12</a:t>
            </a:fld>
            <a:endParaRPr lang="hr-H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0B4DA-E785-42A4-A23F-01B8F75EFD58}" type="slidenum">
              <a:rPr lang="hr-HR"/>
              <a:pPr/>
              <a:t>13</a:t>
            </a:fld>
            <a:endParaRPr lang="hr-H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056F2-E315-4E2A-B05D-003DB2BA3AEE}" type="slidenum">
              <a:rPr lang="hr-HR"/>
              <a:pPr/>
              <a:t>14</a:t>
            </a:fld>
            <a:endParaRPr lang="hr-H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E69C-A806-445C-A443-9A20AEB554C3}" type="slidenum">
              <a:rPr lang="hr-HR"/>
              <a:pPr/>
              <a:t>2</a:t>
            </a:fld>
            <a:endParaRPr lang="hr-H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D0A4A-436B-494F-A7C4-45FDD90EDB08}" type="slidenum">
              <a:rPr lang="hr-HR"/>
              <a:pPr/>
              <a:t>3</a:t>
            </a:fld>
            <a:endParaRPr lang="hr-H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3B624-306C-4F34-92AE-68FBB49EB4AE}" type="slidenum">
              <a:rPr lang="hr-HR"/>
              <a:pPr/>
              <a:t>4</a:t>
            </a:fld>
            <a:endParaRPr lang="hr-H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8801A-9C98-4A5F-8E5B-9C5771B90D46}" type="slidenum">
              <a:rPr lang="hr-HR"/>
              <a:pPr/>
              <a:t>5</a:t>
            </a:fld>
            <a:endParaRPr lang="hr-HR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E26D4-CCE1-4B52-8DC7-C6888CCE4EAD}" type="slidenum">
              <a:rPr lang="hr-HR"/>
              <a:pPr/>
              <a:t>6</a:t>
            </a:fld>
            <a:endParaRPr lang="hr-H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568C7-7A7C-4C09-9623-F59C18A0AF6E}" type="slidenum">
              <a:rPr lang="hr-HR"/>
              <a:pPr/>
              <a:t>7</a:t>
            </a:fld>
            <a:endParaRPr lang="hr-H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BCC13-7EE7-4C3F-9910-68226F7C6CDE}" type="slidenum">
              <a:rPr lang="hr-HR"/>
              <a:pPr/>
              <a:t>8</a:t>
            </a:fld>
            <a:endParaRPr lang="hr-H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21200" cy="33909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6C534-818C-4123-B42C-88F57BB967AD}" type="slidenum">
              <a:rPr lang="es-PR"/>
              <a:pPr/>
              <a:t>9</a:t>
            </a:fld>
            <a:endParaRPr lang="es-PR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A345-2F31-4309-9672-F67D81E80A14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210-143F-4330-BB64-2ADFC55570D7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5685-5240-46CF-B995-AB8E20770C28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CBE10C-C30D-471F-8FEE-59E98797013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F10E-6BA4-4B41-9DC2-8E5EAE7896E1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EF-FF03-40BD-B527-E5E1B07A721F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1569-D50B-47FE-9310-85BCEA5A028B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6B-47BA-423A-85AB-57AFE2D4DE51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BA9-1525-4190-864D-F0DEC5ED5AF9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4ED0-20C8-4CB1-A0D2-0CF7C691A368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CD19-0FC9-400C-9335-B115AF82B871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A1410A-634C-4B2D-9F5B-9DB02F7EC196}" type="slidenum">
              <a:rPr lang="hr-HR" smtClean="0"/>
              <a:pPr/>
              <a:t>‹Nº›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10C29-45D8-4CBD-B767-332B179B9BB4}" type="slidenum">
              <a:rPr lang="hr-HR" smtClean="0"/>
              <a:pPr/>
              <a:t>‹Nº›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8" r:id="rId1"/>
    <p:sldLayoutId id="2147484799" r:id="rId2"/>
    <p:sldLayoutId id="2147484800" r:id="rId3"/>
    <p:sldLayoutId id="2147484801" r:id="rId4"/>
    <p:sldLayoutId id="2147484802" r:id="rId5"/>
    <p:sldLayoutId id="2147484803" r:id="rId6"/>
    <p:sldLayoutId id="2147484804" r:id="rId7"/>
    <p:sldLayoutId id="2147484805" r:id="rId8"/>
    <p:sldLayoutId id="2147484806" r:id="rId9"/>
    <p:sldLayoutId id="2147484807" r:id="rId10"/>
    <p:sldLayoutId id="2147484808" r:id="rId11"/>
    <p:sldLayoutId id="214748480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es/url?sa=i&amp;rct=j&amp;q=&amp;esrc=s&amp;source=images&amp;cd=&amp;cad=rja&amp;uact=8&amp;ved=0ahUKEwiby4vml4DPAhULvhQKHdzsASkQjRwIBw&amp;url=http://melbamunozrojas.blogspot.com/2011/07/alexander-fleming-su-ciencia-y-sus.html&amp;psig=AFQjCNG_z2_Vy42LIrSxH7NWOY70GNQlsA&amp;ust=14734383631205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google.es/url?sa=i&amp;rct=j&amp;q=&amp;esrc=s&amp;source=images&amp;cd=&amp;cad=rja&amp;uact=8&amp;ved=0ahUKEwj6jJvXmIDPAhXIXhQKHRlrBNoQjRwIBw&amp;url=https://www.youtube.com/watch?v=qAZ73Vw5tL4&amp;bvm=bv.131783435,d.d24&amp;psig=AFQjCNFtkq-cwtT4n0QZT8PIvXQJ9DefJw&amp;ust=147343859304435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es/url?sa=i&amp;rct=j&amp;q=&amp;esrc=s&amp;source=images&amp;cd=&amp;ved=0ahUKEwiF3YuymYDPAhXCVxQKHRXnAMAQjRwIBw&amp;url=http://richmondvet.com.ar/?seccion=productos&amp;sub=2&amp;cat=7&amp;id=63&amp;pg=1&amp;bvm=bv.131783435,d.d24&amp;psig=AFQjCNFaKsS0_Gi3ytYdcViOTr-4XcLNrQ&amp;ust=147343858465317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438400"/>
            <a:ext cx="7851648" cy="1828800"/>
          </a:xfrm>
        </p:spPr>
        <p:txBody>
          <a:bodyPr/>
          <a:lstStyle/>
          <a:p>
            <a:r>
              <a:rPr lang="es-PR" dirty="0"/>
              <a:t>El Método Científico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3400"/>
            <a:ext cx="7854696" cy="1752600"/>
          </a:xfrm>
        </p:spPr>
        <p:txBody>
          <a:bodyPr>
            <a:normAutofit/>
          </a:bodyPr>
          <a:lstStyle/>
          <a:p>
            <a:r>
              <a:rPr lang="es-PR" dirty="0" smtClean="0"/>
              <a:t>Profesor: Daniel Álvarez</a:t>
            </a:r>
            <a:endParaRPr lang="es-PR" dirty="0"/>
          </a:p>
        </p:txBody>
      </p:sp>
      <p:pic>
        <p:nvPicPr>
          <p:cNvPr id="2052" name="Picture 4" descr="C:\Users\Marife Rosa\AppData\Local\Microsoft\Windows\Temporary Internet Files\Content.IE5\CHM5R0F2\MCj043985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143000"/>
            <a:ext cx="222885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14400" y="533400"/>
            <a:ext cx="7678737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s-PR" sz="2800" b="1" dirty="0" err="1">
                <a:solidFill>
                  <a:srgbClr val="FF0000"/>
                </a:solidFill>
              </a:rPr>
              <a:t>Experimentacion</a:t>
            </a:r>
            <a:r>
              <a:rPr lang="es-PR" sz="2800" b="1" dirty="0">
                <a:solidFill>
                  <a:srgbClr val="FF0000"/>
                </a:solidFill>
              </a:rPr>
              <a:t> (</a:t>
            </a:r>
            <a:r>
              <a:rPr lang="es-PR" sz="2800" b="1" dirty="0" err="1">
                <a:solidFill>
                  <a:srgbClr val="FF0000"/>
                </a:solidFill>
              </a:rPr>
              <a:t>continuacion</a:t>
            </a:r>
            <a:r>
              <a:rPr lang="es-PR" sz="2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914400" y="1219200"/>
            <a:ext cx="7185025" cy="1751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 typeface="Arial" pitchFamily="34" charset="0"/>
              <a:buChar char="•"/>
            </a:pPr>
            <a:r>
              <a:rPr lang="en-US" sz="2400" b="1" dirty="0"/>
              <a:t>Se </a:t>
            </a:r>
            <a:r>
              <a:rPr lang="en-US" sz="2400" b="1" dirty="0" err="1"/>
              <a:t>observa</a:t>
            </a:r>
            <a:r>
              <a:rPr lang="en-US" sz="2400" b="1" dirty="0"/>
              <a:t> y se </a:t>
            </a:r>
            <a:r>
              <a:rPr lang="en-US" sz="2400" b="1" dirty="0" err="1"/>
              <a:t>mide</a:t>
            </a:r>
            <a:r>
              <a:rPr lang="en-US" sz="2400" b="1" dirty="0"/>
              <a:t> la </a:t>
            </a:r>
            <a:r>
              <a:rPr lang="en-US" sz="2400" b="1" dirty="0" err="1"/>
              <a:t>relacion</a:t>
            </a:r>
            <a:r>
              <a:rPr lang="en-US" sz="2400" b="1" dirty="0"/>
              <a:t> </a:t>
            </a:r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existe</a:t>
            </a:r>
            <a:r>
              <a:rPr lang="en-US" sz="2400" b="1" dirty="0"/>
              <a:t> entre </a:t>
            </a:r>
            <a:r>
              <a:rPr lang="en-US" sz="2400" b="1" dirty="0" err="1"/>
              <a:t>las</a:t>
            </a:r>
            <a:r>
              <a:rPr lang="en-US" sz="2400" b="1" dirty="0"/>
              <a:t> variables.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s-PR" sz="2400" b="1" dirty="0"/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400" b="1" dirty="0"/>
              <a:t>Variable: Un factor que cambia en un experimento científico.</a:t>
            </a:r>
            <a:endParaRPr lang="es-PR" sz="2400" dirty="0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6096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0307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dirty="0">
                <a:solidFill>
                  <a:srgbClr val="FF0000"/>
                </a:solidFill>
              </a:rPr>
              <a:t>Ejemplo: </a:t>
            </a:r>
          </a:p>
          <a:p>
            <a:pPr lvl="1">
              <a:buNone/>
            </a:pPr>
            <a:r>
              <a:rPr lang="es-ES_tradnl" dirty="0"/>
              <a:t>	</a:t>
            </a:r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Si los </a:t>
            </a:r>
            <a:r>
              <a:rPr lang="en-US" dirty="0" err="1">
                <a:solidFill>
                  <a:schemeClr val="tx1"/>
                </a:solidFill>
              </a:rPr>
              <a:t>huevos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sapos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expuestos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s-PR" dirty="0">
                <a:solidFill>
                  <a:schemeClr val="tx1"/>
                </a:solidFill>
              </a:rPr>
              <a:t>radiación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ultravioleta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s-PR" dirty="0">
                <a:solidFill>
                  <a:schemeClr val="tx1"/>
                </a:solidFill>
              </a:rPr>
              <a:t>más</a:t>
            </a:r>
            <a:r>
              <a:rPr lang="en-US" dirty="0">
                <a:solidFill>
                  <a:schemeClr val="tx1"/>
                </a:solidFill>
              </a:rPr>
              <a:t> de 15 </a:t>
            </a:r>
            <a:r>
              <a:rPr lang="es-PR" dirty="0">
                <a:solidFill>
                  <a:schemeClr val="tx1"/>
                </a:solidFill>
              </a:rPr>
              <a:t>días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entonces</a:t>
            </a:r>
            <a:r>
              <a:rPr lang="en-US" dirty="0">
                <a:solidFill>
                  <a:schemeClr val="tx1"/>
                </a:solidFill>
              </a:rPr>
              <a:t> los </a:t>
            </a:r>
            <a:r>
              <a:rPr lang="en-US" dirty="0" err="1">
                <a:solidFill>
                  <a:schemeClr val="tx1"/>
                </a:solidFill>
              </a:rPr>
              <a:t>sapos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naceran</a:t>
            </a:r>
            <a:r>
              <a:rPr lang="en-US" dirty="0">
                <a:solidFill>
                  <a:schemeClr val="tx1"/>
                </a:solidFill>
              </a:rPr>
              <a:t> con </a:t>
            </a:r>
            <a:r>
              <a:rPr lang="en-US" dirty="0" err="1">
                <a:solidFill>
                  <a:schemeClr val="tx1"/>
                </a:solidFill>
              </a:rPr>
              <a:t>deformidades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/>
          </a:p>
        </p:txBody>
      </p:sp>
      <p:pic>
        <p:nvPicPr>
          <p:cNvPr id="4" name="3 Imagen" descr="Resultado de imagen de renacuajos de sapo con deformidad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172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38200" y="1066800"/>
            <a:ext cx="76787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PR" sz="2800" b="1" dirty="0">
                <a:solidFill>
                  <a:srgbClr val="FF0000"/>
                </a:solidFill>
              </a:rPr>
              <a:t>4º EXTRACCIÓN DE LAS CONCLUSIONES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04800" y="2362200"/>
            <a:ext cx="3868737" cy="274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s-PR" sz="2400" b="1" dirty="0">
                <a:solidFill>
                  <a:schemeClr val="accent1"/>
                </a:solidFill>
              </a:rPr>
              <a:t>Después de terminar las pruebas los científicos deben analizar los resultados. Analizar los resultados ayuda a los científicos a explicar y enfocarse en el efecto de la variable (LUZ </a:t>
            </a:r>
            <a:r>
              <a:rPr lang="es-PR" sz="2400" b="1" dirty="0" err="1">
                <a:solidFill>
                  <a:schemeClr val="accent1"/>
                </a:solidFill>
              </a:rPr>
              <a:t>Uv</a:t>
            </a:r>
            <a:r>
              <a:rPr lang="es-PR" sz="2400" b="1" dirty="0">
                <a:solidFill>
                  <a:schemeClr val="accent1"/>
                </a:solidFill>
              </a:rPr>
              <a:t>).</a:t>
            </a:r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828800"/>
            <a:ext cx="3616325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008063" y="2232025"/>
            <a:ext cx="76787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s-PR" sz="2800" b="1" dirty="0">
                <a:solidFill>
                  <a:srgbClr val="FF0000"/>
                </a:solidFill>
              </a:rPr>
              <a:t>Conclusión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68375" y="2819400"/>
            <a:ext cx="7224713" cy="7545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s-PR" sz="2400" dirty="0">
                <a:solidFill>
                  <a:schemeClr val="tx1"/>
                </a:solidFill>
              </a:rPr>
              <a:t>Los Científicos deben concluir si los resultados de sus pruebas refuerzan la hipótesis. 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23685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j028369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943350"/>
            <a:ext cx="2667000" cy="23812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008063" y="838200"/>
            <a:ext cx="767873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5º COMUNICACIÓN DE LOS RESULTADOS</a:t>
            </a:r>
            <a:r>
              <a:rPr lang="en-US" sz="2800" b="1" dirty="0">
                <a:solidFill>
                  <a:srgbClr val="FFCC00"/>
                </a:solidFill>
              </a:rPr>
              <a:t>. </a:t>
            </a:r>
            <a:endParaRPr lang="es-PR" sz="2800" b="1" dirty="0">
              <a:solidFill>
                <a:srgbClr val="FFCC00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90600" y="2133600"/>
            <a:ext cx="7543800" cy="30813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400" dirty="0">
                <a:solidFill>
                  <a:schemeClr val="tx1"/>
                </a:solidFill>
              </a:rPr>
              <a:t>Después de terminar la investigación, los científicos comunican los resultados. 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s-PR" sz="2400" dirty="0">
              <a:solidFill>
                <a:schemeClr val="tx1"/>
              </a:solidFill>
            </a:endParaRPr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400" dirty="0">
                <a:solidFill>
                  <a:schemeClr val="tx1"/>
                </a:solidFill>
              </a:rPr>
              <a:t> Compartir los resultados con otros científicos permite repetir los experimentos para ver si obtienen los mismos resultados. 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s-PR" sz="2400" dirty="0">
              <a:solidFill>
                <a:schemeClr val="tx1"/>
              </a:solidFill>
            </a:endParaRPr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400" dirty="0">
                <a:solidFill>
                  <a:schemeClr val="tx1"/>
                </a:solidFill>
              </a:rPr>
              <a:t> A veces nuevos datos permite a los científicos cambiar la hipótesis.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Al final los científicos pueden enunciar leyes.</a:t>
            </a:r>
          </a:p>
          <a:p>
            <a:r>
              <a:rPr lang="es-ES" dirty="0"/>
              <a:t>Un conjunto de leyes nos da una teoría.</a:t>
            </a:r>
          </a:p>
          <a:p>
            <a:r>
              <a:rPr lang="es-ES" dirty="0"/>
              <a:t>Las leyes pueden ser empíricas y teóricas.</a:t>
            </a:r>
          </a:p>
          <a:p>
            <a:r>
              <a:rPr lang="es-ES" dirty="0">
                <a:solidFill>
                  <a:srgbClr val="FF0000"/>
                </a:solidFill>
              </a:rPr>
              <a:t>Las leyes empíricas </a:t>
            </a:r>
            <a:r>
              <a:rPr lang="es-ES" dirty="0"/>
              <a:t>son observables ejemplo: el color de la piel de los renacuajos.</a:t>
            </a:r>
          </a:p>
          <a:p>
            <a:r>
              <a:rPr lang="es-ES" dirty="0">
                <a:solidFill>
                  <a:srgbClr val="FF0000"/>
                </a:solidFill>
              </a:rPr>
              <a:t>Las leyes teóricas </a:t>
            </a:r>
            <a:r>
              <a:rPr lang="es-ES" dirty="0"/>
              <a:t>no son observables, por ejemplo los átomos y moléculas.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de DIAGRAMA DEL METODO CIENTÍFIC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62103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600" dirty="0"/>
              <a:t>El método científico y el descubrimiento del primer antibiótico: la penicilina</a:t>
            </a:r>
            <a:r>
              <a:rPr lang="es-ES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1º en 1929, el bacteriólogo </a:t>
            </a:r>
            <a:r>
              <a:rPr lang="es-ES" dirty="0">
                <a:solidFill>
                  <a:srgbClr val="FF0000"/>
                </a:solidFill>
              </a:rPr>
              <a:t>Alexander Fleming </a:t>
            </a:r>
            <a:r>
              <a:rPr lang="es-ES" dirty="0"/>
              <a:t>observó que un hongo de la especie penicillium había impedido el crecimiento de una bacteria en unas placas de laboratorio.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3 Imagen" descr="Resultado de imagen de flemi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705225"/>
            <a:ext cx="44577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2º. Fleming pensó que el hongo fabricaba una sustancia que producía la muerte de la bacteria.</a:t>
            </a:r>
          </a:p>
          <a:p>
            <a:r>
              <a:rPr lang="es-ES" dirty="0"/>
              <a:t>El nombre de “penicilina” deriva de la especie del hongo.</a:t>
            </a:r>
          </a:p>
          <a:p>
            <a:r>
              <a:rPr lang="es-ES" dirty="0"/>
              <a:t>Los ensayos clínicos confirmaron esta hipótesis.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rc_mi" descr="Resultado de imagen de penicillium notatu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3º se comunicó el descubrimiento a otros científicos, que analizaron y verificaron los datos.</a:t>
            </a:r>
          </a:p>
          <a:p>
            <a:r>
              <a:rPr lang="es-ES" sz="2800" dirty="0">
                <a:solidFill>
                  <a:schemeClr val="tx1"/>
                </a:solidFill>
              </a:rPr>
              <a:t>Así pudo comenzar la fabricación de penicilina,  que ha salvado la vida a millones de personas.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4" name="irc_mi" descr="Resultado de imagen de penicilin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895600"/>
            <a:ext cx="365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66294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FFCC00"/>
                </a:solidFill>
              </a:rPr>
              <a:t>EL MÉTODO CIENTÍFICO</a:t>
            </a:r>
            <a:r>
              <a:rPr lang="en-US" sz="2800" b="1" dirty="0">
                <a:solidFill>
                  <a:srgbClr val="FFCC00"/>
                </a:solidFill>
              </a:rPr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90600" y="2484438"/>
            <a:ext cx="7924800" cy="280435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800" b="1" dirty="0">
                <a:solidFill>
                  <a:schemeClr val="accent1"/>
                </a:solidFill>
              </a:rPr>
              <a:t>1º PASO: OBSERVACIÓN.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800" b="1" dirty="0">
                <a:solidFill>
                  <a:schemeClr val="accent1"/>
                </a:solidFill>
              </a:rPr>
              <a:t>2º PASO: FORMULACIÓN DE LA HIPÓTESIS.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800" b="1" dirty="0">
                <a:solidFill>
                  <a:schemeClr val="accent1"/>
                </a:solidFill>
              </a:rPr>
              <a:t>3º PASO: EXPERIMENTACIÓN.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800" b="1" dirty="0">
                <a:solidFill>
                  <a:schemeClr val="accent1"/>
                </a:solidFill>
              </a:rPr>
              <a:t>4º PASO: EXTRACCIÓN DE CONCLUSIONES.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800" b="1" dirty="0">
                <a:solidFill>
                  <a:schemeClr val="accent1"/>
                </a:solidFill>
              </a:rPr>
              <a:t>5º PASO: COMUNICACIÓN DE LOS RESULTADOS.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s-PR" sz="2800" b="1" dirty="0">
              <a:solidFill>
                <a:schemeClr val="accent1"/>
              </a:solidFill>
            </a:endParaRPr>
          </a:p>
        </p:txBody>
      </p:sp>
      <p:sp>
        <p:nvSpPr>
          <p:cNvPr id="82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3505200"/>
            <a:ext cx="4386263" cy="457200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R"/>
          </a:p>
        </p:txBody>
      </p:sp>
      <p:sp>
        <p:nvSpPr>
          <p:cNvPr id="82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338" y="3779838"/>
            <a:ext cx="4005262" cy="457200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R"/>
          </a:p>
        </p:txBody>
      </p:sp>
      <p:sp>
        <p:nvSpPr>
          <p:cNvPr id="82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338" y="4465638"/>
            <a:ext cx="6062662" cy="457200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R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90600" y="2032000"/>
            <a:ext cx="71437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s-PR" sz="2800" b="1" dirty="0">
                <a:solidFill>
                  <a:srgbClr val="FFCC00"/>
                </a:solidFill>
              </a:rPr>
              <a:t>PRUEBA INICIAL.</a:t>
            </a:r>
            <a:endParaRPr lang="es-PR" sz="2800" dirty="0">
              <a:solidFill>
                <a:srgbClr val="FFCC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20775" y="3098800"/>
            <a:ext cx="7072313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eaLnBrk="0" hangingPunct="0">
              <a:buClr>
                <a:srgbClr val="FFCC00"/>
              </a:buClr>
            </a:pPr>
            <a:r>
              <a:rPr lang="es-PR" sz="2400" dirty="0">
                <a:solidFill>
                  <a:schemeClr val="tx1"/>
                </a:solidFill>
                <a:cs typeface="Times New Roman" pitchFamily="18" charset="0"/>
              </a:rPr>
              <a:t>Escribe cinco preguntas sobre el mundo natural que puedan corroborarse mediante una experimentación.</a:t>
            </a:r>
            <a:endParaRPr lang="es-PR" sz="2400" dirty="0">
              <a:solidFill>
                <a:schemeClr val="tx1"/>
              </a:solidFill>
            </a:endParaRPr>
          </a:p>
          <a:p>
            <a:pPr eaLnBrk="0" hangingPunct="0">
              <a:buClr>
                <a:srgbClr val="FFCC00"/>
              </a:buClr>
            </a:pPr>
            <a:endParaRPr lang="es-PR" sz="2400" dirty="0">
              <a:solidFill>
                <a:schemeClr val="tx1"/>
              </a:solidFill>
            </a:endParaRPr>
          </a:p>
          <a:p>
            <a:pPr eaLnBrk="0" hangingPunct="0">
              <a:buClr>
                <a:srgbClr val="FFCC00"/>
              </a:buClr>
            </a:pPr>
            <a:r>
              <a:rPr lang="es-PR" sz="2400" dirty="0">
                <a:solidFill>
                  <a:schemeClr val="tx1"/>
                </a:solidFill>
                <a:cs typeface="Times New Roman" pitchFamily="18" charset="0"/>
              </a:rPr>
              <a:t>Comparte tus preguntas con la clase.</a:t>
            </a:r>
          </a:p>
          <a:p>
            <a:pPr eaLnBrk="0" hangingPunct="0">
              <a:buClr>
                <a:srgbClr val="FFCC00"/>
              </a:buClr>
            </a:pPr>
            <a:endParaRPr lang="es-PR" sz="2400" dirty="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buClr>
                <a:srgbClr val="FFCC00"/>
              </a:buClr>
            </a:pPr>
            <a:endParaRPr lang="es-P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08063" y="1143000"/>
            <a:ext cx="767873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s-PR" sz="2800" b="1" dirty="0">
                <a:solidFill>
                  <a:srgbClr val="FF0000"/>
                </a:solidFill>
              </a:rPr>
              <a:t>Qué es el método Científico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112838" y="2286000"/>
            <a:ext cx="7185025" cy="10869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s-PR" sz="2400" dirty="0"/>
              <a:t>El método Científico es la forma o manera mediante el cual los científicos contestan preguntas para resolver problemas.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008063" y="2255838"/>
            <a:ext cx="7185025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1º HACER OBSERVACIONES.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08063" y="3063875"/>
            <a:ext cx="7185025" cy="1751762"/>
          </a:xfrm>
          <a:prstGeom prst="rect">
            <a:avLst/>
          </a:prstGeom>
          <a:solidFill>
            <a:srgbClr val="00FFCC"/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b="1" dirty="0"/>
              <a:t> </a:t>
            </a:r>
            <a:r>
              <a:rPr lang="es-PR" sz="2400" b="1" dirty="0"/>
              <a:t>Hacer Observaciones: Cualquier información que puedas obtener a través de los sentidos es una observación.</a:t>
            </a:r>
            <a:r>
              <a:rPr lang="es-PR" sz="2400" dirty="0"/>
              <a:t> Los científicos usan herramientas estandarizadas y métodos para anotar observaciones.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10400" y="4038600"/>
            <a:ext cx="1905000" cy="2514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81001" y="1600201"/>
            <a:ext cx="716279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CC00"/>
                </a:solidFill>
              </a:rPr>
              <a:t>2º </a:t>
            </a:r>
            <a:r>
              <a:rPr lang="en-US" sz="2800" b="1" dirty="0">
                <a:solidFill>
                  <a:srgbClr val="FF0000"/>
                </a:solidFill>
              </a:rPr>
              <a:t>. FORMULACIÓN DE UNA HIPÓTESIS</a:t>
            </a:r>
            <a:endParaRPr lang="es-PR" sz="2800" b="1" dirty="0">
              <a:solidFill>
                <a:srgbClr val="FF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008063" y="2963863"/>
            <a:ext cx="7185025" cy="274895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s-PR" sz="2400" dirty="0"/>
              <a:t>Hacer una pregunta ayuda a enfocar el propósito de la investigación. Los científicos hacen preguntas después de hacer una observación.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endParaRPr lang="es-PR" sz="2400" dirty="0"/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400" dirty="0">
                <a:solidFill>
                  <a:schemeClr val="tx2"/>
                </a:solidFill>
              </a:rPr>
              <a:t> Por ejemplo, estudiantes observando sapos con deformidades en una determinada charca. ¿Qué preguntas podrían hacerse?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914400" y="304800"/>
            <a:ext cx="7678737" cy="519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s-PR" sz="2800" b="1" dirty="0">
                <a:solidFill>
                  <a:srgbClr val="FF0000"/>
                </a:solidFill>
              </a:rPr>
              <a:t>Hipótesis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90600" y="1066800"/>
            <a:ext cx="7185025" cy="56851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s-PR" sz="2000" b="1" dirty="0">
                <a:solidFill>
                  <a:schemeClr val="tx2"/>
                </a:solidFill>
              </a:rPr>
              <a:t>Una hipótesis es una posible explicación o contestación a una pregunta que esta basada en observaciones y puede ser comprobada. 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s-PR" sz="2000" b="1" dirty="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 Predicción sobre la relación que existe entre las variables en un experimento científico.</a:t>
            </a: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endParaRPr lang="en-US" sz="2000" b="1" dirty="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  <a:buClr>
                <a:srgbClr val="FFCC00"/>
              </a:buClr>
            </a:pPr>
            <a:r>
              <a:rPr lang="en-US" sz="2000" b="1" dirty="0">
                <a:solidFill>
                  <a:schemeClr val="tx2"/>
                </a:solidFill>
              </a:rPr>
              <a:t>Asignacion: </a:t>
            </a:r>
            <a:endParaRPr lang="es-PR" sz="2000" b="1" dirty="0">
              <a:solidFill>
                <a:schemeClr val="tx2"/>
              </a:solidFill>
            </a:endParaRPr>
          </a:p>
          <a:p>
            <a:pPr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Ejercicio: Un grupo de estudiantes estaban estudiando los sapos en un área húmeda de su comunidad y observaron que tenían deformidades.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 Identifica el problema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 Que pregunta se pueden hacer los  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000" b="1" dirty="0">
                <a:solidFill>
                  <a:schemeClr val="tx2"/>
                </a:solidFill>
              </a:rPr>
              <a:t>  estudiantes.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 Redacta una hipótesis que pueda ser 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000" b="1" dirty="0">
                <a:solidFill>
                  <a:schemeClr val="tx2"/>
                </a:solidFill>
              </a:rPr>
              <a:t>  comprobada mediante una experimentación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  <a:buFont typeface="Arial" pitchFamily="34" charset="0"/>
              <a:buChar char="•"/>
            </a:pPr>
            <a:r>
              <a:rPr lang="es-PR" sz="2000" b="1" dirty="0">
                <a:solidFill>
                  <a:schemeClr val="tx2"/>
                </a:solidFill>
              </a:rPr>
              <a:t>Diseña un experimento para comprobar tu 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</a:pPr>
            <a:r>
              <a:rPr lang="es-PR" sz="2000" b="1" dirty="0">
                <a:solidFill>
                  <a:schemeClr val="tx2"/>
                </a:solidFill>
              </a:rPr>
              <a:t>  hipótesis</a:t>
            </a: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</a:pPr>
            <a:endParaRPr lang="es-PR" sz="2000" b="1" dirty="0">
              <a:solidFill>
                <a:schemeClr val="tx2"/>
              </a:solidFill>
            </a:endParaRPr>
          </a:p>
          <a:p>
            <a:pPr lvl="1" eaLnBrk="0" hangingPunct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endParaRPr lang="es-PR" sz="2000" b="1" dirty="0">
              <a:solidFill>
                <a:schemeClr val="tx2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886" y="5105400"/>
            <a:ext cx="19501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66888"/>
            <a:ext cx="6248400" cy="3887787"/>
          </a:xfrm>
          <a:prstGeom prst="rect">
            <a:avLst/>
          </a:prstGeom>
          <a:noFill/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22325" y="1066800"/>
            <a:ext cx="53879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A Hypothesis Makes Predictions 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rgbClr val="FF0000"/>
                </a:solidFill>
                <a:latin typeface="Market" pitchFamily="2" charset="0"/>
              </a:rPr>
              <a:t>3º. Experimentación (Probar la Hipótesis)</a:t>
            </a:r>
            <a:endParaRPr lang="en-US" b="1" dirty="0">
              <a:solidFill>
                <a:srgbClr val="FF0000"/>
              </a:solidFill>
              <a:latin typeface="Market" pitchFamily="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800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_tradnl" sz="2400" b="1" dirty="0"/>
              <a:t>Se usa para poner a prueba una hipótesis para recolectar información a través de condiciones controladas. </a:t>
            </a:r>
          </a:p>
          <a:p>
            <a:pPr>
              <a:lnSpc>
                <a:spcPct val="80000"/>
              </a:lnSpc>
              <a:buNone/>
            </a:pPr>
            <a:endParaRPr lang="es-ES_tradnl" sz="2400" b="1" dirty="0"/>
          </a:p>
          <a:p>
            <a:pPr>
              <a:lnSpc>
                <a:spcPct val="80000"/>
              </a:lnSpc>
            </a:pPr>
            <a:r>
              <a:rPr lang="en-US" sz="2400" b="1" dirty="0" err="1"/>
              <a:t>Consiste</a:t>
            </a:r>
            <a:r>
              <a:rPr lang="en-US" sz="2400" b="1" dirty="0"/>
              <a:t> de dos </a:t>
            </a:r>
            <a:r>
              <a:rPr lang="en-US" sz="2400" b="1" dirty="0" err="1"/>
              <a:t>grupos</a:t>
            </a:r>
            <a:r>
              <a:rPr lang="en-US" sz="2400" b="1" dirty="0"/>
              <a:t>:</a:t>
            </a:r>
            <a:endParaRPr lang="es-ES_tradnl" sz="2400" b="1" dirty="0"/>
          </a:p>
          <a:p>
            <a:pPr>
              <a:lnSpc>
                <a:spcPct val="80000"/>
              </a:lnSpc>
              <a:buNone/>
            </a:pPr>
            <a:endParaRPr lang="es-ES_tradnl" sz="2400" b="1" dirty="0"/>
          </a:p>
          <a:p>
            <a:pPr lvl="1">
              <a:lnSpc>
                <a:spcPct val="80000"/>
              </a:lnSpc>
              <a:buNone/>
            </a:pPr>
            <a:r>
              <a:rPr lang="es-ES_tradnl" sz="2400" b="1" dirty="0"/>
              <a:t>1. Grupo control – se mantienen todas las condiciones sin alterar.</a:t>
            </a:r>
          </a:p>
          <a:p>
            <a:pPr lvl="1">
              <a:lnSpc>
                <a:spcPct val="80000"/>
              </a:lnSpc>
            </a:pPr>
            <a:endParaRPr lang="es-ES_tradnl" sz="2400" b="1" dirty="0"/>
          </a:p>
          <a:p>
            <a:pPr lvl="1">
              <a:lnSpc>
                <a:spcPct val="80000"/>
              </a:lnSpc>
              <a:buNone/>
            </a:pPr>
            <a:r>
              <a:rPr lang="es-ES_tradnl" sz="2400" b="1" dirty="0"/>
              <a:t>2. Grupo experimental – grupo de prueba. Se alteran las condiciones que quieres probar y las demás permanecen iguales.</a:t>
            </a:r>
            <a:endParaRPr lang="en-US" sz="2400" b="1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0"/>
            <a:ext cx="2144889" cy="295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1074</TotalTime>
  <Words>661</Words>
  <Application>Microsoft Office PowerPoint</Application>
  <PresentationFormat>Presentación en pantalla (4:3)</PresentationFormat>
  <Paragraphs>91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Market</vt:lpstr>
      <vt:lpstr>Times New Roman</vt:lpstr>
      <vt:lpstr>Wingdings</vt:lpstr>
      <vt:lpstr>Wingdings 2</vt:lpstr>
      <vt:lpstr>Flow</vt:lpstr>
      <vt:lpstr>El Método Científico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3º. Experimentación (Probar la Hipótesis)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método científico y el descubrimiento del primer antibiótico: la penicilina.</vt:lpstr>
      <vt:lpstr>Presentación de PowerPoint</vt:lpstr>
      <vt:lpstr>Presentación de PowerPoint</vt:lpstr>
    </vt:vector>
  </TitlesOfParts>
  <Company>Departamento de Educación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Oficina de Sistemas</dc:creator>
  <cp:lastModifiedBy>Daniel Álvarez</cp:lastModifiedBy>
  <cp:revision>71</cp:revision>
  <dcterms:created xsi:type="dcterms:W3CDTF">2009-08-14T17:14:28Z</dcterms:created>
  <dcterms:modified xsi:type="dcterms:W3CDTF">2016-12-04T22:26:33Z</dcterms:modified>
</cp:coreProperties>
</file>