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</p:sldMasterIdLst>
  <p:sldIdLst>
    <p:sldId id="269" r:id="rId3"/>
    <p:sldId id="257" r:id="rId4"/>
    <p:sldId id="270" r:id="rId5"/>
    <p:sldId id="258" r:id="rId6"/>
    <p:sldId id="271" r:id="rId7"/>
    <p:sldId id="259" r:id="rId8"/>
    <p:sldId id="260" r:id="rId9"/>
    <p:sldId id="273" r:id="rId10"/>
    <p:sldId id="261" r:id="rId11"/>
    <p:sldId id="279" r:id="rId12"/>
    <p:sldId id="277" r:id="rId13"/>
    <p:sldId id="278" r:id="rId14"/>
    <p:sldId id="262" r:id="rId15"/>
    <p:sldId id="263" r:id="rId16"/>
    <p:sldId id="284" r:id="rId17"/>
    <p:sldId id="275" r:id="rId18"/>
    <p:sldId id="264" r:id="rId19"/>
    <p:sldId id="285" r:id="rId20"/>
    <p:sldId id="286" r:id="rId21"/>
    <p:sldId id="280" r:id="rId22"/>
    <p:sldId id="287" r:id="rId23"/>
    <p:sldId id="265" r:id="rId24"/>
    <p:sldId id="283" r:id="rId25"/>
    <p:sldId id="282" r:id="rId26"/>
    <p:sldId id="288" r:id="rId27"/>
    <p:sldId id="290" r:id="rId28"/>
    <p:sldId id="291" r:id="rId29"/>
    <p:sldId id="293" r:id="rId30"/>
    <p:sldId id="292" r:id="rId31"/>
    <p:sldId id="295" r:id="rId32"/>
    <p:sldId id="294" r:id="rId33"/>
    <p:sldId id="289" r:id="rId34"/>
    <p:sldId id="296" r:id="rId35"/>
    <p:sldId id="268" r:id="rId36"/>
    <p:sldId id="297" r:id="rId37"/>
    <p:sldId id="298" r:id="rId38"/>
    <p:sldId id="299" r:id="rId39"/>
    <p:sldId id="300" r:id="rId40"/>
    <p:sldId id="301" r:id="rId41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7" autoAdjust="0"/>
    <p:restoredTop sz="94695" autoAdjust="0"/>
  </p:normalViewPr>
  <p:slideViewPr>
    <p:cSldViewPr>
      <p:cViewPr varScale="1">
        <p:scale>
          <a:sx n="69" d="100"/>
          <a:sy n="69" d="100"/>
        </p:scale>
        <p:origin x="11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849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s-ES" altLang="es-ES" noProof="0" smtClean="0"/>
              <a:t>Haga clic para cambiar el estilo de título	</a:t>
            </a:r>
          </a:p>
        </p:txBody>
      </p:sp>
      <p:sp>
        <p:nvSpPr>
          <p:cNvPr id="1850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s-ES" altLang="es-ES" noProof="0" smtClean="0"/>
              <a:t>Haga clic para modificar el estilo de subtítulo del patrón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84F7F2-4E1C-4C65-8929-B86BFEF6B5B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65340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8529-AE44-4554-904C-8609B00C722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89124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94E2E-1BDD-463A-BB1D-0FD3E3DC83E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69656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8226425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5613" y="3922713"/>
            <a:ext cx="8226425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C61E4-669C-4497-802C-DE58AAD478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030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3709C-CD38-4777-A602-D7237E0794A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17873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05C702-B83A-45B2-92C8-031AA8FFAF7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14468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FFC36-5F85-493C-B58C-27593DFE940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4999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A1759-9446-4019-ABE9-3C7F88C700D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04379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objetos y 1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>
          <a:xfrm>
            <a:off x="455613" y="1598613"/>
            <a:ext cx="4037012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55613" y="3922713"/>
            <a:ext cx="4037012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half" idx="3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6412-8138-4C48-B1E2-48679A89170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2939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5613" y="273050"/>
            <a:ext cx="8226425" cy="582295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15F12-7AAE-400A-A2AA-C52622B6A0D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72472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BDC6A0-91B9-4FE7-8DC6-7BB7C3AB26E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68503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76A0-7AA2-4C18-BDBC-A6A411B586C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80095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0382C-66C3-4600-BE42-8BFCEC5A218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6815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5B938-64A1-495E-9468-334B509345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9600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9F248-D931-4BC8-86D0-F6BF1464170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19515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8EA67-7DBB-48D8-A79A-5C2E969210C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20933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2C1656-F11E-47C7-A31C-F1CE030A1CC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983954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6EAFA-1724-48EC-BA67-9CA7BE4FF28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216261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2BFBD-22C5-4E45-B56D-47FBD75A014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89997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00192-19CE-4230-8331-CE37450D9B9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1586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72D5-D0F9-4538-8160-EF2D56D00F0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266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975E8-BE2F-4DA1-AA61-2EBCBE2D87C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74412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DB7C9-DECB-41E4-9741-DF143474594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49753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619A3-0581-4B9A-BC8E-F17CFF7C0D5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0823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607E6-AC46-44A2-99CE-80832A591C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94519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375F-7FC5-403E-BF2C-34AA447FE3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8970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2F0D0C-E0E5-4414-B0E1-D3C9CA3A68D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37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8E929-9655-42C0-856B-0A67A88FB04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36570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47B4A-0EEC-4B47-9400-C18D4822E5C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4990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5AABF-A773-475D-9E2E-28E3C29C5D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35438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10000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741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s-ES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741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1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2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743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743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4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5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5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5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5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2 w 305"/>
                    <a:gd name="T1" fmla="*/ 427 h 426"/>
                    <a:gd name="T2" fmla="*/ 306 w 305"/>
                    <a:gd name="T3" fmla="*/ 427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2 w 305"/>
                    <a:gd name="T9" fmla="*/ 427 h 426"/>
                    <a:gd name="T10" fmla="*/ 282 w 305"/>
                    <a:gd name="T11" fmla="*/ 427 h 426"/>
                    <a:gd name="T12" fmla="*/ 282 w 305"/>
                    <a:gd name="T13" fmla="*/ 427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7 h 486"/>
                    <a:gd name="T2" fmla="*/ 48 w 347"/>
                    <a:gd name="T3" fmla="*/ 487 h 486"/>
                    <a:gd name="T4" fmla="*/ 348 w 347"/>
                    <a:gd name="T5" fmla="*/ 72 h 486"/>
                    <a:gd name="T6" fmla="*/ 348 w 347"/>
                    <a:gd name="T7" fmla="*/ 0 h 486"/>
                    <a:gd name="T8" fmla="*/ 0 w 347"/>
                    <a:gd name="T9" fmla="*/ 487 h 486"/>
                    <a:gd name="T10" fmla="*/ 24 w 347"/>
                    <a:gd name="T11" fmla="*/ 487 h 486"/>
                    <a:gd name="T12" fmla="*/ 24 w 347"/>
                    <a:gd name="T13" fmla="*/ 487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745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5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  <p:sp>
              <p:nvSpPr>
                <p:cNvPr id="1746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defRPr/>
                  </a:pPr>
                  <a:endParaRPr lang="es-ES"/>
                </a:p>
              </p:txBody>
            </p:sp>
          </p:grpSp>
          <p:sp>
            <p:nvSpPr>
              <p:cNvPr id="1746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747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s-ES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1747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747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7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747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10FA62E-1E0C-4846-AE9A-811D9C40EDE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747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50B630-0E15-45D8-B987-657D8AB497A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%C3%BAsculo" TargetMode="External"/><Relationship Id="rId2" Type="http://schemas.openxmlformats.org/officeDocument/2006/relationships/hyperlink" Target="http://es.wikipedia.org/wiki/Anatom%C3%AD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://es.wikipedia.org/wiki/Miosina" TargetMode="External"/><Relationship Id="rId4" Type="http://schemas.openxmlformats.org/officeDocument/2006/relationships/hyperlink" Target="http://es.wikipedia.org/wiki/Actina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Miofilamento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z="6600" smtClean="0"/>
              <a:t>LOS TEJIDOS ANIMALES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4868863"/>
            <a:ext cx="7088188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dirty="0" smtClean="0"/>
              <a:t>1º </a:t>
            </a:r>
            <a:r>
              <a:rPr lang="es-ES" altLang="es-ES" dirty="0" smtClean="0"/>
              <a:t>Bachillerato</a:t>
            </a:r>
            <a:endParaRPr lang="es-ES" altLang="es-ES" dirty="0" smtClean="0"/>
          </a:p>
          <a:p>
            <a:pPr eaLnBrk="1" hangingPunct="1">
              <a:defRPr/>
            </a:pPr>
            <a:r>
              <a:rPr lang="es-ES" altLang="es-ES" dirty="0" smtClean="0"/>
              <a:t>IES </a:t>
            </a:r>
            <a:r>
              <a:rPr lang="es-ES" altLang="es-ES" dirty="0" smtClean="0"/>
              <a:t>El Palo.</a:t>
            </a:r>
          </a:p>
          <a:p>
            <a:pPr eaLnBrk="1" hangingPunct="1">
              <a:defRPr/>
            </a:pPr>
            <a:r>
              <a:rPr lang="es-ES" altLang="es-ES" smtClean="0"/>
              <a:t>Málaga</a:t>
            </a:r>
            <a:endParaRPr lang="es-ES" altLang="es-ES" dirty="0" smtClean="0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794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Tejido conjuntivo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41438"/>
            <a:ext cx="8226425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s-ES" altLang="es-ES" sz="2800" smtClean="0">
                <a:effectLst/>
              </a:rPr>
              <a:t>Muy vascularizado y con muchas terminaciones nerviosas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endParaRPr lang="es-ES" altLang="es-ES" sz="2800" smtClean="0">
              <a:effectLst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SzTx/>
              <a:buFontTx/>
              <a:buChar char="•"/>
              <a:defRPr/>
            </a:pPr>
            <a:r>
              <a:rPr lang="es-ES" altLang="es-ES" sz="2800" smtClean="0">
                <a:effectLst/>
              </a:rPr>
              <a:t>Formado por: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r>
              <a:rPr lang="es-ES" altLang="es-ES" sz="2400" b="1" smtClean="0">
                <a:solidFill>
                  <a:schemeClr val="hlink"/>
                </a:solidFill>
                <a:effectLst/>
              </a:rPr>
              <a:t>Matriz extracelular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  <a:defRPr/>
            </a:pPr>
            <a:endParaRPr lang="es-ES" altLang="es-ES" sz="2400" b="1" smtClean="0">
              <a:solidFill>
                <a:schemeClr val="hlink"/>
              </a:solidFill>
              <a:effectLst/>
            </a:endParaRPr>
          </a:p>
          <a:p>
            <a:pPr lvl="3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altLang="es-ES" sz="1800" smtClean="0">
                <a:effectLst/>
              </a:rPr>
              <a:t>Fibras colágenas, elásticas y reticulares</a:t>
            </a:r>
          </a:p>
          <a:p>
            <a:pPr lvl="3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altLang="es-ES" sz="1800" smtClean="0">
                <a:effectLst/>
              </a:rPr>
              <a:t>Sustancia fundamental glucoproteica y semilíquida</a:t>
            </a:r>
          </a:p>
          <a:p>
            <a:pPr lvl="3" eaLnBrk="1" hangingPunct="1">
              <a:spcBef>
                <a:spcPct val="0"/>
              </a:spcBef>
              <a:buFontTx/>
              <a:buNone/>
              <a:defRPr/>
            </a:pPr>
            <a:endParaRPr lang="es-ES" altLang="es-ES" sz="1800" smtClean="0">
              <a:effectLst/>
            </a:endParaRPr>
          </a:p>
          <a:p>
            <a:pPr lvl="1" eaLnBrk="1" hangingPunct="1">
              <a:spcBef>
                <a:spcPct val="0"/>
              </a:spcBef>
              <a:buFontTx/>
              <a:buChar char="•"/>
              <a:defRPr/>
            </a:pPr>
            <a:r>
              <a:rPr lang="es-ES" altLang="es-ES" sz="2400" b="1" smtClean="0">
                <a:solidFill>
                  <a:schemeClr val="hlink"/>
                </a:solidFill>
                <a:effectLst/>
              </a:rPr>
              <a:t>Células grandes y de diversos tipos</a:t>
            </a:r>
          </a:p>
          <a:p>
            <a:pPr lvl="1" eaLnBrk="1" hangingPunct="1">
              <a:spcBef>
                <a:spcPct val="0"/>
              </a:spcBef>
              <a:buFontTx/>
              <a:buNone/>
              <a:defRPr/>
            </a:pPr>
            <a:endParaRPr lang="es-ES" altLang="es-ES" sz="2400" smtClean="0">
              <a:effectLst/>
            </a:endParaRPr>
          </a:p>
          <a:p>
            <a:pPr lvl="3" eaLnBrk="1" hangingPunct="1">
              <a:defRPr/>
            </a:pPr>
            <a:r>
              <a:rPr lang="es-ES" altLang="es-ES" sz="1800" smtClean="0">
                <a:effectLst/>
              </a:rPr>
              <a:t>Fibroblastos / fibrocitos</a:t>
            </a:r>
          </a:p>
          <a:p>
            <a:pPr lvl="3" eaLnBrk="1" hangingPunct="1">
              <a:defRPr/>
            </a:pPr>
            <a:r>
              <a:rPr lang="es-ES" altLang="es-ES" sz="1800" smtClean="0">
                <a:effectLst/>
              </a:rPr>
              <a:t> Histiocitos o macrófagos</a:t>
            </a:r>
          </a:p>
          <a:p>
            <a:pPr lvl="3" eaLnBrk="1" hangingPunct="1">
              <a:defRPr/>
            </a:pPr>
            <a:r>
              <a:rPr lang="es-ES" altLang="es-ES" sz="1800" smtClean="0">
                <a:effectLst/>
              </a:rPr>
              <a:t> Mastocitos o células cebadas</a:t>
            </a:r>
          </a:p>
          <a:p>
            <a:pPr lvl="3" eaLnBrk="1" hangingPunct="1">
              <a:defRPr/>
            </a:pPr>
            <a:r>
              <a:rPr lang="es-ES" altLang="es-ES" sz="1800" smtClean="0">
                <a:effectLst/>
              </a:rPr>
              <a:t> Adipocitos</a:t>
            </a:r>
          </a:p>
          <a:p>
            <a:pPr lvl="3" eaLnBrk="1" hangingPunct="1">
              <a:defRPr/>
            </a:pPr>
            <a:r>
              <a:rPr lang="es-ES" altLang="es-ES" sz="1800" smtClean="0">
                <a:effectLst/>
              </a:rPr>
              <a:t> Células sanguíneas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Char char="•"/>
              <a:defRPr/>
            </a:pPr>
            <a:endParaRPr lang="es-ES" altLang="es-ES" sz="1800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s-ES" altLang="es-ES" sz="180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Tipos celulares del tejido conjuntivo</a:t>
            </a:r>
          </a:p>
        </p:txBody>
      </p:sp>
      <p:sp>
        <p:nvSpPr>
          <p:cNvPr id="30724" name="Text Box 4"/>
          <p:cNvSpPr txBox="1"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8226425" cy="4783137"/>
          </a:xfr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s-ES" altLang="es-ES" sz="2800" b="1" smtClean="0">
                <a:solidFill>
                  <a:schemeClr val="accent2"/>
                </a:solidFill>
                <a:effectLst/>
              </a:rPr>
              <a:t>Fibroblastos:</a:t>
            </a:r>
            <a:r>
              <a:rPr lang="es-ES" altLang="es-ES" sz="2800" smtClean="0">
                <a:effectLst/>
              </a:rPr>
              <a:t> producen la fibra y la sustancia de la matriz. Al madurar pierden su actividad: fibrocitos</a:t>
            </a:r>
          </a:p>
          <a:p>
            <a:pPr eaLnBrk="1" hangingPunct="1">
              <a:defRPr/>
            </a:pPr>
            <a:r>
              <a:rPr lang="es-ES" altLang="es-ES" sz="2800" b="1" smtClean="0">
                <a:solidFill>
                  <a:schemeClr val="accent2"/>
                </a:solidFill>
                <a:effectLst/>
              </a:rPr>
              <a:t>Histiocitos o macrófagos:</a:t>
            </a:r>
            <a:r>
              <a:rPr lang="es-ES" altLang="es-ES" sz="2800" smtClean="0">
                <a:effectLst/>
              </a:rPr>
              <a:t> fagocitan sustancias extrañas</a:t>
            </a:r>
          </a:p>
          <a:p>
            <a:pPr eaLnBrk="1" hangingPunct="1">
              <a:defRPr/>
            </a:pPr>
            <a:r>
              <a:rPr lang="es-ES" altLang="es-ES" sz="2800" b="1" smtClean="0">
                <a:solidFill>
                  <a:schemeClr val="accent2"/>
                </a:solidFill>
                <a:effectLst/>
              </a:rPr>
              <a:t>Mastocitos o células cebadas:</a:t>
            </a:r>
            <a:r>
              <a:rPr lang="es-ES" altLang="es-ES" sz="2800" smtClean="0">
                <a:effectLst/>
              </a:rPr>
              <a:t> liberan determinadas sustancias: heparina, histamina</a:t>
            </a:r>
          </a:p>
          <a:p>
            <a:pPr eaLnBrk="1" hangingPunct="1">
              <a:defRPr/>
            </a:pPr>
            <a:r>
              <a:rPr lang="es-ES" altLang="es-ES" sz="2800" b="1" smtClean="0">
                <a:solidFill>
                  <a:schemeClr val="accent2"/>
                </a:solidFill>
                <a:effectLst/>
              </a:rPr>
              <a:t>Adipocitos:</a:t>
            </a:r>
            <a:r>
              <a:rPr lang="es-ES" altLang="es-ES" sz="2800" smtClean="0">
                <a:effectLst/>
              </a:rPr>
              <a:t> alamcenan grasas</a:t>
            </a:r>
          </a:p>
          <a:p>
            <a:pPr eaLnBrk="1" hangingPunct="1">
              <a:defRPr/>
            </a:pPr>
            <a:r>
              <a:rPr lang="es-ES" altLang="es-ES" sz="2800" b="1" smtClean="0">
                <a:solidFill>
                  <a:schemeClr val="accent2"/>
                </a:solidFill>
                <a:effectLst/>
              </a:rPr>
              <a:t>Células sanguíneas:</a:t>
            </a:r>
            <a:r>
              <a:rPr lang="es-ES" altLang="es-ES" sz="2800" smtClean="0">
                <a:effectLst/>
              </a:rPr>
              <a:t> linfocitos y plasmocitos</a:t>
            </a:r>
          </a:p>
          <a:p>
            <a:pPr eaLnBrk="1" hangingPunct="1">
              <a:defRPr/>
            </a:pPr>
            <a:endParaRPr lang="es-ES" altLang="es-ES" sz="280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5292725" y="549275"/>
            <a:ext cx="3389313" cy="5635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Tipos de tejidos conjuntivos</a:t>
            </a:r>
          </a:p>
        </p:txBody>
      </p:sp>
      <p:pic>
        <p:nvPicPr>
          <p:cNvPr id="15363" name="Picture 9" descr="tejido conjuntivo laxo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333375"/>
            <a:ext cx="3757612" cy="2459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4" name="Picture 10" descr="tejido conjuntivo elastico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4365625"/>
            <a:ext cx="3509963" cy="2314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365" name="Picture 11" descr="tejido conjuntivo denso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773238"/>
            <a:ext cx="3816350" cy="2516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Text Box 12"/>
          <p:cNvSpPr txBox="1">
            <a:spLocks noChangeArrowheads="1"/>
          </p:cNvSpPr>
          <p:nvPr/>
        </p:nvSpPr>
        <p:spPr bwMode="auto">
          <a:xfrm>
            <a:off x="5003800" y="3860800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31757" name="Text Box 13"/>
          <p:cNvSpPr txBox="1">
            <a:spLocks noChangeArrowheads="1"/>
          </p:cNvSpPr>
          <p:nvPr/>
        </p:nvSpPr>
        <p:spPr bwMode="auto">
          <a:xfrm>
            <a:off x="4067175" y="5445125"/>
            <a:ext cx="34559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3. </a:t>
            </a:r>
            <a:r>
              <a:rPr lang="es-ES" altLang="es-E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Conjuntivo elástico: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Pared de los vasos sanguíneos, bronquios,..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755650" y="2924175"/>
            <a:ext cx="36004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1. </a:t>
            </a:r>
            <a:r>
              <a:rPr lang="es-ES" altLang="es-E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Conjuntivo laxo: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Bajo los epitelios, rellenando huecos entre órganos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508625" y="4365625"/>
            <a:ext cx="3095625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 eaLnBrk="1" hangingPunct="1">
              <a:defRPr/>
            </a:pP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2. </a:t>
            </a:r>
            <a:r>
              <a:rPr lang="es-ES" altLang="es-E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Conjuntivo denso: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tendones, dermis</a:t>
            </a:r>
          </a:p>
          <a:p>
            <a:pPr eaLnBrk="1" hangingPunct="1">
              <a:spcBef>
                <a:spcPct val="50000"/>
              </a:spcBef>
              <a:defRPr/>
            </a:pPr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3563937" cy="1643062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b="1" smtClean="0"/>
              <a:t>Tejido adiposo</a:t>
            </a:r>
            <a:r>
              <a:rPr lang="es-ES" altLang="es-ES" smtClean="0"/>
              <a:t> </a:t>
            </a:r>
          </a:p>
        </p:txBody>
      </p:sp>
      <p:pic>
        <p:nvPicPr>
          <p:cNvPr id="16387" name="Picture 3" descr="adipo01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75100" y="0"/>
            <a:ext cx="5168900" cy="3203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395288" y="3213100"/>
            <a:ext cx="8569325" cy="34829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Sus células </a:t>
            </a:r>
            <a:r>
              <a:rPr lang="es-ES" altLang="es-ES" sz="20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los adipocitos </a:t>
            </a: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almacenan grasa en el citoplasma</a:t>
            </a:r>
            <a:endParaRPr lang="es-ES" altLang="es-ES" sz="2000">
              <a:solidFill>
                <a:schemeClr val="hlink"/>
              </a:solidFill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Forman lóbulos grasos, ubicados debajo de la dermis, formando el </a:t>
            </a:r>
            <a:r>
              <a:rPr lang="es-ES" altLang="es-ES" sz="20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panículo adiposo</a:t>
            </a: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: con un color amarillento y consistencia semi-sólida.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También forma almohadillas amortiguadoras: manos, pies, órganos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sz="2000" b="1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Función: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 Reserva energética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 Protección de órganos: palma de manos y pies, órganos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 Preserva del frío (aislamiento térmico)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374967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200" b="1" smtClean="0"/>
              <a:t>TEJIDO CARTILAGINOSO</a:t>
            </a:r>
          </a:p>
        </p:txBody>
      </p:sp>
      <p:pic>
        <p:nvPicPr>
          <p:cNvPr id="17411" name="Picture 7" descr="cartilago tiroide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8913"/>
            <a:ext cx="3175000" cy="365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284663" y="1341438"/>
            <a:ext cx="3816350" cy="147002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>
                <a:solidFill>
                  <a:schemeClr val="accent2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Función:</a:t>
            </a:r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sz="2000">
                <a:latin typeface="Tahoma" panose="020B0604030504040204" pitchFamily="34" charset="0"/>
                <a:cs typeface="Arial" panose="020B0604020202020204" pitchFamily="34" charset="0"/>
              </a:rPr>
              <a:t>forma las articulaciones entre los huesos, forma esqueletos, da soporte,  crecimiento de los huesos</a:t>
            </a:r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7413" name="Picture 10" descr="Articulacion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4005263"/>
            <a:ext cx="2566987" cy="28527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4" name="Picture 11" descr="cartilago de crecimiento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365625"/>
            <a:ext cx="5435600" cy="2332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tejido cartilaginoso 3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180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5003800" y="0"/>
            <a:ext cx="4140200" cy="702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s-ES" sz="2400">
              <a:latin typeface="Tahoma" panose="020B0604030504040204" pitchFamily="34" charset="0"/>
            </a:endParaRPr>
          </a:p>
          <a:p>
            <a:pPr eaLnBrk="1" hangingPunct="1"/>
            <a:r>
              <a:rPr lang="es-ES" altLang="es-ES" sz="2400">
                <a:latin typeface="Tahoma" panose="020B0604030504040204" pitchFamily="34" charset="0"/>
              </a:rPr>
              <a:t>Carecen de vasos sanguíneos y terminaciones nerviosas</a:t>
            </a:r>
          </a:p>
          <a:p>
            <a:pPr eaLnBrk="1" hangingPunct="1"/>
            <a:endParaRPr lang="es-ES" altLang="es-ES" sz="2400">
              <a:latin typeface="Tahoma" panose="020B0604030504040204" pitchFamily="34" charset="0"/>
            </a:endParaRPr>
          </a:p>
          <a:p>
            <a:pPr eaLnBrk="1" hangingPunct="1"/>
            <a:r>
              <a:rPr lang="es-ES" altLang="es-ES" sz="2400">
                <a:latin typeface="Tahoma" panose="020B0604030504040204" pitchFamily="34" charset="0"/>
              </a:rPr>
              <a:t>Rodeado por el pericondrio</a:t>
            </a:r>
          </a:p>
          <a:p>
            <a:pPr eaLnBrk="1" hangingPunct="1"/>
            <a:endParaRPr lang="es-ES" altLang="es-ES" sz="2400">
              <a:latin typeface="Tahoma" panose="020B0604030504040204" pitchFamily="34" charset="0"/>
            </a:endParaRPr>
          </a:p>
          <a:p>
            <a:pPr eaLnBrk="1" hangingPunct="1"/>
            <a:r>
              <a:rPr lang="es-ES" altLang="es-ES" sz="2400">
                <a:latin typeface="Tahoma" panose="020B0604030504040204" pitchFamily="34" charset="0"/>
              </a:rPr>
              <a:t>Formado por:</a:t>
            </a:r>
          </a:p>
          <a:p>
            <a:pPr eaLnBrk="1" hangingPunct="1">
              <a:buFontTx/>
              <a:buChar char="•"/>
            </a:pPr>
            <a:r>
              <a:rPr lang="es-ES" altLang="es-ES" sz="2400" b="1">
                <a:solidFill>
                  <a:schemeClr val="hlink"/>
                </a:solidFill>
                <a:latin typeface="Tahoma" panose="020B0604030504040204" pitchFamily="34" charset="0"/>
              </a:rPr>
              <a:t>  Matriz extracelular o cartilaginosa: </a:t>
            </a:r>
            <a:r>
              <a:rPr lang="es-ES" altLang="es-ES" sz="2400" b="1">
                <a:latin typeface="Tahoma" panose="020B0604030504040204" pitchFamily="34" charset="0"/>
              </a:rPr>
              <a:t>sólida, elástica y con fibras colágenas y elásticas y s</a:t>
            </a:r>
            <a:r>
              <a:rPr lang="es-ES" altLang="es-ES" sz="2400">
                <a:latin typeface="Tahoma" panose="020B0604030504040204" pitchFamily="34" charset="0"/>
              </a:rPr>
              <a:t>ustancia fundamental amorfa</a:t>
            </a:r>
          </a:p>
          <a:p>
            <a:pPr eaLnBrk="1" hangingPunct="1"/>
            <a:endParaRPr lang="es-ES" altLang="es-ES" sz="2400">
              <a:latin typeface="Tahoma" panose="020B060403050404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s-ES" sz="2400" b="1">
                <a:solidFill>
                  <a:schemeClr val="hlink"/>
                </a:solidFill>
                <a:latin typeface="Tahoma" panose="020B0604030504040204" pitchFamily="34" charset="0"/>
              </a:rPr>
              <a:t>  Células</a:t>
            </a:r>
            <a:r>
              <a:rPr lang="es-ES" altLang="es-ES" sz="2400" b="1">
                <a:latin typeface="Tahoma" panose="020B0604030504040204" pitchFamily="34" charset="0"/>
              </a:rPr>
              <a:t>. Condroblastos (segregan la matriz) Condrocitos alojados en cavidades (lagunas)</a:t>
            </a:r>
          </a:p>
          <a:p>
            <a:pPr lvl="1" eaLnBrk="1" hangingPunct="1"/>
            <a:endParaRPr lang="es-ES" altLang="es-E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Rectangle 12"/>
          <p:cNvSpPr>
            <a:spLocks noGrp="1" noChangeArrowheads="1"/>
          </p:cNvSpPr>
          <p:nvPr>
            <p:ph type="title"/>
          </p:nvPr>
        </p:nvSpPr>
        <p:spPr>
          <a:xfrm>
            <a:off x="4787900" y="260350"/>
            <a:ext cx="4116388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200" b="1" smtClean="0">
                <a:solidFill>
                  <a:schemeClr val="hlink"/>
                </a:solidFill>
              </a:rPr>
              <a:t>Tipos de tejidos cartilaginosos</a:t>
            </a:r>
          </a:p>
        </p:txBody>
      </p:sp>
      <p:pic>
        <p:nvPicPr>
          <p:cNvPr id="19459" name="Picture 16" descr="cartílago elástico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57563"/>
            <a:ext cx="4105275" cy="27273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7" descr="cartilago hialino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333375"/>
            <a:ext cx="4103688" cy="2743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61" name="Text Box 19"/>
          <p:cNvSpPr txBox="1">
            <a:spLocks noChangeArrowheads="1"/>
          </p:cNvSpPr>
          <p:nvPr/>
        </p:nvSpPr>
        <p:spPr bwMode="auto">
          <a:xfrm>
            <a:off x="468313" y="6237288"/>
            <a:ext cx="34559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/>
              <a:t>Elástico:</a:t>
            </a:r>
            <a:r>
              <a:rPr lang="es-ES" altLang="es-ES" sz="2400"/>
              <a:t> </a:t>
            </a:r>
            <a:r>
              <a:rPr lang="es-ES" altLang="es-ES"/>
              <a:t>Oreja, epiglotis</a:t>
            </a:r>
            <a:endParaRPr lang="es-ES" altLang="es-ES" sz="2400"/>
          </a:p>
        </p:txBody>
      </p:sp>
      <p:sp>
        <p:nvSpPr>
          <p:cNvPr id="19462" name="Text Box 20"/>
          <p:cNvSpPr txBox="1">
            <a:spLocks noChangeArrowheads="1"/>
          </p:cNvSpPr>
          <p:nvPr/>
        </p:nvSpPr>
        <p:spPr bwMode="auto">
          <a:xfrm>
            <a:off x="4356100" y="1700213"/>
            <a:ext cx="3960813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/>
              <a:t>Hialino:</a:t>
            </a:r>
            <a:r>
              <a:rPr lang="es-ES" altLang="es-ES" sz="3200"/>
              <a:t> </a:t>
            </a:r>
            <a:r>
              <a:rPr lang="es-ES" altLang="es-ES"/>
              <a:t>cartílagos costales, traqueales, bronquiales y nasales, esqueleto del embrión</a:t>
            </a:r>
          </a:p>
        </p:txBody>
      </p:sp>
      <p:sp>
        <p:nvSpPr>
          <p:cNvPr id="19463" name="Text Box 21"/>
          <p:cNvSpPr txBox="1">
            <a:spLocks noChangeArrowheads="1"/>
          </p:cNvSpPr>
          <p:nvPr/>
        </p:nvSpPr>
        <p:spPr bwMode="auto">
          <a:xfrm>
            <a:off x="4643438" y="6126163"/>
            <a:ext cx="4500562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/>
              <a:t>Fibroso: </a:t>
            </a:r>
            <a:r>
              <a:rPr lang="es-ES" altLang="es-ES"/>
              <a:t>Discos intevertebrales, menisco</a:t>
            </a:r>
            <a:endParaRPr lang="es-ES" altLang="es-ES" sz="2400" b="1"/>
          </a:p>
        </p:txBody>
      </p:sp>
      <p:pic>
        <p:nvPicPr>
          <p:cNvPr id="19464" name="Picture 23" descr="cartilago fibroso 2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213100"/>
            <a:ext cx="4002088" cy="2857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490855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TEJIDO ÓSEO</a:t>
            </a:r>
          </a:p>
        </p:txBody>
      </p:sp>
      <p:pic>
        <p:nvPicPr>
          <p:cNvPr id="20483" name="Picture 9" descr="esquelet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88913"/>
            <a:ext cx="3387725" cy="652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484" name="Picture 10" descr="hues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644900"/>
            <a:ext cx="2830513" cy="293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513"/>
            <a:ext cx="5292725" cy="26638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400" b="1" smtClean="0">
                <a:solidFill>
                  <a:schemeClr val="hlink"/>
                </a:solidFill>
                <a:effectLst/>
              </a:rPr>
              <a:t>Funciones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/>
              <a:t>Soporte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/>
              <a:t>Protección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/>
              <a:t>Genera células sanguíneas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/>
              <a:t>Depósitos movilizables de calcio y fósforo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/>
              <a:t>Intervienen en el movimiento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92392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TEJIDO ÓSEO</a:t>
            </a:r>
          </a:p>
        </p:txBody>
      </p:sp>
      <p:sp>
        <p:nvSpPr>
          <p:cNvPr id="5018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037012" cy="44973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s-ES" altLang="es-ES" sz="2800" b="1" smtClean="0">
                <a:effectLst/>
              </a:rPr>
              <a:t>Formado por: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800" b="1" smtClean="0">
              <a:effectLst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chemeClr val="hlink"/>
                </a:solidFill>
                <a:effectLst/>
              </a:rPr>
              <a:t>  Matriz extracelular o matriz ósea: </a:t>
            </a:r>
            <a:r>
              <a:rPr lang="es-ES" altLang="es-ES" sz="2000" b="1" smtClean="0">
                <a:effectLst/>
              </a:rPr>
              <a:t>sólida y rígida (en laminillas)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rgbClr val="00FF00"/>
                </a:solidFill>
                <a:effectLst/>
              </a:rPr>
              <a:t>Inorgánico:</a:t>
            </a:r>
            <a:r>
              <a:rPr lang="es-ES" altLang="es-ES" sz="2000" b="1" smtClean="0">
                <a:effectLst/>
              </a:rPr>
              <a:t> fosfato y carbonato de calcio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rgbClr val="00FF00"/>
                </a:solidFill>
                <a:effectLst/>
              </a:rPr>
              <a:t>Orgánico (osteína):</a:t>
            </a:r>
            <a:r>
              <a:rPr lang="es-ES" altLang="es-ES" sz="2000" b="1" smtClean="0">
                <a:effectLst/>
              </a:rPr>
              <a:t> fibras colágenas y sustancia amorfa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chemeClr val="hlink"/>
                </a:solidFill>
                <a:effectLst/>
              </a:rPr>
              <a:t>Células</a:t>
            </a:r>
            <a:r>
              <a:rPr lang="es-ES" altLang="es-ES" sz="2000" b="1" smtClean="0">
                <a:effectLst/>
              </a:rPr>
              <a:t>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rgbClr val="00FF00"/>
                </a:solidFill>
                <a:effectLst/>
              </a:rPr>
              <a:t>Osteoblastos</a:t>
            </a:r>
            <a:r>
              <a:rPr lang="es-ES" altLang="es-ES" sz="2000" b="1" smtClean="0">
                <a:effectLst/>
              </a:rPr>
              <a:t> (segregan la matriz)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rgbClr val="00FF00"/>
                </a:solidFill>
                <a:effectLst/>
              </a:rPr>
              <a:t>Osteocitos</a:t>
            </a:r>
            <a:r>
              <a:rPr lang="es-ES" altLang="es-ES" sz="2000" b="1" smtClean="0">
                <a:effectLst/>
              </a:rPr>
              <a:t> alojados en cavidades (lagunas)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rgbClr val="00FF00"/>
                </a:solidFill>
                <a:effectLst/>
              </a:rPr>
              <a:t>Osteoclastos</a:t>
            </a:r>
            <a:r>
              <a:rPr lang="es-ES" altLang="es-ES" sz="2000" b="1" smtClean="0">
                <a:effectLst/>
              </a:rPr>
              <a:t> (reabsorben la matriz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altLang="es-ES" sz="2000" smtClean="0"/>
          </a:p>
        </p:txBody>
      </p:sp>
      <p:pic>
        <p:nvPicPr>
          <p:cNvPr id="21508" name="Picture 6" descr="Tejido_Oseo_Compact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781300"/>
            <a:ext cx="4572000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>
          <a:xfrm>
            <a:off x="5940425" y="2205038"/>
            <a:ext cx="2916238" cy="1143000"/>
          </a:xfrm>
        </p:spPr>
        <p:txBody>
          <a:bodyPr/>
          <a:lstStyle/>
          <a:p>
            <a:pPr eaLnBrk="1" hangingPunct="1"/>
            <a:r>
              <a:rPr lang="es-ES" altLang="es-ES" sz="4000" smtClean="0"/>
              <a:t>Tipos y localización</a:t>
            </a:r>
          </a:p>
        </p:txBody>
      </p:sp>
      <p:pic>
        <p:nvPicPr>
          <p:cNvPr id="22531" name="Picture 7" descr="huesos largos y planos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" y="0"/>
            <a:ext cx="5908675" cy="6524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2" name="Text Box 10"/>
          <p:cNvSpPr txBox="1">
            <a:spLocks noChangeArrowheads="1"/>
          </p:cNvSpPr>
          <p:nvPr/>
        </p:nvSpPr>
        <p:spPr bwMode="auto">
          <a:xfrm>
            <a:off x="1331913" y="1989138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22533" name="Line 14"/>
          <p:cNvSpPr>
            <a:spLocks noChangeShapeType="1"/>
          </p:cNvSpPr>
          <p:nvPr/>
        </p:nvSpPr>
        <p:spPr bwMode="auto">
          <a:xfrm>
            <a:off x="1763713" y="908050"/>
            <a:ext cx="11525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4" name="Line 15"/>
          <p:cNvSpPr>
            <a:spLocks noChangeShapeType="1"/>
          </p:cNvSpPr>
          <p:nvPr/>
        </p:nvSpPr>
        <p:spPr bwMode="auto">
          <a:xfrm>
            <a:off x="1331913" y="2349500"/>
            <a:ext cx="11525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5" name="Line 16"/>
          <p:cNvSpPr>
            <a:spLocks noChangeShapeType="1"/>
          </p:cNvSpPr>
          <p:nvPr/>
        </p:nvSpPr>
        <p:spPr bwMode="auto">
          <a:xfrm>
            <a:off x="1763713" y="620713"/>
            <a:ext cx="11525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2536" name="Line 17"/>
          <p:cNvSpPr>
            <a:spLocks noChangeShapeType="1"/>
          </p:cNvSpPr>
          <p:nvPr/>
        </p:nvSpPr>
        <p:spPr bwMode="auto">
          <a:xfrm>
            <a:off x="1331913" y="2060575"/>
            <a:ext cx="11525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0805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b="1" smtClean="0">
                <a:solidFill>
                  <a:srgbClr val="FFFF00"/>
                </a:solidFill>
              </a:rPr>
              <a:t>Tejidos</a:t>
            </a:r>
            <a:r>
              <a:rPr lang="es-ES" altLang="es-ES" sz="2800" b="1" smtClean="0">
                <a:solidFill>
                  <a:srgbClr val="FFFF00"/>
                </a:solidFill>
              </a:rPr>
              <a:t>:</a:t>
            </a:r>
            <a:r>
              <a:rPr lang="es-ES" altLang="es-ES" sz="2800" smtClean="0"/>
              <a:t> </a:t>
            </a:r>
            <a:r>
              <a:rPr lang="es-ES" altLang="es-ES" sz="2400" smtClean="0"/>
              <a:t>conjunto de células asociadas entre sí especializadas en la realización de una determinada función</a:t>
            </a:r>
            <a:br>
              <a:rPr lang="es-ES" altLang="es-ES" sz="2400" smtClean="0"/>
            </a:br>
            <a:endParaRPr lang="es-ES" altLang="es-ES" sz="2400" smtClean="0"/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79388" y="3500438"/>
            <a:ext cx="8964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>
                <a:solidFill>
                  <a:srgbClr val="FFFF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Histología:</a:t>
            </a:r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 ciencia que se encarga del estudio de los tejidos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1" descr="tejido oseo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700213"/>
            <a:ext cx="6748463" cy="49450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3555" name="Text Box 12"/>
          <p:cNvSpPr txBox="1">
            <a:spLocks noChangeArrowheads="1"/>
          </p:cNvSpPr>
          <p:nvPr/>
        </p:nvSpPr>
        <p:spPr bwMode="auto">
          <a:xfrm>
            <a:off x="971550" y="476250"/>
            <a:ext cx="75612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2400" b="1"/>
              <a:t>Osteona o sistemas de Havers</a:t>
            </a:r>
            <a:r>
              <a:rPr lang="es-ES" altLang="es-ES" sz="2400"/>
              <a:t>: unidades básicas del tejido óseo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Tejido sanguíneo</a:t>
            </a:r>
          </a:p>
        </p:txBody>
      </p:sp>
      <p:sp>
        <p:nvSpPr>
          <p:cNvPr id="67592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41438"/>
            <a:ext cx="4037013" cy="51117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2400" b="1" smtClean="0">
                <a:solidFill>
                  <a:schemeClr val="hlink"/>
                </a:solidFill>
              </a:rPr>
              <a:t>Funciones</a:t>
            </a:r>
            <a:r>
              <a:rPr lang="es-ES" altLang="es-ES" sz="2400" smtClean="0">
                <a:solidFill>
                  <a:schemeClr val="hlink"/>
                </a:solidFill>
              </a:rPr>
              <a:t>:</a:t>
            </a:r>
          </a:p>
          <a:p>
            <a:pPr lvl="1" eaLnBrk="1" hangingPunct="1">
              <a:defRPr/>
            </a:pPr>
            <a:r>
              <a:rPr lang="es-ES" altLang="es-ES" sz="2400" smtClean="0"/>
              <a:t>Transporta oxígeno y nutrientes a las células</a:t>
            </a:r>
          </a:p>
          <a:p>
            <a:pPr lvl="1" eaLnBrk="1" hangingPunct="1">
              <a:defRPr/>
            </a:pPr>
            <a:r>
              <a:rPr lang="es-ES" altLang="es-ES" sz="2400" smtClean="0"/>
              <a:t>Retira las sustancias de desecho de las células</a:t>
            </a:r>
          </a:p>
          <a:p>
            <a:pPr lvl="1" eaLnBrk="1" hangingPunct="1">
              <a:defRPr/>
            </a:pPr>
            <a:r>
              <a:rPr lang="es-ES" altLang="es-ES" sz="2400" smtClean="0"/>
              <a:t>Lleva las hormonas </a:t>
            </a:r>
          </a:p>
          <a:p>
            <a:pPr lvl="1" eaLnBrk="1" hangingPunct="1">
              <a:defRPr/>
            </a:pPr>
            <a:r>
              <a:rPr lang="es-ES" altLang="es-ES" sz="2400" smtClean="0"/>
              <a:t>Distribuye el calor por todo el cuerpo</a:t>
            </a:r>
          </a:p>
          <a:p>
            <a:pPr lvl="1" eaLnBrk="1" hangingPunct="1">
              <a:defRPr/>
            </a:pPr>
            <a:r>
              <a:rPr lang="es-ES" altLang="es-ES" sz="2400" smtClean="0"/>
              <a:t>Defensa del organismo</a:t>
            </a:r>
          </a:p>
        </p:txBody>
      </p:sp>
      <p:pic>
        <p:nvPicPr>
          <p:cNvPr id="24580" name="Picture 11" descr="sangr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85950"/>
            <a:ext cx="4932362" cy="3944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mtClean="0"/>
              <a:t>Tejido sanguíneo</a:t>
            </a:r>
          </a:p>
        </p:txBody>
      </p:sp>
      <p:pic>
        <p:nvPicPr>
          <p:cNvPr id="25603" name="Picture 3" descr="sangre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254125"/>
            <a:ext cx="8929687" cy="5003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194" name="Group 114"/>
          <p:cNvGraphicFramePr>
            <a:graphicFrameLocks noGrp="1"/>
          </p:cNvGraphicFramePr>
          <p:nvPr/>
        </p:nvGraphicFramePr>
        <p:xfrm>
          <a:off x="250825" y="260350"/>
          <a:ext cx="8458200" cy="6416675"/>
        </p:xfrm>
        <a:graphic>
          <a:graphicData uri="http://schemas.openxmlformats.org/drawingml/2006/table">
            <a:tbl>
              <a:tblPr/>
              <a:tblGrid>
                <a:gridCol w="1525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0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7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8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557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</a:rPr>
                        <a:t>Matriz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Plasma sanguíneo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Transporta sales, proteínas, lípidos, glucosa, aminoácidos, enzimas, hormonas, desechos celulares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8779">
                <a:tc row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Arial" panose="020B0604020202020204" pitchFamily="34" charset="0"/>
                        </a:rPr>
                        <a:t>Células</a:t>
                      </a: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Eritrocitos, hematíes o glóbulos rojos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Transportar gases respiratorios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237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Leucocitos o glóbulos blancos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Granulocitos: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neutrófilos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Eosinófilos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Basófilos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Defensa del organismo: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Fagocitando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Fabricando anticuerpos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00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Agranulocitos: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Monocitos</a:t>
                      </a:r>
                    </a:p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Linfocitos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7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Plaquetas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Intervienen en la coagulación sanguínea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hematopoyesis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0"/>
            <a:ext cx="8066088" cy="667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Características tejido muscular</a:t>
            </a:r>
          </a:p>
        </p:txBody>
      </p:sp>
      <p:sp>
        <p:nvSpPr>
          <p:cNvPr id="28675" name="Text Box 4"/>
          <p:cNvSpPr>
            <a:spLocks noChangeArrowheads="1"/>
          </p:cNvSpPr>
          <p:nvPr>
            <p:ph type="body" idx="1"/>
          </p:nvPr>
        </p:nvSpPr>
        <p:spPr>
          <a:solidFill>
            <a:schemeClr val="accent1"/>
          </a:solidFill>
          <a:ln w="3810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s-ES" altLang="es-ES" smtClean="0">
                <a:effectLst/>
              </a:rPr>
              <a:t>Formado por </a:t>
            </a:r>
            <a:r>
              <a:rPr lang="es-ES" altLang="es-ES" smtClean="0">
                <a:solidFill>
                  <a:schemeClr val="hlink"/>
                </a:solidFill>
                <a:effectLst/>
              </a:rPr>
              <a:t>fibras musculares</a:t>
            </a:r>
            <a:endParaRPr lang="es-ES" altLang="es-ES" smtClean="0">
              <a:effectLst/>
            </a:endParaRPr>
          </a:p>
          <a:p>
            <a:pPr eaLnBrk="1" hangingPunct="1"/>
            <a:r>
              <a:rPr lang="es-ES" altLang="es-ES" smtClean="0">
                <a:effectLst/>
              </a:rPr>
              <a:t>Capaces de acortarse (contraerse) al recibir un estímulo y  recuperar tamaño inicial (relajarse)</a:t>
            </a:r>
          </a:p>
          <a:p>
            <a:pPr eaLnBrk="1" hangingPunct="1"/>
            <a:r>
              <a:rPr lang="es-ES" altLang="es-ES" smtClean="0">
                <a:effectLst/>
              </a:rPr>
              <a:t>Responsable de los movimientos corporales</a:t>
            </a:r>
          </a:p>
          <a:p>
            <a:pPr eaLnBrk="1" hangingPunct="1"/>
            <a:endParaRPr lang="es-ES" altLang="es-ES" smtClean="0">
              <a:effectLst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Estructura de la fibra muscular</a:t>
            </a: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364537" cy="2478088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2400" smtClean="0"/>
              <a:t>Sarcolema: membrana plasmática</a:t>
            </a:r>
          </a:p>
          <a:p>
            <a:pPr eaLnBrk="1" hangingPunct="1">
              <a:defRPr/>
            </a:pPr>
            <a:r>
              <a:rPr lang="es-ES" altLang="es-ES" sz="2400" smtClean="0"/>
              <a:t>Sarcoplasma: citoplasma </a:t>
            </a:r>
          </a:p>
          <a:p>
            <a:pPr eaLnBrk="1" hangingPunct="1">
              <a:defRPr/>
            </a:pPr>
            <a:r>
              <a:rPr lang="es-ES" altLang="es-ES" sz="2400" smtClean="0"/>
              <a:t>No tienen capacidad de dividirse</a:t>
            </a:r>
          </a:p>
          <a:p>
            <a:pPr eaLnBrk="1" hangingPunct="1">
              <a:defRPr/>
            </a:pPr>
            <a:r>
              <a:rPr lang="es-ES" altLang="es-ES" sz="2400" smtClean="0"/>
              <a:t>Contienen gran cantidad de mitocondrias</a:t>
            </a:r>
          </a:p>
          <a:p>
            <a:pPr eaLnBrk="1" hangingPunct="1">
              <a:defRPr/>
            </a:pPr>
            <a:r>
              <a:rPr lang="es-ES" altLang="es-ES" sz="2400" smtClean="0"/>
              <a:t>Elevada cantidad de estructuras filamentosas: miofibrillas</a:t>
            </a:r>
          </a:p>
          <a:p>
            <a:pPr eaLnBrk="1" hangingPunct="1">
              <a:defRPr/>
            </a:pPr>
            <a:endParaRPr lang="es-ES" altLang="es-ES" sz="2400" smtClean="0"/>
          </a:p>
        </p:txBody>
      </p:sp>
      <p:pic>
        <p:nvPicPr>
          <p:cNvPr id="29700" name="Picture 9" descr="nusculo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3860800"/>
            <a:ext cx="5184775" cy="2786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3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2808288" cy="36004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smtClean="0"/>
              <a:t>Estructura de las fibras musculares</a:t>
            </a:r>
          </a:p>
        </p:txBody>
      </p:sp>
      <p:pic>
        <p:nvPicPr>
          <p:cNvPr id="30723" name="Picture 11" descr="miosar6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0"/>
            <a:ext cx="492442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El </a:t>
            </a:r>
            <a:r>
              <a:rPr lang="es-ES" altLang="es-ES" b="1" smtClean="0"/>
              <a:t>sarcómero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Es la unidad </a:t>
            </a:r>
            <a:r>
              <a:rPr lang="es-ES" altLang="es-ES" smtClean="0">
                <a:hlinkClick r:id="rId2" tooltip="Anatomía"/>
              </a:rPr>
              <a:t>anatómica</a:t>
            </a:r>
            <a:r>
              <a:rPr lang="es-ES" altLang="es-ES" smtClean="0"/>
              <a:t> y funcional del </a:t>
            </a:r>
            <a:r>
              <a:rPr lang="es-ES" altLang="es-ES" smtClean="0">
                <a:hlinkClick r:id="rId3" tooltip="Músculo"/>
              </a:rPr>
              <a:t>músculo</a:t>
            </a:r>
            <a:r>
              <a:rPr lang="es-ES" altLang="es-ES" smtClean="0"/>
              <a:t> </a:t>
            </a:r>
          </a:p>
          <a:p>
            <a:pPr eaLnBrk="1" hangingPunct="1">
              <a:defRPr/>
            </a:pPr>
            <a:r>
              <a:rPr lang="es-ES" altLang="es-ES" smtClean="0"/>
              <a:t>Esta formada de </a:t>
            </a:r>
            <a:r>
              <a:rPr lang="es-ES" altLang="es-ES" smtClean="0">
                <a:hlinkClick r:id="rId4" tooltip="Actina"/>
              </a:rPr>
              <a:t>actina</a:t>
            </a:r>
            <a:r>
              <a:rPr lang="es-ES" altLang="es-ES" smtClean="0"/>
              <a:t> y </a:t>
            </a:r>
            <a:r>
              <a:rPr lang="es-ES" altLang="es-ES" smtClean="0">
                <a:hlinkClick r:id="rId5" tooltip="Miosina"/>
              </a:rPr>
              <a:t>miosina</a:t>
            </a:r>
            <a:endParaRPr lang="es-ES" altLang="es-ES" smtClean="0"/>
          </a:p>
        </p:txBody>
      </p:sp>
      <p:pic>
        <p:nvPicPr>
          <p:cNvPr id="31748" name="Picture 4" descr="miofilamento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644900"/>
            <a:ext cx="3732212" cy="258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La contracción muscular</a:t>
            </a:r>
          </a:p>
        </p:txBody>
      </p:sp>
      <p:pic>
        <p:nvPicPr>
          <p:cNvPr id="32771" name="Picture 6" descr="contraccion5"/>
          <p:cNvPicPr>
            <a:picLocks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63713" y="1466850"/>
            <a:ext cx="5976937" cy="448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79388" y="6021388"/>
            <a:ext cx="8785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2"/>
              </a:buClr>
              <a:buSzPct val="115000"/>
              <a:buFont typeface="Wingdings" panose="05000000000000000000" pitchFamily="2" charset="2"/>
              <a:buNone/>
              <a:defRPr/>
            </a:pP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La contracción del músculo consiste en el deslizamiento de los </a:t>
            </a:r>
            <a:r>
              <a:rPr lang="es-ES" altLang="es-ES" b="1">
                <a:effectLst>
                  <a:outerShdw blurRad="38100" dist="38100" dir="2700000" algn="tl">
                    <a:srgbClr val="000000"/>
                  </a:outerShdw>
                </a:effectLst>
                <a:hlinkClick r:id="rId3" tooltip="Miofilamento"/>
              </a:rPr>
              <a:t>miofilamentos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de </a:t>
            </a:r>
            <a:r>
              <a:rPr lang="es-ES" altLang="es-E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actina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sobre los miofilamentos de </a:t>
            </a:r>
            <a:r>
              <a:rPr lang="es-ES" altLang="es-E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miosina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s-ES" alt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563563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TIPOS DE TEJIDOS ANIMALES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226425" cy="58324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smtClean="0"/>
              <a:t>Epiteliales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Epitelio de revestimiento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Epitelio glandular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smtClean="0"/>
              <a:t>Conectivos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Conjuntivo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Adiposo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Cartilaginoso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Óseo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Sanguíneo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smtClean="0"/>
              <a:t>Musculares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Estriado esquelético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Estriado cardíaco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Liso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smtClean="0"/>
              <a:t>Nervioso</a:t>
            </a:r>
          </a:p>
        </p:txBody>
      </p:sp>
      <p:pic>
        <p:nvPicPr>
          <p:cNvPr id="6148" name="Picture 4" descr="000584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73238"/>
            <a:ext cx="56515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931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600" b="1" smtClean="0"/>
              <a:t>TIPOS</a:t>
            </a:r>
            <a:r>
              <a:rPr lang="es-ES_tradnl" altLang="es-ES" sz="3600" b="1" smtClean="0"/>
              <a:t> DE </a:t>
            </a:r>
            <a:r>
              <a:rPr lang="es-ES" altLang="es-ES" sz="3600" b="1" smtClean="0"/>
              <a:t>TEJIDOS MUSCULARES</a:t>
            </a:r>
          </a:p>
        </p:txBody>
      </p:sp>
      <p:pic>
        <p:nvPicPr>
          <p:cNvPr id="33795" name="Picture 3" descr="19917"/>
          <p:cNvPicPr>
            <a:picLocks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19588" y="1341438"/>
            <a:ext cx="4824412" cy="3859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0" y="1125538"/>
            <a:ext cx="4643438" cy="5975350"/>
          </a:xfrm>
        </p:spPr>
        <p:txBody>
          <a:bodyPr/>
          <a:lstStyle/>
          <a:p>
            <a:pPr eaLnBrk="1" hangingPunct="1"/>
            <a:r>
              <a:rPr lang="es-ES" altLang="es-ES" sz="2800" smtClean="0">
                <a:solidFill>
                  <a:srgbClr val="00FF00"/>
                </a:solidFill>
                <a:effectLst/>
              </a:rPr>
              <a:t>Tejido muscular liso</a:t>
            </a:r>
            <a:r>
              <a:rPr lang="es-ES" altLang="es-ES" sz="2800" smtClean="0">
                <a:effectLst/>
              </a:rPr>
              <a:t>: contracción lenta e involuntaria (rodea órganos internos)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000" smtClean="0">
              <a:effectLst/>
            </a:endParaRPr>
          </a:p>
          <a:p>
            <a:pPr eaLnBrk="1" hangingPunct="1"/>
            <a:r>
              <a:rPr lang="es-ES" altLang="es-ES" sz="2800" smtClean="0">
                <a:solidFill>
                  <a:srgbClr val="00FF00"/>
                </a:solidFill>
                <a:effectLst/>
              </a:rPr>
              <a:t>Tejido muscular estriado</a:t>
            </a:r>
            <a:r>
              <a:rPr lang="es-ES" altLang="es-ES" sz="2800" smtClean="0">
                <a:effectLst/>
              </a:rPr>
              <a:t>: contracción rápida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s-ES" altLang="es-ES" sz="1000" smtClean="0">
              <a:effectLst/>
            </a:endParaRPr>
          </a:p>
          <a:p>
            <a:pPr lvl="1" eaLnBrk="1" hangingPunct="1"/>
            <a:r>
              <a:rPr lang="es-ES" altLang="es-ES" sz="2400" b="1" smtClean="0">
                <a:solidFill>
                  <a:srgbClr val="00FF00"/>
                </a:solidFill>
                <a:effectLst/>
              </a:rPr>
              <a:t>Esquelético:</a:t>
            </a:r>
            <a:r>
              <a:rPr lang="es-ES" altLang="es-ES" sz="2400" smtClean="0">
                <a:effectLst/>
              </a:rPr>
              <a:t> contracción voluntaria (unido a los huesos)</a:t>
            </a:r>
          </a:p>
          <a:p>
            <a:pPr lvl="1" eaLnBrk="1" hangingPunct="1"/>
            <a:r>
              <a:rPr lang="es-ES" altLang="es-ES" sz="2400" b="1" smtClean="0">
                <a:solidFill>
                  <a:srgbClr val="00FF00"/>
                </a:solidFill>
                <a:effectLst/>
              </a:rPr>
              <a:t>Cardíaco:</a:t>
            </a:r>
            <a:r>
              <a:rPr lang="es-ES" altLang="es-ES" sz="2400" smtClean="0">
                <a:effectLst/>
              </a:rPr>
              <a:t> contracción involuntaria (corazón)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765175"/>
            <a:ext cx="33242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Tejido muscular estriado esquelético</a:t>
            </a:r>
          </a:p>
        </p:txBody>
      </p:sp>
      <p:pic>
        <p:nvPicPr>
          <p:cNvPr id="34819" name="Picture 4" descr="msculo2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781300"/>
            <a:ext cx="6769100" cy="3890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4500563" y="404813"/>
            <a:ext cx="4175125" cy="243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"/>
              <a:t> Fibras musculares cilíndricas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"/>
              <a:t> Miden varios centímetros de longitud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"/>
              <a:t> Varios músculos en la periferia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"/>
              <a:t> Miofibrillas ordenadas regularmente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s-ES_tradnl" altLang="es-ES"/>
              <a:t>I nervado por sistema nervioso central</a:t>
            </a:r>
          </a:p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Tejidos muscular estriado cardíaco</a:t>
            </a:r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5789613"/>
            <a:ext cx="8642350" cy="1068387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s-ES" sz="1800" smtClean="0">
                <a:effectLst/>
              </a:rPr>
              <a:t>Corte longitudinal de músculo cardíaco. Se observe la presencia del núcleo central, ramificación de las fibras (flecha roja) y discos intercalares (flecha negra). 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s-ES" altLang="es-ES" sz="1800" smtClean="0">
                <a:effectLst/>
              </a:rPr>
              <a:t>H-E x 400.</a:t>
            </a:r>
            <a:r>
              <a:rPr lang="es-ES" altLang="es-ES" sz="1800" smtClean="0"/>
              <a:t> </a:t>
            </a:r>
          </a:p>
        </p:txBody>
      </p:sp>
      <p:pic>
        <p:nvPicPr>
          <p:cNvPr id="35844" name="Picture 6" descr="corlon4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484313"/>
            <a:ext cx="5405438" cy="40528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altLang="es-ES" smtClean="0"/>
              <a:t>Tejido muscular liso</a:t>
            </a:r>
            <a:endParaRPr lang="es-ES" altLang="es-ES" smtClean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altLang="es-ES" sz="2800" smtClean="0"/>
              <a:t>Células pequeñas y fusiformes</a:t>
            </a:r>
          </a:p>
          <a:p>
            <a:pPr eaLnBrk="1" hangingPunct="1">
              <a:defRPr/>
            </a:pPr>
            <a:r>
              <a:rPr lang="es-ES_tradnl" altLang="es-ES" sz="2800" smtClean="0"/>
              <a:t>Sin estriaciones</a:t>
            </a:r>
          </a:p>
          <a:p>
            <a:pPr eaLnBrk="1" hangingPunct="1">
              <a:defRPr/>
            </a:pPr>
            <a:r>
              <a:rPr lang="es-ES_tradnl" altLang="es-ES" sz="2800" smtClean="0"/>
              <a:t>Inervado por el sistema nervioso autónomo</a:t>
            </a:r>
          </a:p>
          <a:p>
            <a:pPr eaLnBrk="1" hangingPunct="1">
              <a:defRPr/>
            </a:pPr>
            <a:r>
              <a:rPr lang="es-ES_tradnl" altLang="es-ES" sz="2800" smtClean="0"/>
              <a:t>Contracción lenta e involuntaria</a:t>
            </a:r>
            <a:endParaRPr lang="es-ES" altLang="es-ES" sz="2800" smtClean="0"/>
          </a:p>
        </p:txBody>
      </p:sp>
      <p:pic>
        <p:nvPicPr>
          <p:cNvPr id="36868" name="Picture 6" descr="imagesCA6OVVRJ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465263"/>
            <a:ext cx="3600450" cy="2322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69" name="Picture 8" descr="Imagen4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33988" y="3922713"/>
            <a:ext cx="3659187" cy="2781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25538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Tejido nervioso</a:t>
            </a:r>
          </a:p>
        </p:txBody>
      </p:sp>
      <p:pic>
        <p:nvPicPr>
          <p:cNvPr id="37891" name="Picture 3" descr="tejido7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981075"/>
            <a:ext cx="4310062" cy="54721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4859338" y="981075"/>
            <a:ext cx="3960812" cy="5568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Recibe estímulos y los conduce por el resto del cuerpo. Tiene dos tipos celulares</a:t>
            </a:r>
          </a:p>
          <a:p>
            <a:pPr eaLnBrk="1" hangingPunct="1"/>
            <a:endParaRPr lang="es-ES" altLang="es-ES" sz="2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s-ES" sz="24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Neuronas</a:t>
            </a:r>
            <a:r>
              <a:rPr lang="es-ES" altLang="es-ES" sz="2400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:</a:t>
            </a:r>
            <a:r>
              <a:rPr lang="es-ES" altLang="es-ES" sz="24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reciben estímulos diferentes y los transforma en impulsos nerviosos hasta un órgano efector</a:t>
            </a:r>
          </a:p>
          <a:p>
            <a:pPr eaLnBrk="1" hangingPunct="1"/>
            <a:endParaRPr lang="es-ES" altLang="es-ES" sz="2400">
              <a:latin typeface="Tahoma" panose="020B060403050404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Char char="•"/>
            </a:pPr>
            <a:r>
              <a:rPr lang="es-ES" altLang="es-ES" sz="2400" b="1">
                <a:solidFill>
                  <a:schemeClr val="hlink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Células de la glía</a:t>
            </a:r>
            <a:r>
              <a:rPr lang="es-ES" altLang="es-ES" sz="2400">
                <a:solidFill>
                  <a:srgbClr val="FF00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es-ES" altLang="es-ES" sz="2400">
                <a:latin typeface="Tahoma" panose="020B0604030504040204" pitchFamily="34" charset="0"/>
                <a:cs typeface="Arial" panose="020B0604020202020204" pitchFamily="34" charset="0"/>
              </a:rPr>
              <a:t>desempeña funciones metabólicas, de soporte y protección de las neuronas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688" y="333375"/>
            <a:ext cx="2411412" cy="22193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mtClean="0">
                <a:solidFill>
                  <a:schemeClr val="hlink"/>
                </a:solidFill>
              </a:rPr>
              <a:t>Neurona</a:t>
            </a:r>
            <a:endParaRPr lang="es-ES" altLang="es-ES" smtClean="0">
              <a:solidFill>
                <a:schemeClr val="hlink"/>
              </a:solidFill>
            </a:endParaRPr>
          </a:p>
        </p:txBody>
      </p:sp>
      <p:pic>
        <p:nvPicPr>
          <p:cNvPr id="38915" name="Picture 8" descr="u6Neurona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6121400" cy="4568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6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5099050"/>
            <a:ext cx="3887787" cy="17589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_tradnl" altLang="es-ES" sz="1800" b="1" smtClean="0">
                <a:solidFill>
                  <a:srgbClr val="00FF00"/>
                </a:solidFill>
              </a:rPr>
              <a:t>Pericarion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altLang="es-ES" sz="1800" smtClean="0"/>
              <a:t>Núcleo grande, esférico y central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altLang="es-ES" sz="1800" smtClean="0"/>
              <a:t>Abundantes mitocondrias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altLang="es-ES" sz="1800" smtClean="0"/>
              <a:t>Corpçusculos de Nissl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_tradnl" altLang="es-ES" sz="1800" smtClean="0"/>
              <a:t>Neurofilamentos</a:t>
            </a:r>
          </a:p>
          <a:p>
            <a:pPr eaLnBrk="1" hangingPunct="1">
              <a:lnSpc>
                <a:spcPct val="80000"/>
              </a:lnSpc>
              <a:defRPr/>
            </a:pPr>
            <a:endParaRPr lang="es-ES" altLang="es-ES" sz="1800" smtClean="0"/>
          </a:p>
        </p:txBody>
      </p:sp>
      <p:sp>
        <p:nvSpPr>
          <p:cNvPr id="92169" name="Text Box 9"/>
          <p:cNvSpPr txBox="1">
            <a:spLocks noChangeArrowheads="1"/>
          </p:cNvSpPr>
          <p:nvPr/>
        </p:nvSpPr>
        <p:spPr bwMode="auto">
          <a:xfrm>
            <a:off x="5148263" y="5084763"/>
            <a:ext cx="38163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_tradnl" altLang="es-ES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Prolongaciones neuronales</a:t>
            </a:r>
          </a:p>
          <a:p>
            <a:pPr lvl="3" eaLnBrk="1" hangingPunct="1">
              <a:buFontTx/>
              <a:buChar char="•"/>
              <a:defRPr/>
            </a:pPr>
            <a:r>
              <a:rPr lang="es-ES_tradnl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Dendritas</a:t>
            </a:r>
          </a:p>
          <a:p>
            <a:pPr lvl="1" eaLnBrk="1" hangingPunct="1">
              <a:buFontTx/>
              <a:buChar char="•"/>
              <a:defRPr/>
            </a:pPr>
            <a:r>
              <a:rPr lang="es-ES_tradnl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Axón o neurita  con telodendrones</a:t>
            </a:r>
            <a:endParaRPr lang="es-ES" alt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_tradnl" altLang="es-ES" smtClean="0"/>
              <a:t>Sinapsis</a:t>
            </a:r>
            <a:endParaRPr lang="es-ES" altLang="es-ES" smtClean="0"/>
          </a:p>
        </p:txBody>
      </p:sp>
      <p:pic>
        <p:nvPicPr>
          <p:cNvPr id="39939" name="Picture 7" descr="sinapsis%20neuron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341438"/>
            <a:ext cx="6480175" cy="52435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708025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4000" smtClean="0"/>
              <a:t>Las células gliales o neuroglia</a:t>
            </a:r>
            <a:endParaRPr lang="es-ES" altLang="es-ES" sz="4000" smtClean="0"/>
          </a:p>
        </p:txBody>
      </p:sp>
      <p:pic>
        <p:nvPicPr>
          <p:cNvPr id="40963" name="Picture 5" descr="image3281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836613"/>
            <a:ext cx="76327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64" name="Text Box 6"/>
          <p:cNvSpPr txBox="1">
            <a:spLocks noChangeArrowheads="1"/>
          </p:cNvSpPr>
          <p:nvPr/>
        </p:nvSpPr>
        <p:spPr bwMode="auto">
          <a:xfrm>
            <a:off x="539750" y="5445125"/>
            <a:ext cx="2663825" cy="1044575"/>
          </a:xfrm>
          <a:prstGeom prst="rect">
            <a:avLst/>
          </a:prstGeom>
          <a:solidFill>
            <a:schemeClr val="tx2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Forma estrellada y muchas prolongaciones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Nutrición de neuronas</a:t>
            </a:r>
            <a:r>
              <a:rPr lang="es-ES_tradnl" altLang="es-ES">
                <a:solidFill>
                  <a:schemeClr val="bg2"/>
                </a:solidFill>
              </a:rPr>
              <a:t> </a:t>
            </a:r>
            <a:endParaRPr lang="es-ES" altLang="es-ES">
              <a:solidFill>
                <a:schemeClr val="bg2"/>
              </a:solidFill>
            </a:endParaRPr>
          </a:p>
        </p:txBody>
      </p:sp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3779838" y="5445125"/>
            <a:ext cx="2519362" cy="1243013"/>
          </a:xfrm>
          <a:prstGeom prst="rect">
            <a:avLst/>
          </a:prstGeom>
          <a:solidFill>
            <a:schemeClr val="tx2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Pequeñas y pocas prolongaciones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Vaina de mielina de axones </a:t>
            </a:r>
            <a:endParaRPr lang="es-ES" altLang="es-ES" sz="1600">
              <a:solidFill>
                <a:schemeClr val="bg2"/>
              </a:solidFill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6588125" y="5300663"/>
            <a:ext cx="2555875" cy="1609725"/>
          </a:xfrm>
          <a:prstGeom prst="rect">
            <a:avLst/>
          </a:prstGeom>
          <a:solidFill>
            <a:schemeClr val="tx2"/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Pequeñas cuerpo alargado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Prolongaciones cortas y muy ramificadas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1600">
                <a:solidFill>
                  <a:schemeClr val="bg2"/>
                </a:solidFill>
              </a:rPr>
              <a:t>Fagocitan desechos</a:t>
            </a:r>
            <a:endParaRPr lang="es-ES" altLang="es-ES" sz="16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476250"/>
            <a:ext cx="8226425" cy="21717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2800" smtClean="0"/>
              <a:t>Célula de Schwann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s-ES_tradnl" altLang="es-ES" sz="1400" smtClean="0"/>
          </a:p>
          <a:p>
            <a:pPr lvl="2" eaLnBrk="1" hangingPunct="1">
              <a:defRPr/>
            </a:pPr>
            <a:r>
              <a:rPr lang="es-ES_tradnl" altLang="es-ES" smtClean="0"/>
              <a:t>Forma aplanada</a:t>
            </a:r>
          </a:p>
          <a:p>
            <a:pPr lvl="2" eaLnBrk="1" hangingPunct="1">
              <a:defRPr/>
            </a:pPr>
            <a:r>
              <a:rPr lang="es-ES_tradnl" altLang="es-ES" smtClean="0"/>
              <a:t>Vaina de axones en neuronas des S.N. periférico</a:t>
            </a:r>
            <a:endParaRPr lang="es-ES" altLang="es-ES" smtClean="0"/>
          </a:p>
        </p:txBody>
      </p:sp>
      <p:pic>
        <p:nvPicPr>
          <p:cNvPr id="41987" name="Picture 6" descr="Celula_de_Schwann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2420938"/>
            <a:ext cx="7272337" cy="40909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9" name="Rectangle 7"/>
          <p:cNvSpPr>
            <a:spLocks noGrp="1" noChangeArrowheads="1"/>
          </p:cNvSpPr>
          <p:nvPr>
            <p:ph type="title"/>
          </p:nvPr>
        </p:nvSpPr>
        <p:spPr>
          <a:xfrm>
            <a:off x="5897563" y="549275"/>
            <a:ext cx="3246437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sz="4000" smtClean="0"/>
              <a:t>Fibras nerviosas</a:t>
            </a:r>
            <a:endParaRPr lang="es-ES" altLang="es-ES" sz="4000" smtClean="0"/>
          </a:p>
        </p:txBody>
      </p:sp>
      <p:pic>
        <p:nvPicPr>
          <p:cNvPr id="43011" name="Picture 6" descr="image351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33375"/>
            <a:ext cx="5616575" cy="3397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012" name="Picture 9" descr="Image38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205038"/>
            <a:ext cx="3621087" cy="4652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3013" name="Text Box 10"/>
          <p:cNvSpPr txBox="1">
            <a:spLocks noChangeArrowheads="1"/>
          </p:cNvSpPr>
          <p:nvPr/>
        </p:nvSpPr>
        <p:spPr bwMode="auto">
          <a:xfrm>
            <a:off x="611188" y="4221163"/>
            <a:ext cx="4537075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00FF00"/>
                </a:solidFill>
              </a:rPr>
              <a:t>Fibras nerviosas:</a:t>
            </a:r>
            <a:r>
              <a:rPr lang="es-ES_tradnl" altLang="es-ES" sz="2400"/>
              <a:t> Axones de neuronas y sus envolturas protectoras</a:t>
            </a:r>
          </a:p>
          <a:p>
            <a:pPr eaLnBrk="1" hangingPunct="1">
              <a:spcBef>
                <a:spcPct val="50000"/>
              </a:spcBef>
            </a:pPr>
            <a:r>
              <a:rPr lang="es-ES_tradnl" altLang="es-ES" sz="2400" b="1">
                <a:solidFill>
                  <a:srgbClr val="00FF00"/>
                </a:solidFill>
              </a:rPr>
              <a:t>Nervios:</a:t>
            </a:r>
            <a:r>
              <a:rPr lang="es-ES_tradnl" altLang="es-ES" sz="2400"/>
              <a:t> agrupaciones de varias fibras nerviosas</a:t>
            </a:r>
            <a:endParaRPr lang="es-ES" altLang="es-ES"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125538"/>
            <a:ext cx="8226425" cy="11430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b="1" smtClean="0">
                <a:solidFill>
                  <a:schemeClr val="hlink"/>
                </a:solidFill>
              </a:rPr>
              <a:t>Tejido epitelial</a:t>
            </a:r>
            <a:br>
              <a:rPr lang="es-ES" altLang="es-ES" sz="4000" b="1" smtClean="0">
                <a:solidFill>
                  <a:schemeClr val="hlink"/>
                </a:solidFill>
              </a:rPr>
            </a:br>
            <a:r>
              <a:rPr lang="es-ES" altLang="es-ES" sz="4000" b="1" smtClean="0">
                <a:solidFill>
                  <a:schemeClr val="hlink"/>
                </a:solidFill>
              </a:rPr>
              <a:t/>
            </a:r>
            <a:br>
              <a:rPr lang="es-ES" altLang="es-ES" sz="4000" b="1" smtClean="0">
                <a:solidFill>
                  <a:schemeClr val="hlink"/>
                </a:solidFill>
              </a:rPr>
            </a:br>
            <a:r>
              <a:rPr lang="es-ES" altLang="es-ES" sz="2400" b="1" smtClean="0">
                <a:solidFill>
                  <a:schemeClr val="tx1"/>
                </a:solidFill>
              </a:rPr>
              <a:t>Formado por células que recubren la superficie externa de nuestro cuerpo, las cavidades corporales o forman las glándulas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000" smtClean="0"/>
          </a:p>
          <a:p>
            <a:pPr eaLnBrk="1" hangingPunct="1">
              <a:lnSpc>
                <a:spcPct val="80000"/>
              </a:lnSpc>
              <a:defRPr/>
            </a:pPr>
            <a:endParaRPr lang="es-ES" altLang="es-ES" sz="2000" smtClean="0"/>
          </a:p>
        </p:txBody>
      </p:sp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611188" y="3141663"/>
            <a:ext cx="7993062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sz="3200" b="1">
                <a:solidFill>
                  <a:schemeClr val="hlink"/>
                </a:solidFill>
              </a:rPr>
              <a:t>Características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400" b="1"/>
              <a:t>Células planas, cúbicas o cilíndricas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400" b="1"/>
              <a:t>Poco modificadas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400" b="1"/>
              <a:t>De vida corta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es-ES" altLang="es-ES" sz="2400" b="1"/>
              <a:t>Muy unidas sin espacios intercelulares</a:t>
            </a:r>
          </a:p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0"/>
            <a:ext cx="8226425" cy="981075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mtClean="0">
                <a:solidFill>
                  <a:schemeClr val="hlink"/>
                </a:solidFill>
              </a:rPr>
              <a:t>Tipos de tejidos epiteliales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196975"/>
            <a:ext cx="8226425" cy="48990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b="1" smtClean="0">
                <a:solidFill>
                  <a:srgbClr val="FF0000"/>
                </a:solidFill>
              </a:rPr>
              <a:t>De revestimiento</a:t>
            </a:r>
            <a:r>
              <a:rPr lang="es-ES" altLang="es-ES" sz="2400" smtClean="0"/>
              <a:t>: tapiza las superficies externas y las cavidades internas de órganos huecos.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Sus células se unen estrechamente formando capas.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smtClean="0"/>
              <a:t>Se apoya sobre una capa de tejido conjuntivo: </a:t>
            </a:r>
            <a:r>
              <a:rPr lang="es-ES" altLang="es-ES" sz="2000" b="1" smtClean="0">
                <a:solidFill>
                  <a:schemeClr val="hlink"/>
                </a:solidFill>
              </a:rPr>
              <a:t>membrana basal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000" b="1" smtClean="0">
                <a:solidFill>
                  <a:schemeClr val="hlink"/>
                </a:solidFill>
              </a:rPr>
              <a:t>Carecen de vasos sanguíneos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40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s-ES" altLang="es-ES" sz="2400" b="1" smtClean="0">
                <a:solidFill>
                  <a:srgbClr val="FF0000"/>
                </a:solidFill>
              </a:rPr>
              <a:t>Glandulares:</a:t>
            </a:r>
            <a:r>
              <a:rPr lang="es-ES" altLang="es-ES" sz="2400" smtClean="0"/>
              <a:t> formado por células que sintetizan y secretan sustancias y se asocian en glándulas.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sz="240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200" b="1" smtClean="0">
                <a:solidFill>
                  <a:srgbClr val="FFFF00"/>
                </a:solidFill>
              </a:rPr>
              <a:t>Glándulas endocrinas:</a:t>
            </a:r>
            <a:r>
              <a:rPr lang="es-ES" altLang="es-ES" sz="2200" smtClean="0"/>
              <a:t> secreción </a:t>
            </a:r>
            <a:r>
              <a:rPr lang="es-ES" altLang="es-ES" sz="2200" smtClean="0">
                <a:solidFill>
                  <a:srgbClr val="00FF00"/>
                </a:solidFill>
              </a:rPr>
              <a:t>interna</a:t>
            </a:r>
            <a:r>
              <a:rPr lang="es-ES" altLang="es-ES" sz="2200" smtClean="0"/>
              <a:t>, al torrente sanguíneo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200" b="1" smtClean="0">
                <a:solidFill>
                  <a:srgbClr val="FFFF00"/>
                </a:solidFill>
              </a:rPr>
              <a:t>Glándulas exocrinas:</a:t>
            </a:r>
            <a:r>
              <a:rPr lang="es-ES" altLang="es-ES" sz="2200" smtClean="0"/>
              <a:t> secreción </a:t>
            </a:r>
            <a:r>
              <a:rPr lang="es-ES" altLang="es-ES" sz="2200" smtClean="0">
                <a:solidFill>
                  <a:srgbClr val="00FF00"/>
                </a:solidFill>
              </a:rPr>
              <a:t>externa</a:t>
            </a:r>
            <a:r>
              <a:rPr lang="es-ES" altLang="es-ES" sz="2200" smtClean="0"/>
              <a:t>, al exterior del cuerpo o a cavidades internas como el aparato digestivo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ES" altLang="es-ES" sz="2400" smtClean="0">
                <a:solidFill>
                  <a:schemeClr val="hlink"/>
                </a:solidFill>
              </a:rPr>
              <a:t>Glándulas mixtas</a:t>
            </a:r>
            <a:r>
              <a:rPr lang="es-ES" altLang="es-ES" sz="2200" smtClean="0"/>
              <a:t>: </a:t>
            </a:r>
            <a:r>
              <a:rPr lang="es-ES" altLang="es-ES" sz="2000" smtClean="0"/>
              <a:t>Tienen una parte endocrina y otra exocrina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5888"/>
            <a:ext cx="4176712" cy="13716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3200" smtClean="0"/>
              <a:t>TEJIDO EPITELIAL </a:t>
            </a:r>
            <a:br>
              <a:rPr lang="es-ES" altLang="es-ES" sz="3200" smtClean="0"/>
            </a:br>
            <a:r>
              <a:rPr lang="es-ES" altLang="es-ES" sz="3200" smtClean="0"/>
              <a:t>DE REVESTIMIENTO</a:t>
            </a:r>
          </a:p>
        </p:txBody>
      </p:sp>
      <p:pic>
        <p:nvPicPr>
          <p:cNvPr id="9219" name="Picture 3" descr="Epitelios"/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738" y="1484313"/>
            <a:ext cx="4900612" cy="5040312"/>
          </a:xfrm>
          <a:solidFill>
            <a:schemeClr val="tx2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79388" y="1557338"/>
            <a:ext cx="3744912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>
                <a:solidFill>
                  <a:schemeClr val="hlink"/>
                </a:solidFill>
              </a:rPr>
              <a:t>Monoestratificado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>
                <a:solidFill>
                  <a:srgbClr val="00FF00"/>
                </a:solidFill>
              </a:rPr>
              <a:t> Plano:</a:t>
            </a:r>
            <a:r>
              <a:rPr lang="es-ES" altLang="es-ES"/>
              <a:t> endotelio vasos sanguíneos, alvéolos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>
                <a:solidFill>
                  <a:srgbClr val="00FF00"/>
                </a:solidFill>
              </a:rPr>
              <a:t> Cúbico:</a:t>
            </a:r>
            <a:r>
              <a:rPr lang="es-ES" altLang="es-ES"/>
              <a:t> Pared del ovarios, tubos colectores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>
                <a:solidFill>
                  <a:srgbClr val="00FF00"/>
                </a:solidFill>
              </a:rPr>
              <a:t> Cilíndrico:</a:t>
            </a:r>
            <a:r>
              <a:rPr lang="es-ES" altLang="es-ES"/>
              <a:t> luz del intestino delgado (con microvellosidades)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>
                <a:solidFill>
                  <a:schemeClr val="hlink"/>
                </a:solidFill>
              </a:rPr>
              <a:t>Pluriestratificado</a:t>
            </a: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>
                <a:solidFill>
                  <a:srgbClr val="00FF00"/>
                </a:solidFill>
              </a:rPr>
              <a:t> Plano: </a:t>
            </a:r>
            <a:r>
              <a:rPr lang="es-ES" altLang="es-ES"/>
              <a:t>epidermis, boca, esófago, vagina</a:t>
            </a:r>
            <a:endParaRPr lang="es-ES" altLang="es-ES">
              <a:solidFill>
                <a:srgbClr val="00FF00"/>
              </a:solidFill>
            </a:endParaRPr>
          </a:p>
          <a:p>
            <a:pPr lvl="1" eaLnBrk="1" hangingPunct="1"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s-ES" altLang="es-ES">
                <a:solidFill>
                  <a:srgbClr val="00FF00"/>
                </a:solidFill>
              </a:rPr>
              <a:t> Cúbico</a:t>
            </a:r>
            <a:r>
              <a:rPr lang="es-ES" altLang="es-ES"/>
              <a:t>: conjuntiva, epitelio glándulas mamarias</a:t>
            </a:r>
            <a:endParaRPr lang="es-ES" altLang="es-ES">
              <a:solidFill>
                <a:srgbClr val="00FF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s-ES" altLang="es-ES">
                <a:solidFill>
                  <a:schemeClr val="hlink"/>
                </a:solidFill>
              </a:rPr>
              <a:t>Pseudoestratificado:</a:t>
            </a:r>
            <a:r>
              <a:rPr lang="es-ES" altLang="es-ES"/>
              <a:t> vías respiratorias</a:t>
            </a:r>
          </a:p>
          <a:p>
            <a:pPr eaLnBrk="1" hangingPunct="1">
              <a:spcBef>
                <a:spcPct val="50000"/>
              </a:spcBef>
            </a:pPr>
            <a:endParaRPr lang="es-ES" altLang="es-ES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4787900" y="333375"/>
            <a:ext cx="41417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b="1">
                <a:solidFill>
                  <a:srgbClr val="00FF00"/>
                </a:solidFill>
              </a:rPr>
              <a:t>Función:</a:t>
            </a:r>
            <a:r>
              <a:rPr lang="es-ES" altLang="es-ES" b="1"/>
              <a:t> </a:t>
            </a:r>
          </a:p>
          <a:p>
            <a:pPr eaLnBrk="1" hangingPunct="1"/>
            <a:r>
              <a:rPr lang="es-ES" altLang="es-ES"/>
              <a:t>Protectora y algunos intervienen en la absorción de determinadas sustancias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3800" y="188913"/>
            <a:ext cx="3754438" cy="137160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sz="4000" smtClean="0"/>
              <a:t>TEJIDO EPITELIAL</a:t>
            </a:r>
            <a:br>
              <a:rPr lang="es-ES" altLang="es-ES" sz="4000" smtClean="0"/>
            </a:br>
            <a:r>
              <a:rPr lang="es-ES" altLang="es-ES" sz="4000" smtClean="0"/>
              <a:t>GLÁNDULAR</a:t>
            </a:r>
          </a:p>
        </p:txBody>
      </p:sp>
      <p:pic>
        <p:nvPicPr>
          <p:cNvPr id="10243" name="Picture 3" descr="gálndula tubulosa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88913"/>
            <a:ext cx="3976688" cy="5545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427538" y="1916113"/>
            <a:ext cx="4465637" cy="421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ES" altLang="es-ES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Glandulares: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formado por células que sintetizan y secretan distintas sustancias y se asocian en glándulas. </a:t>
            </a:r>
          </a:p>
          <a:p>
            <a:pPr eaLnBrk="1" hangingPunct="1">
              <a:defRPr/>
            </a:pPr>
            <a:endParaRPr lang="es-ES" alt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s-ES" alt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Glándulas exocrinas: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secreción </a:t>
            </a:r>
            <a:r>
              <a:rPr lang="es-ES" altLang="es-E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externa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, al exterior del cuerpo o a cavidades internas como el aparato digestivo. Con conducto secretor</a:t>
            </a:r>
          </a:p>
          <a:p>
            <a:pPr lvl="1" eaLnBrk="1" hangingPunct="1">
              <a:defRPr/>
            </a:pPr>
            <a:endParaRPr lang="es-ES" alt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s-ES" altLang="es-E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Glándulas endocrinas: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 secreción </a:t>
            </a:r>
            <a:r>
              <a:rPr lang="es-ES" altLang="es-ES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interna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, al torrente sanguíneo. Sin conducto secretor</a:t>
            </a:r>
          </a:p>
          <a:p>
            <a:pPr lvl="1" eaLnBrk="1" hangingPunct="1">
              <a:defRPr/>
            </a:pPr>
            <a:endParaRPr lang="es-ES" altLang="es-ES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 eaLnBrk="1" hangingPunct="1">
              <a:defRPr/>
            </a:pPr>
            <a:r>
              <a:rPr lang="es-ES" altLang="es-E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Glándulas mixtas: </a:t>
            </a:r>
            <a:r>
              <a:rPr lang="es-ES" altLang="es-ES">
                <a:effectLst>
                  <a:outerShdw blurRad="38100" dist="38100" dir="2700000" algn="tl">
                    <a:srgbClr val="000000"/>
                  </a:outerShdw>
                </a:effectLst>
              </a:rPr>
              <a:t>Tienen una parte endocrina y otra exocrina: pán</a:t>
            </a:r>
            <a:r>
              <a:rPr lang="es-ES" altLang="es-ES"/>
              <a:t>creas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/>
              <a:t>Tejidos conectivos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altLang="es-ES" smtClean="0">
                <a:solidFill>
                  <a:schemeClr val="hlink"/>
                </a:solidFill>
              </a:rPr>
              <a:t>Función:</a:t>
            </a:r>
            <a:r>
              <a:rPr lang="es-ES" altLang="es-ES" smtClean="0"/>
              <a:t> unir, dar soporte, nutrir y proteger a los demás tejidos</a:t>
            </a:r>
          </a:p>
          <a:p>
            <a:pPr eaLnBrk="1" hangingPunct="1">
              <a:defRPr/>
            </a:pPr>
            <a:r>
              <a:rPr lang="es-ES" altLang="es-ES" smtClean="0">
                <a:solidFill>
                  <a:schemeClr val="hlink"/>
                </a:solidFill>
              </a:rPr>
              <a:t>Características:</a:t>
            </a:r>
          </a:p>
          <a:p>
            <a:pPr lvl="1" eaLnBrk="1" hangingPunct="1">
              <a:defRPr/>
            </a:pPr>
            <a:r>
              <a:rPr lang="es-ES" altLang="es-ES" smtClean="0">
                <a:effectLst/>
              </a:rPr>
              <a:t>Muy vascularizado</a:t>
            </a:r>
          </a:p>
          <a:p>
            <a:pPr lvl="1" eaLnBrk="1" hangingPunct="1">
              <a:defRPr/>
            </a:pPr>
            <a:r>
              <a:rPr lang="es-ES" altLang="es-ES" smtClean="0">
                <a:effectLst/>
              </a:rPr>
              <a:t>Muchas terminaciones nerviosas</a:t>
            </a:r>
          </a:p>
          <a:p>
            <a:pPr lvl="1" eaLnBrk="1" hangingPunct="1">
              <a:defRPr/>
            </a:pPr>
            <a:r>
              <a:rPr lang="es-ES" altLang="es-ES" smtClean="0">
                <a:effectLst/>
              </a:rPr>
              <a:t>Varios tipos de células poco especializadas</a:t>
            </a:r>
          </a:p>
          <a:p>
            <a:pPr lvl="1" eaLnBrk="1" hangingPunct="1">
              <a:defRPr/>
            </a:pPr>
            <a:r>
              <a:rPr lang="es-ES" altLang="es-ES" smtClean="0">
                <a:effectLst/>
              </a:rPr>
              <a:t>Dispersas en una matriz extracelular:</a:t>
            </a:r>
          </a:p>
          <a:p>
            <a:pPr lvl="3" eaLnBrk="1" hangingPunct="1">
              <a:defRPr/>
            </a:pPr>
            <a:r>
              <a:rPr lang="es-ES" altLang="es-ES" smtClean="0">
                <a:effectLst/>
              </a:rPr>
              <a:t>Sustancia fundamental </a:t>
            </a:r>
          </a:p>
          <a:p>
            <a:pPr lvl="3" eaLnBrk="1" hangingPunct="1">
              <a:defRPr/>
            </a:pPr>
            <a:r>
              <a:rPr lang="es-ES" altLang="es-ES" smtClean="0">
                <a:effectLst/>
              </a:rPr>
              <a:t>Fibras: Colágenas, elásticas, reticulares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6425" cy="679450"/>
          </a:xfrm>
        </p:spPr>
        <p:txBody>
          <a:bodyPr/>
          <a:lstStyle/>
          <a:p>
            <a:pPr eaLnBrk="1" hangingPunct="1">
              <a:defRPr/>
            </a:pPr>
            <a:r>
              <a:rPr lang="es-ES" altLang="es-ES" b="1" smtClean="0">
                <a:solidFill>
                  <a:srgbClr val="FFFF00"/>
                </a:solidFill>
              </a:rPr>
              <a:t>Tejidos conectivos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s-ES" altLang="es-ES" sz="2800" smtClean="0"/>
          </a:p>
          <a:p>
            <a:pPr eaLnBrk="1" hangingPunct="1">
              <a:defRPr/>
            </a:pPr>
            <a:endParaRPr lang="es-ES" altLang="es-ES" sz="2800" smtClean="0"/>
          </a:p>
          <a:p>
            <a:pPr eaLnBrk="1" hangingPunct="1">
              <a:defRPr/>
            </a:pPr>
            <a:endParaRPr lang="es-ES" altLang="es-ES" sz="2800" smtClean="0"/>
          </a:p>
        </p:txBody>
      </p:sp>
      <p:graphicFrame>
        <p:nvGraphicFramePr>
          <p:cNvPr id="7218" name="Group 50"/>
          <p:cNvGraphicFramePr>
            <a:graphicFrameLocks noGrp="1"/>
          </p:cNvGraphicFramePr>
          <p:nvPr>
            <p:ph sz="half" idx="2"/>
          </p:nvPr>
        </p:nvGraphicFramePr>
        <p:xfrm>
          <a:off x="0" y="836613"/>
          <a:ext cx="8893175" cy="6083300"/>
        </p:xfrm>
        <a:graphic>
          <a:graphicData uri="http://schemas.openxmlformats.org/drawingml/2006/table">
            <a:tbl>
              <a:tblPr/>
              <a:tblGrid>
                <a:gridCol w="239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8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3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0575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Tejido conjuntivo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Fibroblastos / fibrocitos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Histiocitos o macrófagos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Mastocitos o células cebadas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Adipocitos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Células sanguíneas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Unir y relacionar los demás tejidos entre sí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1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Tejido adiposo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Adipocitos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Almacenar grasa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Protector de órganos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Aislante térmico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68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Tejido cartilaginoso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Condroblastos / Condrocitos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Matriz extracelular con fibras y materia amorfa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Forma los cartílagos: flexible y resistente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437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Tejido óseo</a:t>
                      </a: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Osteoblastos  / Osteocitos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Osteoclastos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Matriz extracelular con depósito de calcio y fósforo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Forma los huesos: sostén de gran resistencia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50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s-ES" alt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Sangre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es-ES" altLang="es-E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</a:txBody>
                  <a:tcPr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Eritrocitos= g. rojos = hematíes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Leucocitos= g. blancos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Plaquetas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Plasma sanguíneo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Transporte nutrientes, 0</a:t>
                      </a:r>
                      <a:r>
                        <a:rPr kumimoji="0" lang="es-ES" altLang="es-E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 y CO</a:t>
                      </a:r>
                      <a:r>
                        <a:rPr kumimoji="0" lang="es-ES" altLang="es-ES" sz="16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2</a:t>
                      </a:r>
                      <a:endParaRPr kumimoji="0" lang="es-ES" alt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Defensa del organismo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 typeface="Wingdings" panose="05000000000000000000" pitchFamily="2" charset="2"/>
                        <a:buChar char="§"/>
                        <a:tabLst/>
                      </a:pPr>
                      <a:r>
                        <a:rPr kumimoji="0" lang="es-ES" altLang="es-E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rPr>
                        <a:t>Coagulación sanguínea</a:t>
                      </a:r>
                    </a:p>
                  </a:txBody>
                  <a:tcPr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uadrícula difuminada">
  <a:themeElements>
    <a:clrScheme name="Cuadrícula difuminada 1">
      <a:dk1>
        <a:srgbClr val="7E0000"/>
      </a:dk1>
      <a:lt1>
        <a:srgbClr val="FFFFFF"/>
      </a:lt1>
      <a:dk2>
        <a:srgbClr val="800000"/>
      </a:dk2>
      <a:lt2>
        <a:srgbClr val="FCF0B2"/>
      </a:lt2>
      <a:accent1>
        <a:srgbClr val="C5543D"/>
      </a:accent1>
      <a:accent2>
        <a:srgbClr val="660000"/>
      </a:accent2>
      <a:accent3>
        <a:srgbClr val="C0AAAA"/>
      </a:accent3>
      <a:accent4>
        <a:srgbClr val="DADADA"/>
      </a:accent4>
      <a:accent5>
        <a:srgbClr val="DFB3AF"/>
      </a:accent5>
      <a:accent6>
        <a:srgbClr val="5C0000"/>
      </a:accent6>
      <a:hlink>
        <a:srgbClr val="FFFF00"/>
      </a:hlink>
      <a:folHlink>
        <a:srgbClr val="FF9900"/>
      </a:folHlink>
    </a:clrScheme>
    <a:fontScheme name="Cuadrícula difuminad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Cuadrícula difuminad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adrícula difuminad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adrícula difuminada 1">
    <a:dk1>
      <a:srgbClr val="7E0000"/>
    </a:dk1>
    <a:lt1>
      <a:srgbClr val="FFFFFF"/>
    </a:lt1>
    <a:dk2>
      <a:srgbClr val="800000"/>
    </a:dk2>
    <a:lt2>
      <a:srgbClr val="FCF0B2"/>
    </a:lt2>
    <a:accent1>
      <a:srgbClr val="C5543D"/>
    </a:accent1>
    <a:accent2>
      <a:srgbClr val="660000"/>
    </a:accent2>
    <a:accent3>
      <a:srgbClr val="C0AAAA"/>
    </a:accent3>
    <a:accent4>
      <a:srgbClr val="DADADA"/>
    </a:accent4>
    <a:accent5>
      <a:srgbClr val="DFB3AF"/>
    </a:accent5>
    <a:accent6>
      <a:srgbClr val="5C0000"/>
    </a:accent6>
    <a:hlink>
      <a:srgbClr val="FFFF0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1319</Words>
  <Application>Microsoft Office PowerPoint</Application>
  <PresentationFormat>Presentación en pantalla (4:3)</PresentationFormat>
  <Paragraphs>272</Paragraphs>
  <Slides>39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39</vt:i4>
      </vt:variant>
    </vt:vector>
  </HeadingPairs>
  <TitlesOfParts>
    <vt:vector size="45" baseType="lpstr">
      <vt:lpstr>Arial</vt:lpstr>
      <vt:lpstr>Wingdings</vt:lpstr>
      <vt:lpstr>Calibri</vt:lpstr>
      <vt:lpstr>Tahoma</vt:lpstr>
      <vt:lpstr>Cuadrícula difuminada</vt:lpstr>
      <vt:lpstr>Diseño predeterminado</vt:lpstr>
      <vt:lpstr>LOS TEJIDOS ANIMALES</vt:lpstr>
      <vt:lpstr>Tejidos: conjunto de células asociadas entre sí especializadas en la realización de una determinada función </vt:lpstr>
      <vt:lpstr>TIPOS DE TEJIDOS ANIMALES</vt:lpstr>
      <vt:lpstr>Tejido epitelial  Formado por células que recubren la superficie externa de nuestro cuerpo, las cavidades corporales o forman las glándulas</vt:lpstr>
      <vt:lpstr>Tipos de tejidos epiteliales</vt:lpstr>
      <vt:lpstr>TEJIDO EPITELIAL  DE REVESTIMIENTO</vt:lpstr>
      <vt:lpstr>TEJIDO EPITELIAL GLÁNDULAR</vt:lpstr>
      <vt:lpstr>Tejidos conectivos</vt:lpstr>
      <vt:lpstr>Tejidos conectivos</vt:lpstr>
      <vt:lpstr>Tejido conjuntivo</vt:lpstr>
      <vt:lpstr>Tipos celulares del tejido conjuntivo</vt:lpstr>
      <vt:lpstr>Tipos de tejidos conjuntivos</vt:lpstr>
      <vt:lpstr>Tejido adiposo </vt:lpstr>
      <vt:lpstr>TEJIDO CARTILAGINOSO</vt:lpstr>
      <vt:lpstr>Presentación de PowerPoint</vt:lpstr>
      <vt:lpstr>Tipos de tejidos cartilaginosos</vt:lpstr>
      <vt:lpstr>TEJIDO ÓSEO</vt:lpstr>
      <vt:lpstr>TEJIDO ÓSEO</vt:lpstr>
      <vt:lpstr>Tipos y localización</vt:lpstr>
      <vt:lpstr>Presentación de PowerPoint</vt:lpstr>
      <vt:lpstr>Tejido sanguíneo</vt:lpstr>
      <vt:lpstr>Tejido sanguíneo</vt:lpstr>
      <vt:lpstr>Presentación de PowerPoint</vt:lpstr>
      <vt:lpstr>Presentación de PowerPoint</vt:lpstr>
      <vt:lpstr>Características tejido muscular</vt:lpstr>
      <vt:lpstr>Estructura de la fibra muscular</vt:lpstr>
      <vt:lpstr>Estructura de las fibras musculares</vt:lpstr>
      <vt:lpstr>El sarcómero</vt:lpstr>
      <vt:lpstr>La contracción muscular</vt:lpstr>
      <vt:lpstr>TIPOS DE TEJIDOS MUSCULARES</vt:lpstr>
      <vt:lpstr>Tejido muscular estriado esquelético</vt:lpstr>
      <vt:lpstr>Tejidos muscular estriado cardíaco</vt:lpstr>
      <vt:lpstr>Tejido muscular liso</vt:lpstr>
      <vt:lpstr>Tejido nervioso</vt:lpstr>
      <vt:lpstr>Neurona</vt:lpstr>
      <vt:lpstr>Sinapsis</vt:lpstr>
      <vt:lpstr>Las células gliales o neuroglia</vt:lpstr>
      <vt:lpstr>Presentación de PowerPoint</vt:lpstr>
      <vt:lpstr>Fibras nerviosas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LINA</dc:creator>
  <cp:lastModifiedBy>Daniel Álvarez</cp:lastModifiedBy>
  <cp:revision>13</cp:revision>
  <dcterms:created xsi:type="dcterms:W3CDTF">2010-10-12T15:37:07Z</dcterms:created>
  <dcterms:modified xsi:type="dcterms:W3CDTF">2017-04-22T21:08:39Z</dcterms:modified>
</cp:coreProperties>
</file>