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65" r:id="rId16"/>
    <p:sldId id="274" r:id="rId17"/>
    <p:sldId id="275" r:id="rId18"/>
    <p:sldId id="266" r:id="rId19"/>
    <p:sldId id="276" r:id="rId20"/>
    <p:sldId id="267" r:id="rId21"/>
    <p:sldId id="26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0EA148-1F64-402B-98BD-0109EF62CF93}" type="datetimeFigureOut">
              <a:rPr lang="es-ES" smtClean="0"/>
              <a:t>17/10/2016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564C60-C526-459F-9B50-F728BCF58BC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EL DIAGNÓSTICO DE LAS ENFERMEDADES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44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4"/>
                </a:solidFill>
              </a:rPr>
              <a:t/>
            </a:r>
            <a:br>
              <a:rPr lang="es-ES" sz="3200" dirty="0" smtClean="0">
                <a:solidFill>
                  <a:schemeClr val="accent4"/>
                </a:solidFill>
              </a:rPr>
            </a:br>
            <a:r>
              <a:rPr lang="es-ES" sz="3200" dirty="0">
                <a:solidFill>
                  <a:schemeClr val="accent4"/>
                </a:solidFill>
              </a:rPr>
              <a:t/>
            </a:r>
            <a:br>
              <a:rPr lang="es-ES" sz="3200" dirty="0">
                <a:solidFill>
                  <a:schemeClr val="accent4"/>
                </a:solidFill>
              </a:rPr>
            </a:br>
            <a:r>
              <a:rPr lang="es-ES" sz="3200" dirty="0" smtClean="0">
                <a:solidFill>
                  <a:schemeClr val="accent4"/>
                </a:solidFill>
              </a:rPr>
              <a:t>4.1</a:t>
            </a:r>
            <a:r>
              <a:rPr lang="es-ES" sz="3200" dirty="0">
                <a:solidFill>
                  <a:schemeClr val="accent4"/>
                </a:solidFill>
              </a:rPr>
              <a:t>. </a:t>
            </a:r>
            <a:r>
              <a:rPr lang="es-ES" sz="3200" dirty="0" smtClean="0">
                <a:solidFill>
                  <a:schemeClr val="accent4"/>
                </a:solidFill>
              </a:rPr>
              <a:t>TÉCNICAS </a:t>
            </a:r>
            <a:r>
              <a:rPr lang="es-ES" sz="3200" dirty="0">
                <a:solidFill>
                  <a:schemeClr val="accent4"/>
                </a:solidFill>
              </a:rPr>
              <a:t>DE DIAGNÓSTICO POR IMAGEN:</a:t>
            </a:r>
            <a:br>
              <a:rPr lang="es-ES" sz="3200" dirty="0">
                <a:solidFill>
                  <a:schemeClr val="accent4"/>
                </a:solidFill>
              </a:rPr>
            </a:br>
            <a:endParaRPr lang="es-ES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s-ES" b="1" dirty="0" smtClean="0">
                <a:solidFill>
                  <a:schemeClr val="accent4"/>
                </a:solidFill>
              </a:rPr>
              <a:t>Radiografías: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</a:pPr>
            <a:r>
              <a:rPr lang="es-ES" sz="2400" dirty="0"/>
              <a:t>Se enfoca un haz de </a:t>
            </a:r>
            <a:r>
              <a:rPr lang="es-ES" sz="2400" b="1" u="sng" dirty="0"/>
              <a:t>rayos X</a:t>
            </a:r>
            <a:r>
              <a:rPr lang="es-ES" sz="2400" dirty="0"/>
              <a:t> sobre el cuerpo de una persona y se pone detrás una </a:t>
            </a:r>
            <a:r>
              <a:rPr lang="es-ES" sz="2400" b="1" dirty="0"/>
              <a:t>película fotográfica</a:t>
            </a:r>
            <a:r>
              <a:rPr lang="es-ES" sz="2400" dirty="0"/>
              <a:t> que revela las estructuras atravesadas por dichos rayos X.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dirty="0"/>
              <a:t>Las estructuras muy densas como los huesos, se ven claras y los tejidos más blandos se ven oscuros.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i="1" dirty="0"/>
              <a:t>Inconveniente: los rayos X son cancerígenos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6" y="2595097"/>
            <a:ext cx="3780805" cy="2960861"/>
          </a:xfrm>
        </p:spPr>
      </p:pic>
    </p:spTree>
    <p:extLst>
      <p:ext uri="{BB962C8B-B14F-4D97-AF65-F5344CB8AC3E}">
        <p14:creationId xmlns:p14="http://schemas.microsoft.com/office/powerpoint/2010/main" val="372214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4"/>
                </a:solidFill>
              </a:rPr>
              <a:t/>
            </a:r>
            <a:br>
              <a:rPr lang="es-ES" sz="3200" dirty="0" smtClean="0">
                <a:solidFill>
                  <a:schemeClr val="accent4"/>
                </a:solidFill>
              </a:rPr>
            </a:br>
            <a:r>
              <a:rPr lang="es-ES" sz="3200" dirty="0">
                <a:solidFill>
                  <a:schemeClr val="accent4"/>
                </a:solidFill>
              </a:rPr>
              <a:t/>
            </a:r>
            <a:br>
              <a:rPr lang="es-ES" sz="3200" dirty="0">
                <a:solidFill>
                  <a:schemeClr val="accent4"/>
                </a:solidFill>
              </a:rPr>
            </a:br>
            <a:r>
              <a:rPr lang="es-ES" sz="3200" dirty="0" smtClean="0">
                <a:solidFill>
                  <a:schemeClr val="accent4"/>
                </a:solidFill>
              </a:rPr>
              <a:t>4.1</a:t>
            </a:r>
            <a:r>
              <a:rPr lang="es-ES" sz="3200" dirty="0">
                <a:solidFill>
                  <a:schemeClr val="accent4"/>
                </a:solidFill>
              </a:rPr>
              <a:t>. </a:t>
            </a:r>
            <a:r>
              <a:rPr lang="es-ES" sz="3200" dirty="0" smtClean="0">
                <a:solidFill>
                  <a:schemeClr val="accent4"/>
                </a:solidFill>
              </a:rPr>
              <a:t>TÉCNICAS </a:t>
            </a:r>
            <a:r>
              <a:rPr lang="es-ES" sz="3200" dirty="0">
                <a:solidFill>
                  <a:schemeClr val="accent4"/>
                </a:solidFill>
              </a:rPr>
              <a:t>DE DIAGNÓSTICO POR IMAGEN:</a:t>
            </a:r>
            <a:br>
              <a:rPr lang="es-ES" sz="3200" dirty="0">
                <a:solidFill>
                  <a:schemeClr val="accent4"/>
                </a:solidFill>
              </a:rPr>
            </a:br>
            <a:endParaRPr lang="es-ES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es-ES" b="1" dirty="0" smtClean="0">
                <a:solidFill>
                  <a:schemeClr val="accent4"/>
                </a:solidFill>
              </a:rPr>
              <a:t>. TAC o ESCÁNER (Tomografía axial computarizada):</a:t>
            </a:r>
          </a:p>
          <a:p>
            <a:pPr>
              <a:lnSpc>
                <a:spcPct val="80000"/>
              </a:lnSpc>
            </a:pPr>
            <a:r>
              <a:rPr lang="es-ES" sz="1800" dirty="0"/>
              <a:t>Se basa en hacer múltiples radiografías de una zona del cuerpo mediante un </a:t>
            </a:r>
            <a:r>
              <a:rPr lang="es-ES" sz="1800" b="1" u="sng" dirty="0"/>
              <a:t>aparato de rayos X especial</a:t>
            </a:r>
            <a:r>
              <a:rPr lang="es-ES" sz="1800" dirty="0"/>
              <a:t> que rota alrededor del paciente y un </a:t>
            </a:r>
            <a:r>
              <a:rPr lang="es-ES" sz="1800" b="1" u="sng" dirty="0"/>
              <a:t>ordenador</a:t>
            </a:r>
            <a:r>
              <a:rPr lang="es-ES" sz="1800" dirty="0"/>
              <a:t> combina todas las imágenes obtenidas.</a:t>
            </a:r>
          </a:p>
          <a:p>
            <a:pPr>
              <a:lnSpc>
                <a:spcPct val="80000"/>
              </a:lnSpc>
            </a:pPr>
            <a:endParaRPr lang="es-ES" sz="1800" dirty="0"/>
          </a:p>
          <a:p>
            <a:pPr>
              <a:lnSpc>
                <a:spcPct val="80000"/>
              </a:lnSpc>
            </a:pPr>
            <a:r>
              <a:rPr lang="es-ES" sz="1800" dirty="0"/>
              <a:t>Resultado: </a:t>
            </a:r>
            <a:r>
              <a:rPr lang="es-ES" sz="1800" u="sng" dirty="0"/>
              <a:t>imágenes  nítidas</a:t>
            </a:r>
            <a:r>
              <a:rPr lang="es-ES" sz="1800" dirty="0"/>
              <a:t> de </a:t>
            </a:r>
            <a:r>
              <a:rPr lang="es-ES" sz="1800" u="sng" dirty="0"/>
              <a:t>cortes transversales</a:t>
            </a:r>
            <a:r>
              <a:rPr lang="es-ES" sz="1800" dirty="0"/>
              <a:t> de una zona del cuerpo.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800" dirty="0"/>
          </a:p>
          <a:p>
            <a:pPr>
              <a:lnSpc>
                <a:spcPct val="80000"/>
              </a:lnSpc>
            </a:pPr>
            <a:r>
              <a:rPr lang="es-ES" sz="1800" i="1" dirty="0"/>
              <a:t>Inconveniente: Se requiere más cantidad de radiación que en una radiografía convencional</a:t>
            </a:r>
            <a:r>
              <a:rPr lang="es-ES" sz="1800" dirty="0"/>
              <a:t>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7" name="Picture 8" descr="tac-cran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876313"/>
            <a:ext cx="1981200" cy="198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725144"/>
            <a:ext cx="26463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8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4"/>
                </a:solidFill>
              </a:rPr>
              <a:t/>
            </a:r>
            <a:br>
              <a:rPr lang="es-ES" sz="3200" dirty="0" smtClean="0">
                <a:solidFill>
                  <a:schemeClr val="accent4"/>
                </a:solidFill>
              </a:rPr>
            </a:br>
            <a:r>
              <a:rPr lang="es-ES" sz="3200" dirty="0">
                <a:solidFill>
                  <a:schemeClr val="accent4"/>
                </a:solidFill>
              </a:rPr>
              <a:t/>
            </a:r>
            <a:br>
              <a:rPr lang="es-ES" sz="3200" dirty="0">
                <a:solidFill>
                  <a:schemeClr val="accent4"/>
                </a:solidFill>
              </a:rPr>
            </a:br>
            <a:r>
              <a:rPr lang="es-ES" sz="3200" dirty="0" smtClean="0">
                <a:solidFill>
                  <a:schemeClr val="accent4"/>
                </a:solidFill>
              </a:rPr>
              <a:t>4.1</a:t>
            </a:r>
            <a:r>
              <a:rPr lang="es-ES" sz="3200" dirty="0">
                <a:solidFill>
                  <a:schemeClr val="accent4"/>
                </a:solidFill>
              </a:rPr>
              <a:t>. </a:t>
            </a:r>
            <a:r>
              <a:rPr lang="es-ES" sz="3200" dirty="0" smtClean="0">
                <a:solidFill>
                  <a:schemeClr val="accent4"/>
                </a:solidFill>
              </a:rPr>
              <a:t>TÉCNICAS </a:t>
            </a:r>
            <a:r>
              <a:rPr lang="es-ES" sz="3200" dirty="0">
                <a:solidFill>
                  <a:schemeClr val="accent4"/>
                </a:solidFill>
              </a:rPr>
              <a:t>DE DIAGNÓSTICO POR IMAGEN:</a:t>
            </a:r>
            <a:br>
              <a:rPr lang="es-ES" sz="3200" dirty="0">
                <a:solidFill>
                  <a:schemeClr val="accent4"/>
                </a:solidFill>
              </a:rPr>
            </a:br>
            <a:endParaRPr lang="es-ES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s-ES" sz="2400" b="1" dirty="0" smtClean="0">
                <a:solidFill>
                  <a:schemeClr val="tx2"/>
                </a:solidFill>
              </a:rPr>
              <a:t>. </a:t>
            </a:r>
            <a:r>
              <a:rPr lang="es-ES" sz="2400" b="1" dirty="0" smtClean="0">
                <a:solidFill>
                  <a:schemeClr val="accent4"/>
                </a:solidFill>
              </a:rPr>
              <a:t>Resonancia magnética:</a:t>
            </a:r>
            <a:r>
              <a:rPr lang="es-ES" b="1" dirty="0" smtClean="0">
                <a:solidFill>
                  <a:schemeClr val="accent4"/>
                </a:solidFill>
              </a:rPr>
              <a:t> 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600" dirty="0"/>
              <a:t>Combina </a:t>
            </a:r>
            <a:r>
              <a:rPr lang="es-ES" sz="2600" b="1" u="sng" dirty="0"/>
              <a:t>campos magnéticos</a:t>
            </a:r>
            <a:r>
              <a:rPr lang="es-ES" sz="2600" dirty="0"/>
              <a:t>, </a:t>
            </a:r>
            <a:r>
              <a:rPr lang="es-ES" sz="2600" b="1" u="sng" dirty="0"/>
              <a:t>ondas de radio</a:t>
            </a:r>
            <a:r>
              <a:rPr lang="es-ES" sz="2600" dirty="0"/>
              <a:t> y </a:t>
            </a:r>
            <a:r>
              <a:rPr lang="es-ES" sz="2600" b="1" u="sng" dirty="0"/>
              <a:t>ordenador</a:t>
            </a:r>
            <a:r>
              <a:rPr lang="es-ES" sz="2600" dirty="0"/>
              <a:t> para crear </a:t>
            </a:r>
            <a:r>
              <a:rPr lang="es-ES" sz="2600" u="sng" dirty="0"/>
              <a:t>imágenes</a:t>
            </a:r>
            <a:r>
              <a:rPr lang="es-ES" sz="2600" dirty="0"/>
              <a:t> de la parte del cuerpo analizada, </a:t>
            </a:r>
            <a:r>
              <a:rPr lang="es-ES" sz="2600" u="sng" dirty="0"/>
              <a:t>parecidas a las obtenidas mediante T.A.C.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 dirty="0"/>
          </a:p>
          <a:p>
            <a:pPr>
              <a:lnSpc>
                <a:spcPct val="90000"/>
              </a:lnSpc>
            </a:pPr>
            <a:r>
              <a:rPr lang="es-ES" sz="2600" i="1" dirty="0"/>
              <a:t>Ventajas: Menor riesgo para el paciente ya que no usa radiación dañina.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 i="1" dirty="0"/>
          </a:p>
          <a:p>
            <a:pPr>
              <a:lnSpc>
                <a:spcPct val="90000"/>
              </a:lnSpc>
            </a:pPr>
            <a:r>
              <a:rPr lang="es-ES" sz="2600" i="1" dirty="0"/>
              <a:t>Inconveniente: No se puede usar en personas con marcapasos u otros objetos metálicos.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s-ES"/>
          </a:p>
        </p:txBody>
      </p:sp>
      <p:pic>
        <p:nvPicPr>
          <p:cNvPr id="6" name="Picture 9" descr="rosale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1192298"/>
            <a:ext cx="2741861" cy="2770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10496"/>
            <a:ext cx="3606279" cy="21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0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4"/>
                </a:solidFill>
              </a:rPr>
              <a:t/>
            </a:r>
            <a:br>
              <a:rPr lang="es-ES" sz="3200" dirty="0" smtClean="0">
                <a:solidFill>
                  <a:schemeClr val="accent4"/>
                </a:solidFill>
              </a:rPr>
            </a:br>
            <a:r>
              <a:rPr lang="es-ES" sz="3200" dirty="0">
                <a:solidFill>
                  <a:schemeClr val="accent4"/>
                </a:solidFill>
              </a:rPr>
              <a:t/>
            </a:r>
            <a:br>
              <a:rPr lang="es-ES" sz="3200" dirty="0">
                <a:solidFill>
                  <a:schemeClr val="accent4"/>
                </a:solidFill>
              </a:rPr>
            </a:br>
            <a:r>
              <a:rPr lang="es-ES" sz="3200" dirty="0" smtClean="0">
                <a:solidFill>
                  <a:schemeClr val="accent4"/>
                </a:solidFill>
              </a:rPr>
              <a:t>4.1</a:t>
            </a:r>
            <a:r>
              <a:rPr lang="es-ES" sz="3200" dirty="0">
                <a:solidFill>
                  <a:schemeClr val="accent4"/>
                </a:solidFill>
              </a:rPr>
              <a:t>. </a:t>
            </a:r>
            <a:r>
              <a:rPr lang="es-ES" sz="3200" dirty="0" smtClean="0">
                <a:solidFill>
                  <a:schemeClr val="accent4"/>
                </a:solidFill>
              </a:rPr>
              <a:t>TÉCNICAS </a:t>
            </a:r>
            <a:r>
              <a:rPr lang="es-ES" sz="3200" dirty="0">
                <a:solidFill>
                  <a:schemeClr val="accent4"/>
                </a:solidFill>
              </a:rPr>
              <a:t>DE DIAGNÓSTICO POR IMAGEN:</a:t>
            </a:r>
            <a:br>
              <a:rPr lang="es-ES" sz="3200" dirty="0">
                <a:solidFill>
                  <a:schemeClr val="accent4"/>
                </a:solidFill>
              </a:rPr>
            </a:br>
            <a:endParaRPr lang="es-ES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sz="4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es-ES" sz="4200" b="1" dirty="0" smtClean="0">
                <a:solidFill>
                  <a:schemeClr val="tx2"/>
                </a:solidFill>
              </a:rPr>
              <a:t>. </a:t>
            </a:r>
            <a:r>
              <a:rPr lang="es-ES" sz="4200" b="1" dirty="0" smtClean="0">
                <a:solidFill>
                  <a:schemeClr val="accent4"/>
                </a:solidFill>
              </a:rPr>
              <a:t>Ecografía: </a:t>
            </a:r>
          </a:p>
          <a:p>
            <a:pPr marL="0" indent="0">
              <a:buNone/>
            </a:pPr>
            <a:endParaRPr lang="es-ES" sz="3600" b="1" dirty="0" smtClean="0">
              <a:solidFill>
                <a:schemeClr val="accent4"/>
              </a:solidFill>
            </a:endParaRPr>
          </a:p>
          <a:p>
            <a:pPr>
              <a:lnSpc>
                <a:spcPct val="80000"/>
              </a:lnSpc>
            </a:pPr>
            <a:r>
              <a:rPr lang="es-ES" sz="3600" dirty="0"/>
              <a:t>Se basa en la utilización de </a:t>
            </a:r>
            <a:r>
              <a:rPr lang="es-ES" sz="3600" b="1" u="sng" dirty="0"/>
              <a:t>ultrasonidos</a:t>
            </a:r>
            <a:r>
              <a:rPr lang="es-ES" sz="36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3600" dirty="0"/>
          </a:p>
          <a:p>
            <a:pPr>
              <a:lnSpc>
                <a:spcPct val="80000"/>
              </a:lnSpc>
            </a:pPr>
            <a:r>
              <a:rPr lang="es-ES" sz="3600" dirty="0"/>
              <a:t>Los ultrasonidos se enfocan hacia una parte del cuerpo y un </a:t>
            </a:r>
            <a:r>
              <a:rPr lang="es-ES" sz="3600" b="1" u="sng" dirty="0"/>
              <a:t>aparato recoge los ecos</a:t>
            </a:r>
            <a:r>
              <a:rPr lang="es-ES" sz="3600" dirty="0"/>
              <a:t> para </a:t>
            </a:r>
            <a:r>
              <a:rPr lang="es-ES" sz="3600" b="1" u="sng" dirty="0"/>
              <a:t>crear una imagen</a:t>
            </a:r>
            <a:r>
              <a:rPr lang="es-ES" sz="36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3600" dirty="0"/>
          </a:p>
          <a:p>
            <a:pPr>
              <a:lnSpc>
                <a:spcPct val="80000"/>
              </a:lnSpc>
            </a:pPr>
            <a:r>
              <a:rPr lang="es-ES" sz="3600" dirty="0"/>
              <a:t>Hoy en día se pueden ver imágenes tridimensionales de gran nitidez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3600" dirty="0"/>
          </a:p>
          <a:p>
            <a:pPr>
              <a:lnSpc>
                <a:spcPct val="80000"/>
              </a:lnSpc>
            </a:pPr>
            <a:r>
              <a:rPr lang="es-ES" sz="3600" i="1" dirty="0"/>
              <a:t>Ventajas: Es inocua.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3600" i="1" dirty="0"/>
          </a:p>
          <a:p>
            <a:pPr>
              <a:lnSpc>
                <a:spcPct val="80000"/>
              </a:lnSpc>
            </a:pPr>
            <a:r>
              <a:rPr lang="es-ES" sz="3600" i="1" dirty="0"/>
              <a:t>Inconvenientes:</a:t>
            </a:r>
            <a:r>
              <a:rPr lang="es-ES" sz="3600" dirty="0"/>
              <a:t> </a:t>
            </a:r>
            <a:r>
              <a:rPr lang="es-ES" sz="3600" i="1" dirty="0"/>
              <a:t>No proporciona imágenes tan detalladas como otras técnicas.</a:t>
            </a:r>
            <a:endParaRPr lang="es-ES" sz="3600" dirty="0"/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7" name="Picture 8" descr="ultrasoni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268759"/>
            <a:ext cx="2448272" cy="24237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837362"/>
            <a:ext cx="2872975" cy="26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15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accent4"/>
                </a:solidFill>
              </a:rPr>
              <a:t/>
            </a:r>
            <a:br>
              <a:rPr lang="es-ES" sz="3200" dirty="0" smtClean="0">
                <a:solidFill>
                  <a:schemeClr val="accent4"/>
                </a:solidFill>
              </a:rPr>
            </a:br>
            <a:r>
              <a:rPr lang="es-ES" sz="3200" dirty="0">
                <a:solidFill>
                  <a:schemeClr val="accent4"/>
                </a:solidFill>
              </a:rPr>
              <a:t/>
            </a:r>
            <a:br>
              <a:rPr lang="es-ES" sz="3200" dirty="0">
                <a:solidFill>
                  <a:schemeClr val="accent4"/>
                </a:solidFill>
              </a:rPr>
            </a:br>
            <a:r>
              <a:rPr lang="es-ES" sz="3200" dirty="0" smtClean="0">
                <a:solidFill>
                  <a:schemeClr val="accent4"/>
                </a:solidFill>
              </a:rPr>
              <a:t>4.1</a:t>
            </a:r>
            <a:r>
              <a:rPr lang="es-ES" sz="3200" dirty="0">
                <a:solidFill>
                  <a:schemeClr val="accent4"/>
                </a:solidFill>
              </a:rPr>
              <a:t>. </a:t>
            </a:r>
            <a:r>
              <a:rPr lang="es-ES" sz="3200" dirty="0" smtClean="0">
                <a:solidFill>
                  <a:schemeClr val="accent4"/>
                </a:solidFill>
              </a:rPr>
              <a:t>TÉCNICAS </a:t>
            </a:r>
            <a:r>
              <a:rPr lang="es-ES" sz="3200" dirty="0">
                <a:solidFill>
                  <a:schemeClr val="accent4"/>
                </a:solidFill>
              </a:rPr>
              <a:t>DE DIAGNÓSTICO POR IMAGEN:</a:t>
            </a:r>
            <a:br>
              <a:rPr lang="es-ES" sz="3200" dirty="0">
                <a:solidFill>
                  <a:schemeClr val="accent4"/>
                </a:solidFill>
              </a:rPr>
            </a:br>
            <a:endParaRPr lang="es-ES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s-ES" sz="2000" b="1" dirty="0" smtClean="0">
                <a:solidFill>
                  <a:schemeClr val="tx2"/>
                </a:solidFill>
              </a:rPr>
              <a:t>. </a:t>
            </a:r>
            <a:r>
              <a:rPr lang="es-ES" sz="2000" b="1" dirty="0" smtClean="0">
                <a:solidFill>
                  <a:schemeClr val="accent4"/>
                </a:solidFill>
              </a:rPr>
              <a:t>Medicina nuclear: </a:t>
            </a:r>
          </a:p>
          <a:p>
            <a:r>
              <a:rPr lang="es-ES" sz="1700" dirty="0"/>
              <a:t>Se basa en la </a:t>
            </a:r>
            <a:r>
              <a:rPr lang="es-ES" sz="1700" b="1" u="sng" dirty="0"/>
              <a:t>introducción de sustancias radiactivas (contrastes) </a:t>
            </a:r>
            <a:r>
              <a:rPr lang="es-ES" sz="1700" dirty="0"/>
              <a:t>que emiten rayos gamma que son captados por un </a:t>
            </a:r>
            <a:r>
              <a:rPr lang="es-ES" sz="1700" b="1" u="sng" dirty="0"/>
              <a:t>detector</a:t>
            </a:r>
            <a:r>
              <a:rPr lang="es-ES" sz="1700" dirty="0"/>
              <a:t> (cámara gamma).</a:t>
            </a:r>
          </a:p>
          <a:p>
            <a:r>
              <a:rPr lang="es-ES" sz="1700" dirty="0"/>
              <a:t>Las </a:t>
            </a:r>
            <a:r>
              <a:rPr lang="es-ES" sz="1700" u="sng" dirty="0"/>
              <a:t>imágene</a:t>
            </a:r>
            <a:r>
              <a:rPr lang="es-ES" sz="1700" dirty="0"/>
              <a:t>s (gammagrafías) dan </a:t>
            </a:r>
            <a:r>
              <a:rPr lang="es-ES" sz="1700" u="sng" dirty="0"/>
              <a:t>información sobre el funcionamiento de los órganos.</a:t>
            </a:r>
          </a:p>
          <a:p>
            <a:r>
              <a:rPr lang="es-ES" sz="1700" dirty="0"/>
              <a:t>Nuevas técnicas de medicina nuclear: Tomografía por emisión de positrones (PET) y tomografía por emisión de fotón único (SPECT).</a:t>
            </a:r>
          </a:p>
          <a:p>
            <a:r>
              <a:rPr lang="es-ES" sz="1700" i="1" dirty="0"/>
              <a:t>Inconvenientes: Riesgo por irradiación y por alergia a los contrastes.</a:t>
            </a:r>
          </a:p>
          <a:p>
            <a:pPr marL="0" indent="0">
              <a:buNone/>
            </a:pPr>
            <a:endParaRPr lang="es-ES" sz="36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 </a:t>
            </a: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2369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 descr="clip_image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359160"/>
            <a:ext cx="2641277" cy="2496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81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4. EXPLORACIONES COMPLEMENTARIAS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4.2. TÉCNICAS DE REGISTRO DE LA ACTIVIDAD ELÉCTRICA:</a:t>
            </a: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  <a:p>
            <a:r>
              <a:rPr lang="es-ES" dirty="0" smtClean="0"/>
              <a:t>Consisten en detectar las pequeñas diferencias de potencial eléctrico que se generan en músculos y neuronas.</a:t>
            </a:r>
          </a:p>
          <a:p>
            <a:r>
              <a:rPr lang="es-ES" dirty="0" smtClean="0"/>
              <a:t>Ejemplos:</a:t>
            </a:r>
          </a:p>
          <a:p>
            <a:pPr marL="514350" indent="-514350">
              <a:buAutoNum type="alphaUcPeriod"/>
            </a:pPr>
            <a:r>
              <a:rPr lang="es-ES" dirty="0" smtClean="0"/>
              <a:t>Electrocardiograma.</a:t>
            </a:r>
          </a:p>
          <a:p>
            <a:pPr marL="514350" indent="-514350">
              <a:buAutoNum type="alphaUcPeriod"/>
            </a:pPr>
            <a:r>
              <a:rPr lang="es-ES" dirty="0" smtClean="0"/>
              <a:t>Electroencefalograma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032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4"/>
                </a:solidFill>
              </a:rPr>
              <a:t>4.2. TÉCNICAS DE REGISTRO DE LA ACTIVIDAD ELÉCTRICA:</a:t>
            </a:r>
            <a:br>
              <a:rPr lang="es-ES" dirty="0">
                <a:solidFill>
                  <a:schemeClr val="accent4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s-ES" dirty="0" smtClean="0">
                <a:solidFill>
                  <a:schemeClr val="accent3"/>
                </a:solidFill>
              </a:rPr>
              <a:t>Electrocardiograma (ECG):</a:t>
            </a:r>
          </a:p>
          <a:p>
            <a:r>
              <a:rPr lang="es-ES" dirty="0" smtClean="0"/>
              <a:t>Registra la actividad eléctrica de la musculatura del corazón.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Picture 11" descr="latido carcia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218" y="3068960"/>
            <a:ext cx="3462710" cy="259727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67" y="4009446"/>
            <a:ext cx="4746211" cy="16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01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4"/>
                </a:solidFill>
              </a:rPr>
              <a:t>4.2. TÉCNICAS DE REGISTRO DE LA ACTIVIDAD ELÉCTRICA:</a:t>
            </a:r>
            <a:br>
              <a:rPr lang="es-ES" dirty="0">
                <a:solidFill>
                  <a:schemeClr val="accent4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accent1"/>
                </a:solidFill>
              </a:rPr>
              <a:t>B. </a:t>
            </a:r>
            <a:r>
              <a:rPr lang="es-ES" dirty="0" err="1" smtClean="0">
                <a:solidFill>
                  <a:schemeClr val="accent3"/>
                </a:solidFill>
              </a:rPr>
              <a:t>Electroencefa-lograma</a:t>
            </a:r>
            <a:r>
              <a:rPr lang="es-ES" dirty="0" smtClean="0">
                <a:solidFill>
                  <a:schemeClr val="accent3"/>
                </a:solidFill>
              </a:rPr>
              <a:t> (EEG):</a:t>
            </a:r>
          </a:p>
          <a:p>
            <a:r>
              <a:rPr lang="es-ES" dirty="0"/>
              <a:t>Registra la actividad eléctrica </a:t>
            </a:r>
            <a:r>
              <a:rPr lang="es-ES" dirty="0" smtClean="0"/>
              <a:t>de las neuronas del cerebro</a:t>
            </a:r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3521075" cy="2674507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4320480" cy="225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46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4. EXPLORACIONES COMPLEMENTARIAS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4.3. CATETERISMO CARDÍACO:</a:t>
            </a:r>
          </a:p>
          <a:p>
            <a:r>
              <a:rPr lang="es-ES" dirty="0" smtClean="0"/>
              <a:t>Se introduce un tubo fino y flexible (catéter) en una arteria (normalmente de la ingle) y se va llevando hacia el corazón.</a:t>
            </a:r>
          </a:p>
          <a:p>
            <a:r>
              <a:rPr lang="es-ES" dirty="0" smtClean="0"/>
              <a:t>Suele llevar máquina de rayos X para proporcionar imágenes.</a:t>
            </a:r>
          </a:p>
          <a:p>
            <a:r>
              <a:rPr lang="es-ES" dirty="0" smtClean="0"/>
              <a:t>Cuando llega al corazón, se introduce una sustancia de contraste para obtener imágenes (angiografía)</a:t>
            </a:r>
          </a:p>
          <a:p>
            <a:r>
              <a:rPr lang="es-ES" dirty="0" smtClean="0"/>
              <a:t>Da información del estado de vasos sanguíneos y corazón.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494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quipo\Desktop\imagenes\cateterismo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04579" cy="31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ÍNDICE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Definición.</a:t>
            </a:r>
          </a:p>
          <a:p>
            <a:pPr marL="514350" indent="-514350">
              <a:buAutoNum type="arabicPeriod"/>
            </a:pPr>
            <a:r>
              <a:rPr lang="es-ES" dirty="0" smtClean="0"/>
              <a:t>Fases: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2.1.Entervista clínica.</a:t>
            </a:r>
          </a:p>
          <a:p>
            <a:pPr marL="0" indent="0">
              <a:buNone/>
            </a:pPr>
            <a:r>
              <a:rPr lang="es-ES" dirty="0" smtClean="0"/>
              <a:t>       2.2 Exploración física.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2.3  Exploraciones complementarias</a:t>
            </a:r>
          </a:p>
          <a:p>
            <a:pPr marL="0" indent="0">
              <a:buNone/>
            </a:pPr>
            <a:r>
              <a:rPr lang="es-ES" dirty="0" smtClean="0"/>
              <a:t>3.    Historia clínica.</a:t>
            </a:r>
          </a:p>
          <a:p>
            <a:pPr marL="0" indent="0">
              <a:buNone/>
            </a:pPr>
            <a:r>
              <a:rPr lang="es-ES" dirty="0" smtClean="0"/>
              <a:t>4.    Exploraciones complementarias: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4.1 Técnicas de diagnóstico por imagen.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4.2 </a:t>
            </a:r>
            <a:r>
              <a:rPr lang="es-ES" dirty="0" smtClean="0"/>
              <a:t>Técnicas de la actividad eléctrica.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4.3  Cateterismo cardíaco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4.4  Técnicas endoscópicas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4.5   Biopsias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918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4. EXPLORACIONES COMPLEMENTARIAS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4.4. TÉCNICAS ENDOSCÓPICAS:</a:t>
            </a:r>
          </a:p>
          <a:p>
            <a:r>
              <a:rPr lang="es-ES" dirty="0" smtClean="0"/>
              <a:t>Consiste en introducir un instrumento a modo de tubo con fuente de luz y sistema óptico a través de un orificio natural o pequeña incisión quirúrgica.</a:t>
            </a:r>
          </a:p>
          <a:p>
            <a:r>
              <a:rPr lang="es-ES" dirty="0" smtClean="0"/>
              <a:t>Muestra imágenes en tiempo real en una pantalla.</a:t>
            </a: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91814"/>
            <a:ext cx="3883981" cy="3025417"/>
          </a:xfrm>
        </p:spPr>
      </p:pic>
    </p:spTree>
    <p:extLst>
      <p:ext uri="{BB962C8B-B14F-4D97-AF65-F5344CB8AC3E}">
        <p14:creationId xmlns:p14="http://schemas.microsoft.com/office/powerpoint/2010/main" val="3195639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4. EXPLORACIONES COMPLEMENTARIAS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4.5. BIOPSIAS:</a:t>
            </a:r>
          </a:p>
          <a:p>
            <a:r>
              <a:rPr lang="es-ES" dirty="0" smtClean="0"/>
              <a:t>Extracción de una pequeña porción de tejido para su posterior examen en el laboratorio.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Se usan para determinar si un tumor es benigno o maligno.</a:t>
            </a:r>
          </a:p>
          <a:p>
            <a:pPr marL="0" indent="0">
              <a:buNone/>
            </a:pPr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54751"/>
            <a:ext cx="3994100" cy="3195280"/>
          </a:xfrm>
        </p:spPr>
      </p:pic>
    </p:spTree>
    <p:extLst>
      <p:ext uri="{BB962C8B-B14F-4D97-AF65-F5344CB8AC3E}">
        <p14:creationId xmlns:p14="http://schemas.microsoft.com/office/powerpoint/2010/main" val="378516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1. DEFINICIÓN DE DIAGNÓSTICO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u="sng" dirty="0" smtClean="0"/>
              <a:t>Procedimiento</a:t>
            </a:r>
            <a:r>
              <a:rPr lang="es-ES" dirty="0" smtClean="0"/>
              <a:t> por el que se </a:t>
            </a:r>
            <a:r>
              <a:rPr lang="es-ES" u="sng" dirty="0" smtClean="0"/>
              <a:t>identifica la enfermedad </a:t>
            </a:r>
            <a:r>
              <a:rPr lang="es-ES" dirty="0" smtClean="0"/>
              <a:t>que sufre un paciente.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145689"/>
            <a:ext cx="3521075" cy="3434985"/>
          </a:xfrm>
        </p:spPr>
      </p:pic>
    </p:spTree>
    <p:extLst>
      <p:ext uri="{BB962C8B-B14F-4D97-AF65-F5344CB8AC3E}">
        <p14:creationId xmlns:p14="http://schemas.microsoft.com/office/powerpoint/2010/main" val="99142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2. FASES DEL 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2.1 Entrevista clínica:</a:t>
            </a:r>
          </a:p>
          <a:p>
            <a:r>
              <a:rPr lang="es-ES" b="1" dirty="0" smtClean="0">
                <a:solidFill>
                  <a:schemeClr val="accent4"/>
                </a:solidFill>
              </a:rPr>
              <a:t> </a:t>
            </a:r>
            <a:r>
              <a:rPr lang="es-ES" dirty="0" smtClean="0"/>
              <a:t>Médico pregunta al paciente una serie de datos.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Médico recoge los síntomas.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320480" cy="2880320"/>
          </a:xfrm>
        </p:spPr>
      </p:pic>
    </p:spTree>
    <p:extLst>
      <p:ext uri="{BB962C8B-B14F-4D97-AF65-F5344CB8AC3E}">
        <p14:creationId xmlns:p14="http://schemas.microsoft.com/office/powerpoint/2010/main" val="387044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2. FASES DEL 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2.2 Exploración física:</a:t>
            </a:r>
          </a:p>
          <a:p>
            <a:r>
              <a:rPr lang="es-ES" dirty="0" smtClean="0">
                <a:solidFill>
                  <a:schemeClr val="accent4"/>
                </a:solidFill>
              </a:rPr>
              <a:t> </a:t>
            </a:r>
            <a:r>
              <a:rPr lang="es-ES" dirty="0" smtClean="0"/>
              <a:t>Recogida de información mediante la vista, el oído o el tacto.</a:t>
            </a:r>
            <a:endParaRPr lang="es-ES" dirty="0"/>
          </a:p>
        </p:txBody>
      </p:sp>
      <p:pic>
        <p:nvPicPr>
          <p:cNvPr id="1026" name="Picture 2" descr="C:\Users\equipo\Desktop\imagenes\ín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49217"/>
            <a:ext cx="20669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quipo\Desktop\imagenes\diagnost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1669"/>
            <a:ext cx="2952661" cy="22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quipo\Desktop\imagenes\índi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04310"/>
            <a:ext cx="2016224" cy="23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8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2. FASES DEL 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2.3 Exploraciones complementarias:</a:t>
            </a:r>
          </a:p>
          <a:p>
            <a:r>
              <a:rPr lang="es-ES" dirty="0" smtClean="0"/>
              <a:t>Pruebas solicitadas por el médico para confirmar el diagnóstico.</a:t>
            </a:r>
            <a:endParaRPr lang="es-ES" dirty="0"/>
          </a:p>
        </p:txBody>
      </p:sp>
      <p:pic>
        <p:nvPicPr>
          <p:cNvPr id="2050" name="Picture 2" descr="C:\Users\equipo\Desktop\imagenes\rad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quipo\Desktop\imagenes\Errores-De-Diagnóstico-Medic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4" y="3789040"/>
            <a:ext cx="4030134" cy="26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7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3. HISTORIA CLÍNICA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Documento confidencial que se va elaborando a lo largo de la relación que se establece entre médico y paciente.</a:t>
            </a:r>
          </a:p>
          <a:p>
            <a:r>
              <a:rPr lang="es-ES" dirty="0" smtClean="0"/>
              <a:t>Hoy en día están informatizadas.</a:t>
            </a:r>
          </a:p>
          <a:p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53685"/>
            <a:ext cx="4718638" cy="3115675"/>
          </a:xfrm>
        </p:spPr>
      </p:pic>
    </p:spTree>
    <p:extLst>
      <p:ext uri="{BB962C8B-B14F-4D97-AF65-F5344CB8AC3E}">
        <p14:creationId xmlns:p14="http://schemas.microsoft.com/office/powerpoint/2010/main" val="11000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3. HISTORIA CLÍNICA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Componentes:</a:t>
            </a:r>
          </a:p>
          <a:p>
            <a:pPr>
              <a:buFontTx/>
              <a:buChar char="-"/>
            </a:pPr>
            <a:r>
              <a:rPr lang="es-ES" dirty="0" smtClean="0"/>
              <a:t>Datos subjetivos aportados por el paciente (síntomas).</a:t>
            </a:r>
          </a:p>
          <a:p>
            <a:pPr>
              <a:buFontTx/>
              <a:buChar char="-"/>
            </a:pPr>
            <a:r>
              <a:rPr lang="es-ES" dirty="0" smtClean="0"/>
              <a:t>Datos objetivos obtenidos a partir de las exploraciones físicas y complementarias.</a:t>
            </a:r>
          </a:p>
          <a:p>
            <a:pPr>
              <a:buFontTx/>
              <a:buChar char="-"/>
            </a:pPr>
            <a:r>
              <a:rPr lang="es-ES" dirty="0" smtClean="0"/>
              <a:t>Diagnóstico.</a:t>
            </a:r>
          </a:p>
          <a:p>
            <a:pPr>
              <a:buFontTx/>
              <a:buChar char="-"/>
            </a:pPr>
            <a:r>
              <a:rPr lang="es-ES" dirty="0" smtClean="0"/>
              <a:t>Evolución.</a:t>
            </a:r>
          </a:p>
          <a:p>
            <a:pPr>
              <a:buFontTx/>
              <a:buChar char="-"/>
            </a:pPr>
            <a:r>
              <a:rPr lang="es-ES" dirty="0" smtClean="0"/>
              <a:t>Tratamiento.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58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4. EXPLORACIONES COMPLEMENTARIAS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4"/>
                </a:solidFill>
              </a:rPr>
              <a:t>4.1. TÉCNICAS DE DIAGNÓSTICO POR IMAGEN:</a:t>
            </a:r>
          </a:p>
          <a:p>
            <a:r>
              <a:rPr lang="es-ES" b="1" dirty="0">
                <a:solidFill>
                  <a:schemeClr val="accent4"/>
                </a:solidFill>
              </a:rPr>
              <a:t> </a:t>
            </a:r>
            <a:r>
              <a:rPr lang="es-ES" b="1" dirty="0" smtClean="0"/>
              <a:t>Obtienen imágenes de órganos internos del cuerpo.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b="1" dirty="0" smtClean="0"/>
              <a:t>Son:</a:t>
            </a:r>
          </a:p>
          <a:p>
            <a:pPr marL="514350" indent="-514350">
              <a:buAutoNum type="alphaUcPeriod"/>
            </a:pPr>
            <a:r>
              <a:rPr lang="es-ES" b="1" dirty="0" smtClean="0">
                <a:solidFill>
                  <a:schemeClr val="accent4"/>
                </a:solidFill>
              </a:rPr>
              <a:t>Radiografía</a:t>
            </a:r>
          </a:p>
          <a:p>
            <a:pPr marL="514350" indent="-514350">
              <a:buAutoNum type="alphaUcPeriod"/>
            </a:pPr>
            <a:r>
              <a:rPr lang="es-ES" b="1" dirty="0" smtClean="0">
                <a:solidFill>
                  <a:schemeClr val="accent4"/>
                </a:solidFill>
              </a:rPr>
              <a:t>TAC o escáner.</a:t>
            </a:r>
          </a:p>
          <a:p>
            <a:pPr marL="514350" indent="-514350">
              <a:buAutoNum type="alphaUcPeriod"/>
            </a:pPr>
            <a:r>
              <a:rPr lang="es-ES" b="1" dirty="0" smtClean="0">
                <a:solidFill>
                  <a:schemeClr val="accent4"/>
                </a:solidFill>
              </a:rPr>
              <a:t>Resonancia magnética</a:t>
            </a:r>
          </a:p>
          <a:p>
            <a:pPr marL="514350" indent="-514350">
              <a:buAutoNum type="alphaUcPeriod"/>
            </a:pPr>
            <a:r>
              <a:rPr lang="es-ES" b="1" dirty="0" smtClean="0">
                <a:solidFill>
                  <a:schemeClr val="accent4"/>
                </a:solidFill>
              </a:rPr>
              <a:t>Medicina nuclear</a:t>
            </a:r>
            <a:endParaRPr lang="es-E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64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</TotalTime>
  <Words>806</Words>
  <Application>Microsoft Office PowerPoint</Application>
  <PresentationFormat>Presentación en pantalla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Opulento</vt:lpstr>
      <vt:lpstr>EL DIAGNÓSTICO DE LAS ENFERMEDADES</vt:lpstr>
      <vt:lpstr>ÍNDICE</vt:lpstr>
      <vt:lpstr>1. DEFINICIÓN DE DIAGNÓSTICO</vt:lpstr>
      <vt:lpstr>2. FASES DEL DIAGNÓSTICO</vt:lpstr>
      <vt:lpstr>2. FASES DEL DIAGNÓSTICO</vt:lpstr>
      <vt:lpstr>2. FASES DEL DIAGNÓSTICO</vt:lpstr>
      <vt:lpstr>3. HISTORIA CLÍNICA</vt:lpstr>
      <vt:lpstr>3. HISTORIA CLÍNICA</vt:lpstr>
      <vt:lpstr>4. EXPLORACIONES COMPLEMENTARIAS</vt:lpstr>
      <vt:lpstr>  4.1. TÉCNICAS DE DIAGNÓSTICO POR IMAGEN: </vt:lpstr>
      <vt:lpstr>  4.1. TÉCNICAS DE DIAGNÓSTICO POR IMAGEN: </vt:lpstr>
      <vt:lpstr>  4.1. TÉCNICAS DE DIAGNÓSTICO POR IMAGEN: </vt:lpstr>
      <vt:lpstr>  4.1. TÉCNICAS DE DIAGNÓSTICO POR IMAGEN: </vt:lpstr>
      <vt:lpstr>  4.1. TÉCNICAS DE DIAGNÓSTICO POR IMAGEN: </vt:lpstr>
      <vt:lpstr>4. EXPLORACIONES COMPLEMENTARIAS</vt:lpstr>
      <vt:lpstr>4.2. TÉCNICAS DE REGISTRO DE LA ACTIVIDAD ELÉCTRICA: </vt:lpstr>
      <vt:lpstr>4.2. TÉCNICAS DE REGISTRO DE LA ACTIVIDAD ELÉCTRICA: </vt:lpstr>
      <vt:lpstr>4. EXPLORACIONES COMPLEMENTARIAS</vt:lpstr>
      <vt:lpstr>Presentación de PowerPoint</vt:lpstr>
      <vt:lpstr>4. EXPLORACIONES COMPLEMENTARIAS</vt:lpstr>
      <vt:lpstr>4. EXPLORACIONES COMPLEMENTARIAS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DIAGNÓSTICO DE LAS ENFERMEDADES</dc:title>
  <dc:creator>equipo</dc:creator>
  <cp:lastModifiedBy>equipo</cp:lastModifiedBy>
  <cp:revision>10</cp:revision>
  <dcterms:created xsi:type="dcterms:W3CDTF">2016-10-17T17:27:24Z</dcterms:created>
  <dcterms:modified xsi:type="dcterms:W3CDTF">2016-10-17T19:03:23Z</dcterms:modified>
</cp:coreProperties>
</file>