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60" r:id="rId4"/>
    <p:sldId id="269" r:id="rId5"/>
    <p:sldId id="270" r:id="rId6"/>
    <p:sldId id="266" r:id="rId7"/>
    <p:sldId id="267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02C068-0E67-4E29-BA7F-C3E2AB8E1C63}" type="datetimeFigureOut">
              <a:rPr lang="es-ES" smtClean="0"/>
              <a:t>14/11/2016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DEAB42-7484-4D34-8747-02AE158758CA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>LA INVESTIGACIÓN Y EL DESARROLLO DE NUEVOS FÁRMACOS</a:t>
            </a:r>
            <a:endParaRPr lang="es-ES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CULTURA CIENTÍFICA 1º BACHILLERATO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Í</a:t>
            </a:r>
            <a:r>
              <a:rPr lang="es-ES" b="1" dirty="0" smtClean="0"/>
              <a:t>NDICE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eriod"/>
            </a:pPr>
            <a:r>
              <a:rPr lang="es-ES" dirty="0" smtClean="0"/>
              <a:t>La investigación y el desarrollo de nuevos medicamentos.</a:t>
            </a:r>
          </a:p>
          <a:p>
            <a:pPr marL="578358" indent="-514350">
              <a:buAutoNum type="arabicPeriod"/>
            </a:pPr>
            <a:r>
              <a:rPr lang="es-ES" dirty="0" smtClean="0"/>
              <a:t>Ensayo clínico.</a:t>
            </a:r>
          </a:p>
          <a:p>
            <a:pPr marL="578358" indent="-514350">
              <a:buAutoNum type="arabicPeriod"/>
            </a:pPr>
            <a:r>
              <a:rPr lang="es-ES" dirty="0" smtClean="0"/>
              <a:t>Patentes y genéricos.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>1. LA INVESTIGACIÓN Y EL DESARROLLO DE NUEVOS MEDICAMENTOS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 smtClean="0"/>
              <a:t>desarrollo de nuevos medicamentos requiere la investigación de principios activos.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Esta investigación es un proceso caro por lo que es realizado por las industrias farmacéuticas.</a:t>
            </a:r>
          </a:p>
          <a:p>
            <a:pPr marL="64008" indent="0" algn="just">
              <a:buNone/>
            </a:pPr>
            <a:endParaRPr lang="es-ES" dirty="0" smtClean="0"/>
          </a:p>
          <a:p>
            <a:pPr algn="just"/>
            <a:r>
              <a:rPr lang="es-ES" dirty="0"/>
              <a:t>Para comercializar un medicamento es necesario que sea aprobado por las autoridades sanitarias.</a:t>
            </a:r>
          </a:p>
          <a:p>
            <a:pPr algn="just"/>
            <a:endParaRPr lang="es-ES" dirty="0" smtClean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349866" cy="2724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>1. LA INVESTIGACIÓN Y EL DESARROLLO DE NUEVOS MEDICAMENTOS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Fases  en la comercialización de un medicamento:</a:t>
            </a:r>
          </a:p>
          <a:p>
            <a:pPr algn="just"/>
            <a:endParaRPr lang="es-ES" dirty="0" smtClean="0"/>
          </a:p>
          <a:p>
            <a:pPr marL="578358" indent="-514350" algn="just">
              <a:buFont typeface="+mj-lt"/>
              <a:buAutoNum type="arabicPeriod"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u="sng" dirty="0" smtClean="0"/>
              <a:t>Fase de investigación</a:t>
            </a:r>
            <a:r>
              <a:rPr lang="es-ES" dirty="0" smtClean="0"/>
              <a:t>:</a:t>
            </a:r>
          </a:p>
          <a:p>
            <a:pPr marL="64008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a) Ensayos </a:t>
            </a:r>
            <a:r>
              <a:rPr lang="es-ES" i="1" dirty="0" smtClean="0"/>
              <a:t>in vitro: </a:t>
            </a:r>
            <a:r>
              <a:rPr lang="es-ES" dirty="0" smtClean="0"/>
              <a:t>En células y tejidos aislados.</a:t>
            </a:r>
          </a:p>
          <a:p>
            <a:pPr marL="64008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   b) Ensayos </a:t>
            </a:r>
            <a:r>
              <a:rPr lang="es-ES" i="1" dirty="0" smtClean="0"/>
              <a:t>in vivo: </a:t>
            </a:r>
            <a:r>
              <a:rPr lang="es-ES" dirty="0" smtClean="0"/>
              <a:t>En animales de laboratorio.</a:t>
            </a:r>
          </a:p>
          <a:p>
            <a:pPr marL="64008" indent="0" algn="just">
              <a:buNone/>
            </a:pPr>
            <a:endParaRPr lang="es-ES" dirty="0" smtClean="0"/>
          </a:p>
          <a:p>
            <a:pPr marL="64008" indent="0" algn="just">
              <a:buNone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s-ES" dirty="0" smtClean="0"/>
              <a:t>. </a:t>
            </a:r>
            <a:r>
              <a:rPr lang="es-ES" u="sng" dirty="0" smtClean="0"/>
              <a:t>Ensayo clínico</a:t>
            </a:r>
            <a:r>
              <a:rPr lang="es-ES" dirty="0" smtClean="0"/>
              <a:t>: Pruebas en personas voluntarias sanas  y enfermas. </a:t>
            </a:r>
          </a:p>
          <a:p>
            <a:pPr marL="64008" indent="0" algn="just">
              <a:buNone/>
            </a:pPr>
            <a:endParaRPr lang="es-ES" dirty="0" smtClean="0"/>
          </a:p>
          <a:p>
            <a:pPr marL="64008" indent="0" algn="just">
              <a:buNone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es-ES" u="sng" dirty="0" smtClean="0"/>
              <a:t>Autorización y comercialización</a:t>
            </a:r>
          </a:p>
          <a:p>
            <a:pPr marL="64008" indent="0" algn="just">
              <a:buNone/>
            </a:pPr>
            <a:r>
              <a:rPr lang="es-ES" dirty="0"/>
              <a:t> </a:t>
            </a:r>
            <a:r>
              <a:rPr lang="es-ES" dirty="0" smtClean="0"/>
              <a:t>    </a:t>
            </a:r>
          </a:p>
          <a:p>
            <a:pPr marL="64008" indent="0" algn="just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74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2. ENSAYO CLÍNICO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Procedimiento para demostrar la eficacia de un nuevo medicamento o tratamiento.</a:t>
            </a:r>
          </a:p>
          <a:p>
            <a:r>
              <a:rPr lang="es-ES" dirty="0" smtClean="0"/>
              <a:t>Metodología:</a:t>
            </a:r>
          </a:p>
          <a:p>
            <a:pPr>
              <a:buFontTx/>
              <a:buChar char="-"/>
            </a:pPr>
            <a:r>
              <a:rPr lang="es-ES" dirty="0" smtClean="0"/>
              <a:t>Se administra el nuevo medicamento a un grupo grande de pacientes.</a:t>
            </a:r>
          </a:p>
          <a:p>
            <a:pPr>
              <a:buFontTx/>
              <a:buChar char="-"/>
            </a:pPr>
            <a:r>
              <a:rPr lang="es-ES" dirty="0" smtClean="0"/>
              <a:t>Se administra a otro grupo de pacientes (grupo control) un placebo( algo que parece un medicamento pero que no produce ningún efecto). Este grupo sirve para comprobar que el grupo tratado evoluciona mejor.</a:t>
            </a:r>
          </a:p>
          <a:p>
            <a:pPr>
              <a:buFontTx/>
              <a:buChar char="-"/>
            </a:pPr>
            <a:r>
              <a:rPr lang="es-ES" dirty="0" smtClean="0"/>
              <a:t>Se compara la evolución de ambos grupos.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3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3. PATENTES Y GENÉRICOS</a:t>
            </a:r>
            <a:endParaRPr lang="es-ES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Empresas solicitan una patente o título para ser la única empresa que comercialice un medicamento.</a:t>
            </a:r>
          </a:p>
          <a:p>
            <a:pPr algn="just"/>
            <a:endParaRPr lang="es-ES" dirty="0" smtClean="0"/>
          </a:p>
          <a:p>
            <a:r>
              <a:rPr lang="es-ES" dirty="0" smtClean="0"/>
              <a:t>Empresas farmacéuticas contribuyen al avance médico con la investigación pero son empresas con ánimo de lucro. Así, los nuevos medicamentos para el SIDA están protegidos por patentes , siendo inalcanzables para países del Tercer Mundo.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3. PATENTES Y GENÉRIOS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La patente de un medicamento expira en un periodo de tiempo entre 10 y 20 años y entonces otros laboratorios pueden fabricarlo.</a:t>
            </a:r>
          </a:p>
          <a:p>
            <a:pPr algn="just"/>
            <a:endParaRPr lang="es-ES" dirty="0" smtClean="0"/>
          </a:p>
          <a:p>
            <a:r>
              <a:rPr lang="es-ES" dirty="0" smtClean="0"/>
              <a:t>Este medicamento tiene el mismo principio activo y se llaman medicamentos genéricos (</a:t>
            </a:r>
            <a:r>
              <a:rPr lang="es-ES" dirty="0" smtClean="0"/>
              <a:t>EFG= </a:t>
            </a:r>
            <a:r>
              <a:rPr lang="es-ES" dirty="0" err="1" smtClean="0"/>
              <a:t>Especialdad</a:t>
            </a:r>
            <a:r>
              <a:rPr lang="es-ES" dirty="0" smtClean="0"/>
              <a:t> </a:t>
            </a:r>
            <a:r>
              <a:rPr lang="es-ES" dirty="0" err="1" smtClean="0"/>
              <a:t>Farmaceútica</a:t>
            </a:r>
            <a:r>
              <a:rPr lang="es-ES" dirty="0" smtClean="0"/>
              <a:t> Genérica).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Ventaja: Son más baratos.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0" y="4509120"/>
            <a:ext cx="2909569" cy="25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35" y="1628800"/>
            <a:ext cx="27598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descarga (1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601913" y="3908425"/>
            <a:ext cx="6542087" cy="294957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8278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</TotalTime>
  <Words>336</Words>
  <Application>Microsoft Office PowerPoint</Application>
  <PresentationFormat>Presentación en pantalla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LA INVESTIGACIÓN Y EL DESARROLLO DE NUEVOS FÁRMACOS</vt:lpstr>
      <vt:lpstr>ÍNDICE</vt:lpstr>
      <vt:lpstr>1. LA INVESTIGACIÓN Y EL DESARROLLO DE NUEVOS MEDICAMENTOS</vt:lpstr>
      <vt:lpstr>1. LA INVESTIGACIÓN Y EL DESARROLLO DE NUEVOS MEDICAMENTOS</vt:lpstr>
      <vt:lpstr>2. ENSAYO CLÍNICO</vt:lpstr>
      <vt:lpstr>3. PATENTES Y GENÉRICOS</vt:lpstr>
      <vt:lpstr>3. PATENTES Y GENÉRIOS</vt:lpstr>
      <vt:lpstr>Presentación de PowerPoint</vt:lpstr>
    </vt:vector>
  </TitlesOfParts>
  <Company>Universidad de Málaga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CONDICIONANTES DE LA INVESTIGACIÓN MÉDICA</dc:title>
  <dc:creator>Nini</dc:creator>
  <cp:lastModifiedBy>equipo</cp:lastModifiedBy>
  <cp:revision>15</cp:revision>
  <dcterms:created xsi:type="dcterms:W3CDTF">2013-11-14T19:10:46Z</dcterms:created>
  <dcterms:modified xsi:type="dcterms:W3CDTF">2016-11-14T19:01:18Z</dcterms:modified>
</cp:coreProperties>
</file>