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0" r:id="rId4"/>
    <p:sldId id="258" r:id="rId5"/>
    <p:sldId id="271" r:id="rId6"/>
    <p:sldId id="259" r:id="rId7"/>
    <p:sldId id="260" r:id="rId8"/>
    <p:sldId id="261" r:id="rId9"/>
    <p:sldId id="262" r:id="rId10"/>
    <p:sldId id="263" r:id="rId11"/>
    <p:sldId id="264" r:id="rId12"/>
    <p:sldId id="266" r:id="rId13"/>
    <p:sldId id="267" r:id="rId14"/>
    <p:sldId id="268" r:id="rId15"/>
    <p:sldId id="269" r:id="rId16"/>
    <p:sldId id="265"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14/05/2017</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14/05/2017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14/05/2017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14/05/2017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14/05/2017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14/05/2017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14/05/2017</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A847CFC-816F-41D0-AAC0-9BF4FEBC753E}" type="datetimeFigureOut">
              <a:rPr lang="es-ES" smtClean="0"/>
              <a:pPr/>
              <a:t>14/05/2017</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7A847CFC-816F-41D0-AAC0-9BF4FEBC753E}" type="datetimeFigureOut">
              <a:rPr lang="es-ES" smtClean="0"/>
              <a:pPr/>
              <a:t>14/05/2017</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14/05/2017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14/05/2017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A847CFC-816F-41D0-AAC0-9BF4FEBC753E}" type="datetimeFigureOut">
              <a:rPr lang="es-ES" smtClean="0"/>
              <a:pPr/>
              <a:t>14/05/2017</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32FADFE-3B8F-471C-ABF0-DBC7717ECBBC}"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980728"/>
            <a:ext cx="7772400" cy="4248471"/>
          </a:xfrm>
        </p:spPr>
        <p:txBody>
          <a:bodyPr>
            <a:normAutofit/>
          </a:bodyPr>
          <a:lstStyle/>
          <a:p>
            <a:pPr algn="ctr"/>
            <a:r>
              <a:rPr lang="es-ES" dirty="0" smtClean="0"/>
              <a:t>PLAN DE CONVIVENCIA</a:t>
            </a:r>
            <a:br>
              <a:rPr lang="es-ES" dirty="0" smtClean="0"/>
            </a:br>
            <a:r>
              <a:rPr lang="es-ES" dirty="0" smtClean="0"/>
              <a:t/>
            </a:r>
            <a:br>
              <a:rPr lang="es-ES" dirty="0" smtClean="0"/>
            </a:br>
            <a:r>
              <a:rPr lang="es-ES" sz="3600" dirty="0" smtClean="0"/>
              <a:t>CEIP NICOLÁS DEL VALLE</a:t>
            </a:r>
            <a:br>
              <a:rPr lang="es-ES" sz="3600" dirty="0" smtClean="0"/>
            </a:br>
            <a:r>
              <a:rPr lang="es-ES" sz="3600" dirty="0" smtClean="0"/>
              <a:t>VILLARALTO (CÓRDOBA)</a:t>
            </a:r>
            <a:br>
              <a:rPr lang="es-ES" sz="3600" dirty="0" smtClean="0"/>
            </a:br>
            <a:r>
              <a:rPr lang="es-ES" sz="3600" dirty="0" smtClean="0"/>
              <a:t>CURSO 2016/2017</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548680"/>
            <a:ext cx="7498080" cy="5904656"/>
          </a:xfrm>
        </p:spPr>
        <p:txBody>
          <a:bodyPr>
            <a:normAutofit fontScale="47500" lnSpcReduction="20000"/>
          </a:bodyPr>
          <a:lstStyle/>
          <a:p>
            <a:r>
              <a:rPr lang="es-ES_tradnl" b="1" u="sng" dirty="0" smtClean="0"/>
              <a:t>F. RECREOS</a:t>
            </a:r>
            <a:endParaRPr lang="es-ES" dirty="0" smtClean="0"/>
          </a:p>
          <a:p>
            <a:pPr lvl="0"/>
            <a:r>
              <a:rPr lang="es-ES" dirty="0" smtClean="0"/>
              <a:t>En horario de Primaria e Infantil se fijará a comienzos de curso. </a:t>
            </a:r>
          </a:p>
          <a:p>
            <a:pPr lvl="0"/>
            <a:r>
              <a:rPr lang="es-ES" dirty="0" smtClean="0"/>
              <a:t>En el horario del Centro para Primaria, figurará un recreo en la sesión de mañana de 30 minutos.</a:t>
            </a:r>
          </a:p>
          <a:p>
            <a:pPr lvl="0"/>
            <a:r>
              <a:rPr lang="es-ES" dirty="0" smtClean="0"/>
              <a:t>El alumnado se distribuirá en distintas zonas de los patios que cada ciclo tiene asignadas.</a:t>
            </a:r>
          </a:p>
          <a:p>
            <a:pPr lvl="0"/>
            <a:r>
              <a:rPr lang="es-ES" dirty="0" smtClean="0"/>
              <a:t>Durante los recreos las aulas quedarán cerradas. Solo permanecerán alumnos en las mismas si están acompañados de un profesor o persona responsable.          </a:t>
            </a:r>
          </a:p>
          <a:p>
            <a:pPr lvl="0"/>
            <a:r>
              <a:rPr lang="es-ES" dirty="0" smtClean="0"/>
              <a:t>En los patios  quedan prohibidos aquellos juegos que impliquen violencia o riesgo para la integridad física tanto del alumnado como del profesorado. El profesorado velará por que no se produzca discriminación en los juegos por ningún motivo. </a:t>
            </a:r>
          </a:p>
          <a:p>
            <a:pPr lvl="0"/>
            <a:r>
              <a:rPr lang="es-ES" dirty="0" smtClean="0"/>
              <a:t>Se avisará para la entrada del recreo con un toque de timbre. </a:t>
            </a:r>
          </a:p>
          <a:p>
            <a:pPr lvl="0"/>
            <a:r>
              <a:rPr lang="es-ES" dirty="0" smtClean="0"/>
              <a:t>La jefatura de estudios podrá organizar actividades durante los recreos en coordinación con el profesorado de Educación Física, que aumenten la oferta de ocio entre el alumnado: campeonatos deportivos, juegos dirigidos, juegos de tablero, etc.        </a:t>
            </a:r>
          </a:p>
          <a:p>
            <a:pPr lvl="0"/>
            <a:r>
              <a:rPr lang="es-ES" dirty="0" smtClean="0"/>
              <a:t>Se usarán adecuadamente fuentes, aseos, papeleras, etc. cuidando entre todos de su conservación.</a:t>
            </a:r>
          </a:p>
          <a:p>
            <a:pPr lvl="0"/>
            <a:r>
              <a:rPr lang="es-ES" dirty="0" smtClean="0"/>
              <a:t>En los días de lluvia en los que no se pueda salir al patio, cada tutor/a permanecerá en su aula correspondiente con su grupo de alumnos/as, procurando mantener las normas anteriormente establecidas y controlando las salidas a los aseos. Los/as profesores/as especialistas sin tutoría pasarán por las aulas para que los compañeros/as puedan salir al baño.</a:t>
            </a:r>
          </a:p>
          <a:p>
            <a:pPr lvl="0"/>
            <a:r>
              <a:rPr lang="es-ES" dirty="0" smtClean="0"/>
              <a:t>En las actividades extraescolares que se realicen por las tardes en las dependencias del colegio y en las realizadas fuera del Centro, todo el alumnado cumplirá las normas que determine el/la maestro/a o monitor/a responsable del grupo.</a:t>
            </a:r>
          </a:p>
          <a:p>
            <a:pPr>
              <a:buNone/>
            </a:pPr>
            <a:endParaRPr lang="es-ES" dirty="0" smtClean="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620688"/>
            <a:ext cx="7498080" cy="5627712"/>
          </a:xfrm>
        </p:spPr>
        <p:txBody>
          <a:bodyPr>
            <a:normAutofit fontScale="70000" lnSpcReduction="20000"/>
          </a:bodyPr>
          <a:lstStyle/>
          <a:p>
            <a:pPr marL="653796" indent="-571500">
              <a:buNone/>
            </a:pPr>
            <a:r>
              <a:rPr lang="es-ES" b="1" dirty="0" smtClean="0"/>
              <a:t>NORMAS </a:t>
            </a:r>
            <a:r>
              <a:rPr lang="es-ES" b="1" dirty="0" smtClean="0"/>
              <a:t>PARA EL USO DE</a:t>
            </a:r>
            <a:r>
              <a:rPr lang="es-ES" dirty="0" smtClean="0"/>
              <a:t> </a:t>
            </a:r>
            <a:r>
              <a:rPr lang="es-ES" b="1" dirty="0" smtClean="0"/>
              <a:t>LIBROS Y MATERIALES ASOCIADOS AL PROGRAMA DE GRATUIDAD DE LIBROS DE </a:t>
            </a:r>
            <a:r>
              <a:rPr lang="es-ES" b="1" dirty="0" smtClean="0"/>
              <a:t>TEXTO</a:t>
            </a:r>
          </a:p>
          <a:p>
            <a:pPr marL="653796" indent="-571500">
              <a:buNone/>
            </a:pPr>
            <a:endParaRPr lang="es-ES" dirty="0" smtClean="0"/>
          </a:p>
          <a:p>
            <a:r>
              <a:rPr lang="es-ES" dirty="0" smtClean="0"/>
              <a:t>El alumnado que participe en el programa de gratuidad de libros de texto, así como los representantes legales, tendrán las siguientes obligaciones</a:t>
            </a:r>
            <a:r>
              <a:rPr lang="es-ES" dirty="0" smtClean="0"/>
              <a:t>:</a:t>
            </a:r>
            <a:endParaRPr lang="es-ES" dirty="0" smtClean="0"/>
          </a:p>
          <a:p>
            <a:pPr lvl="0"/>
            <a:r>
              <a:rPr lang="es-ES" dirty="0" smtClean="0"/>
              <a:t>Hacer un uso adecuado y cuidadoso de los libros y reintegrar los mismos al Centro en la fecha que el Consejo Escolar determine una vez finalizado el curso escolar (que será preferentemente durante la semana anterior a la finalización de las clases) o en el momento de su baja en el Centro si se produce su traslado.</a:t>
            </a:r>
          </a:p>
          <a:p>
            <a:pPr lvl="0"/>
            <a:r>
              <a:rPr lang="es-ES" dirty="0" smtClean="0"/>
              <a:t>Realizar el forrado de libros tal y como se indica desde el centro.</a:t>
            </a:r>
          </a:p>
          <a:p>
            <a:pPr lvl="0"/>
            <a:r>
              <a:rPr lang="es-ES" dirty="0" smtClean="0"/>
              <a:t>Reponer el material extraviado o deteriorado de forma culpable o malintencionada en un plazo no inferior a diez días hábiles contados a partir de la recepción de dicha comunicación. </a:t>
            </a:r>
          </a:p>
          <a:p>
            <a:endParaRPr lang="es-ES" dirty="0" smtClean="0"/>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260648"/>
            <a:ext cx="7498080" cy="5987752"/>
          </a:xfrm>
        </p:spPr>
        <p:txBody>
          <a:bodyPr>
            <a:normAutofit fontScale="55000" lnSpcReduction="20000"/>
          </a:bodyPr>
          <a:lstStyle/>
          <a:p>
            <a:pPr>
              <a:buNone/>
            </a:pPr>
            <a:r>
              <a:rPr lang="es-ES" b="1" dirty="0" smtClean="0"/>
              <a:t>J.NORMAS PARA EL USO DE LA BIBLIOTECA DE </a:t>
            </a:r>
            <a:r>
              <a:rPr lang="es-ES" b="1" dirty="0" smtClean="0"/>
              <a:t>CENTRO</a:t>
            </a:r>
          </a:p>
          <a:p>
            <a:pPr>
              <a:buNone/>
            </a:pPr>
            <a:endParaRPr lang="es-ES" dirty="0" smtClean="0"/>
          </a:p>
          <a:p>
            <a:r>
              <a:rPr lang="es-ES" dirty="0" smtClean="0"/>
              <a:t>El Coordinador/a de biblioteca establecerá un horario, cada curso, para la utilización de la Biblioteca de Centro por parte del alumnado, siempre con la presencia del profesorado colaborador.</a:t>
            </a:r>
          </a:p>
          <a:p>
            <a:r>
              <a:rPr lang="es-ES" dirty="0" smtClean="0"/>
              <a:t>En dicho horario, se podrán realizar actividades de consulta o de animación a la lectura in situ; o bien, hacer uso del sistema de préstamo.</a:t>
            </a:r>
          </a:p>
          <a:p>
            <a:r>
              <a:rPr lang="es-ES" dirty="0" smtClean="0"/>
              <a:t>Al respecto de este último, algunas precisiones:</a:t>
            </a:r>
          </a:p>
          <a:p>
            <a:pPr lvl="0"/>
            <a:r>
              <a:rPr lang="es-ES" dirty="0" smtClean="0"/>
              <a:t>El préstamo de un volumen será por un plazo máximo de 15 días.</a:t>
            </a:r>
          </a:p>
          <a:p>
            <a:pPr lvl="0"/>
            <a:r>
              <a:rPr lang="es-ES" dirty="0" smtClean="0"/>
              <a:t>Concluido ese plazo, el alumno/a deberá reintegrar el volumen o renovar el préstamo.</a:t>
            </a:r>
          </a:p>
          <a:p>
            <a:pPr lvl="0"/>
            <a:r>
              <a:rPr lang="es-ES" dirty="0" smtClean="0"/>
              <a:t>Cada préstamo puede renovarse un máximo de 2 veces consecutivas.</a:t>
            </a:r>
          </a:p>
          <a:p>
            <a:pPr lvl="0"/>
            <a:r>
              <a:rPr lang="es-ES" dirty="0" smtClean="0"/>
              <a:t>Los/as tutores/as legales del alumno/a que se retrase en la devolución del volumen prestado, recibirán una comunicación escrita de la Jefatura de Estudios instándole a la misma a la máxima brevedad. Caso de no producirse la devolución ni la reposición  del volumen, el/la alumno/a será sancionado con la prohibición de hacer uso del sistema de préstamo de la biblioteca hasta producirse la oportuna compensación.</a:t>
            </a:r>
          </a:p>
          <a:p>
            <a:pPr lvl="0"/>
            <a:r>
              <a:rPr lang="es-ES" dirty="0" smtClean="0"/>
              <a:t>Junto con el volumen prestado, el alumno/a deberá entregar una ficha cumplimentada que acredite que ha leído el libro si el tutor se la solicita.</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404664"/>
            <a:ext cx="7498080" cy="5843736"/>
          </a:xfrm>
        </p:spPr>
        <p:txBody>
          <a:bodyPr>
            <a:normAutofit fontScale="70000" lnSpcReduction="20000"/>
          </a:bodyPr>
          <a:lstStyle/>
          <a:p>
            <a:r>
              <a:rPr lang="es-ES" b="1" dirty="0" smtClean="0"/>
              <a:t>H. NORMAS ESPECÍFICAS PARA EL AREA DE EDUCACIÓN FÍSICA</a:t>
            </a:r>
            <a:r>
              <a:rPr lang="es-ES" b="1" dirty="0" smtClean="0"/>
              <a:t>.</a:t>
            </a:r>
          </a:p>
          <a:p>
            <a:endParaRPr lang="es-ES" dirty="0" smtClean="0"/>
          </a:p>
          <a:p>
            <a:pPr lvl="0"/>
            <a:r>
              <a:rPr lang="es-ES" dirty="0" smtClean="0"/>
              <a:t>Los alumnos/as bajarán y subirán en fila, sin correr y guardando silencio,  según el orden que cada maestro/a especialista establezca.</a:t>
            </a:r>
          </a:p>
          <a:p>
            <a:pPr lvl="0"/>
            <a:r>
              <a:rPr lang="es-ES" dirty="0" smtClean="0"/>
              <a:t>El comportamiento en la pista debe ser el adecuado, atendiendo a las explicaciones para el conocimiento de la actividad a realizar.</a:t>
            </a:r>
          </a:p>
          <a:p>
            <a:pPr lvl="0"/>
            <a:r>
              <a:rPr lang="es-ES" dirty="0" smtClean="0"/>
              <a:t>Los alumnos/as designados por el maestro/a cada día como responsables del material, tendrán cuidado de traerlo, recogerlo y colocarlo correctamente.</a:t>
            </a:r>
          </a:p>
          <a:p>
            <a:pPr lvl="0"/>
            <a:r>
              <a:rPr lang="es-ES" dirty="0" smtClean="0"/>
              <a:t>Primará el respeto por los demás compañeros/as en cada una de las actividades que se realicen.</a:t>
            </a:r>
          </a:p>
          <a:p>
            <a:pPr lvl="0"/>
            <a:r>
              <a:rPr lang="es-ES" dirty="0" smtClean="0"/>
              <a:t>Los alumnos/as que tengan  un motivo para no realizar actividad física de forma puntual o continua deben justificarlo debidamente en soporte escrito y/o mediante informe médico.</a:t>
            </a:r>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188640"/>
            <a:ext cx="7498080" cy="6336704"/>
          </a:xfrm>
        </p:spPr>
        <p:txBody>
          <a:bodyPr>
            <a:normAutofit fontScale="40000" lnSpcReduction="20000"/>
          </a:bodyPr>
          <a:lstStyle/>
          <a:p>
            <a:pPr>
              <a:buNone/>
            </a:pPr>
            <a:r>
              <a:rPr lang="es-ES_tradnl" b="1" u="sng" dirty="0" smtClean="0"/>
              <a:t>CONDUCTAS CONTRARIAS A LAS NORMAS DE CONVIVENCIA</a:t>
            </a:r>
            <a:endParaRPr lang="es-ES" dirty="0" smtClean="0"/>
          </a:p>
          <a:p>
            <a:pPr>
              <a:buNone/>
            </a:pPr>
            <a:r>
              <a:rPr lang="es-ES" dirty="0" smtClean="0"/>
              <a:t>1. Son conductas contrarias a las normas de convivencia las que se opongan a las establecidas por los centros conforme a la normativa vigente y, en todo caso, las siguientes:</a:t>
            </a:r>
          </a:p>
          <a:p>
            <a:endParaRPr lang="es-ES" dirty="0" smtClean="0"/>
          </a:p>
          <a:p>
            <a:pPr>
              <a:buNone/>
            </a:pPr>
            <a:r>
              <a:rPr lang="es-ES" dirty="0" smtClean="0"/>
              <a:t>a) Los actos que perturben el normal desarrollo de las actividades de la clase. </a:t>
            </a:r>
          </a:p>
          <a:p>
            <a:pPr>
              <a:buNone/>
            </a:pPr>
            <a:r>
              <a:rPr lang="es-ES" dirty="0" smtClean="0"/>
              <a:t>b) La falta de colaboración sistemática del alumnado en la realización de las actividades orientadas al desarrollo del currículo, así como en el seguimiento de las orientaciones del profesorado respecto a su aprendizaje.</a:t>
            </a:r>
          </a:p>
          <a:p>
            <a:pPr>
              <a:buNone/>
            </a:pPr>
            <a:r>
              <a:rPr lang="es-ES" dirty="0" smtClean="0"/>
              <a:t>c) Las conductas que puedan impedir o dificultar el ejercicio del derecho o el cumplimiento del deber de estudiar por sus compañeros.</a:t>
            </a:r>
          </a:p>
          <a:p>
            <a:pPr>
              <a:buNone/>
            </a:pPr>
            <a:r>
              <a:rPr lang="es-ES" dirty="0" smtClean="0"/>
              <a:t>d) Las faltas injustificadas de </a:t>
            </a:r>
            <a:r>
              <a:rPr lang="es-ES" dirty="0" smtClean="0"/>
              <a:t>puntualidad.</a:t>
            </a:r>
          </a:p>
          <a:p>
            <a:pPr>
              <a:buNone/>
            </a:pPr>
            <a:r>
              <a:rPr lang="es-ES" dirty="0" smtClean="0"/>
              <a:t>e</a:t>
            </a:r>
            <a:r>
              <a:rPr lang="es-ES" dirty="0" smtClean="0"/>
              <a:t>) Las faltas injustificadas de asistencia a clase.</a:t>
            </a:r>
          </a:p>
          <a:p>
            <a:pPr>
              <a:buNone/>
            </a:pPr>
            <a:r>
              <a:rPr lang="es-ES" dirty="0" smtClean="0"/>
              <a:t>f) La incorrección y desconsideración hacia los otros miembros de la comunidad educativa.</a:t>
            </a:r>
          </a:p>
          <a:p>
            <a:pPr>
              <a:buNone/>
            </a:pPr>
            <a:r>
              <a:rPr lang="es-ES" dirty="0" smtClean="0"/>
              <a:t>g) Causar pequeños daños en las instalaciones, recursos materiales o documentos del centro, o en las pertenencias de los demás miembros de la comunidad educativa.</a:t>
            </a:r>
          </a:p>
          <a:p>
            <a:endParaRPr lang="es-ES" dirty="0" smtClean="0"/>
          </a:p>
          <a:p>
            <a:pPr>
              <a:buNone/>
            </a:pPr>
            <a:r>
              <a:rPr lang="es-ES" dirty="0" smtClean="0"/>
              <a:t>2. Se consideran faltas injustificadas de asistencia a clase o de puntualidad de un alumno o alumna, las que no sean excusadas de forma escrita por el alumnado, o sus representantes legales si es menor de edad, en las condiciones que se establezcan en el plan de convivencia.</a:t>
            </a:r>
          </a:p>
          <a:p>
            <a:endParaRPr lang="es-ES" dirty="0" smtClean="0"/>
          </a:p>
          <a:p>
            <a:pPr>
              <a:buNone/>
            </a:pPr>
            <a:r>
              <a:rPr lang="es-ES" dirty="0" smtClean="0"/>
              <a:t>3. Sin perjuicio de las correcciones que se impongan en el caso de las faltas injustificadas, los planes de convivencia de los centros establecerán el número máximo de faltas de asistencia por curso, área o materia, a efectos de la evaluación y promoción del alumnado.</a:t>
            </a:r>
          </a:p>
          <a:p>
            <a:endParaRPr lang="es-ES" dirty="0" smtClean="0"/>
          </a:p>
          <a:p>
            <a:pPr>
              <a:buNone/>
            </a:pPr>
            <a:r>
              <a:rPr lang="es-ES" dirty="0" smtClean="0"/>
              <a:t>4. Las conductas contrarias a las normas de convivencia recogidas en este artículo prescribirán en el plazo de treinta días naturales contados a partir de la fecha de su comisión, excluyendo los períodos vacacionales establecidos en el correspondiente calendario escolar de la provincia.</a:t>
            </a:r>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63688" y="476672"/>
            <a:ext cx="7056784" cy="5771728"/>
          </a:xfrm>
        </p:spPr>
        <p:txBody>
          <a:bodyPr>
            <a:normAutofit fontScale="40000" lnSpcReduction="20000"/>
          </a:bodyPr>
          <a:lstStyle/>
          <a:p>
            <a:pPr>
              <a:buNone/>
            </a:pPr>
            <a:r>
              <a:rPr lang="es-ES" dirty="0" smtClean="0"/>
              <a:t>CONDUCTAS GRAVEMENTE PERJUDICIALES PARA LA CONVIVENCIA</a:t>
            </a:r>
            <a:endParaRPr lang="es-ES" dirty="0" smtClean="0"/>
          </a:p>
          <a:p>
            <a:pPr>
              <a:buNone/>
            </a:pPr>
            <a:endParaRPr lang="es-ES" dirty="0" smtClean="0"/>
          </a:p>
          <a:p>
            <a:pPr>
              <a:buNone/>
            </a:pPr>
            <a:r>
              <a:rPr lang="es-ES" dirty="0" smtClean="0"/>
              <a:t>. </a:t>
            </a:r>
            <a:r>
              <a:rPr lang="es-ES" dirty="0" smtClean="0"/>
              <a:t>Se consideran conductas gravemente perjudiciales para la convivencia en el centro las </a:t>
            </a:r>
            <a:r>
              <a:rPr lang="es-ES" dirty="0" smtClean="0"/>
              <a:t>siguientes:</a:t>
            </a:r>
          </a:p>
          <a:p>
            <a:pPr>
              <a:buNone/>
            </a:pPr>
            <a:endParaRPr lang="es-ES" dirty="0" smtClean="0"/>
          </a:p>
          <a:p>
            <a:pPr>
              <a:buNone/>
            </a:pPr>
            <a:r>
              <a:rPr lang="es-ES" dirty="0" smtClean="0"/>
              <a:t>a</a:t>
            </a:r>
            <a:r>
              <a:rPr lang="es-ES" dirty="0" smtClean="0"/>
              <a:t>) La agresión física contra cualquier miembro de la comunidad educativa.</a:t>
            </a:r>
          </a:p>
          <a:p>
            <a:pPr>
              <a:buNone/>
            </a:pPr>
            <a:r>
              <a:rPr lang="es-ES" dirty="0" smtClean="0"/>
              <a:t>b) Las injurias y ofensas contra cualquier miembro de la comunidad </a:t>
            </a:r>
            <a:r>
              <a:rPr lang="es-ES" dirty="0" err="1" smtClean="0"/>
              <a:t>educativa.c</a:t>
            </a:r>
            <a:r>
              <a:rPr lang="es-ES" dirty="0" smtClean="0"/>
              <a:t>) Las actuaciones perjudiciales para la salud y la integridad personal de los miembros de la comunidad educativa del centro, o la incitación a las mismas.</a:t>
            </a:r>
          </a:p>
          <a:p>
            <a:pPr>
              <a:buNone/>
            </a:pPr>
            <a:r>
              <a:rPr lang="es-ES" dirty="0" smtClean="0"/>
              <a:t>d) Las vejaciones o humillaciones contra cualquier miembro de la comunidad educativa, particularmente si tienen una componente sexual, racial o xenófoba, o se realizan contra alumnos o alumnas con necesidades educativas especiales.</a:t>
            </a:r>
          </a:p>
          <a:p>
            <a:pPr>
              <a:buNone/>
            </a:pPr>
            <a:r>
              <a:rPr lang="es-ES" dirty="0" smtClean="0"/>
              <a:t>e) Las amenazas o coacciones contra cualquier miembro de la comunidad educativa.</a:t>
            </a:r>
          </a:p>
          <a:p>
            <a:pPr>
              <a:buNone/>
            </a:pPr>
            <a:r>
              <a:rPr lang="es-ES" dirty="0" smtClean="0"/>
              <a:t>f) La suplantación de la personalidad en actos de la vida docente y la falsificación o sustracción de documentos académicos.</a:t>
            </a:r>
          </a:p>
          <a:p>
            <a:pPr>
              <a:buNone/>
            </a:pPr>
            <a:r>
              <a:rPr lang="es-ES" dirty="0" smtClean="0"/>
              <a:t>g) El deterioro grave de las instalaciones, recursos materiales o documentos del centro, o en las pertenencias de los demás miembros de la comunidad educativa, así como la sustracción de las mismas.</a:t>
            </a:r>
          </a:p>
          <a:p>
            <a:pPr>
              <a:buNone/>
            </a:pPr>
            <a:r>
              <a:rPr lang="es-ES" dirty="0" smtClean="0"/>
              <a:t>h) La reiteración en un mismo curso escolar de conductas contrarias a las normas de convivencia del centro. </a:t>
            </a:r>
          </a:p>
          <a:p>
            <a:pPr>
              <a:buNone/>
            </a:pPr>
            <a:r>
              <a:rPr lang="es-ES" dirty="0" smtClean="0"/>
              <a:t>i) Cualquier acto dirigido directamente a impedir el normal desarrollo de las actividades del </a:t>
            </a:r>
            <a:r>
              <a:rPr lang="es-ES" dirty="0" smtClean="0"/>
              <a:t>centro.</a:t>
            </a:r>
          </a:p>
          <a:p>
            <a:pPr>
              <a:buNone/>
            </a:pPr>
            <a:r>
              <a:rPr lang="es-ES" dirty="0" smtClean="0"/>
              <a:t>j) El incumplimiento de las correcciones impuestas, salvo que la Comisión de Convivencia considere que este incumplimiento sea debido a causas justificadas.</a:t>
            </a:r>
          </a:p>
          <a:p>
            <a:pPr>
              <a:buNone/>
            </a:pPr>
            <a:r>
              <a:rPr lang="es-ES" dirty="0" smtClean="0"/>
              <a:t> </a:t>
            </a:r>
          </a:p>
          <a:p>
            <a:pPr>
              <a:buNone/>
            </a:pPr>
            <a:r>
              <a:rPr lang="es-ES" dirty="0" smtClean="0"/>
              <a:t>2. Las conductas gravemente perjudiciales para la convivencia en el centro prescribirán a los dos meses contados a partir de la fecha de su comisión, excluyendo los períodos vacacionales establecidos en el correspondiente calendario escolar de la provincia.</a:t>
            </a:r>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92688"/>
          </a:xfrm>
        </p:spPr>
        <p:txBody>
          <a:bodyPr>
            <a:normAutofit fontScale="55000" lnSpcReduction="20000"/>
          </a:bodyPr>
          <a:lstStyle/>
          <a:p>
            <a:r>
              <a:rPr lang="es-ES_tradnl" b="1" u="sng" dirty="0" smtClean="0"/>
              <a:t>PROCEDIMIENTO </a:t>
            </a:r>
            <a:r>
              <a:rPr lang="es-ES_tradnl" b="1" u="sng" dirty="0" smtClean="0"/>
              <a:t>PARA LA RECOGIDA DE INCIDENCIAS EN MATERIA DE CONVIVENCIA MEDIANTE UN SISTEMA DE GESTIÓN DE CENTROS EDUCATIVOS </a:t>
            </a:r>
            <a:endParaRPr lang="es-ES" sz="2800" dirty="0" smtClean="0"/>
          </a:p>
          <a:p>
            <a:r>
              <a:rPr lang="es-ES_tradnl" b="1" dirty="0" smtClean="0"/>
              <a:t> </a:t>
            </a:r>
            <a:endParaRPr lang="es-ES" dirty="0" smtClean="0"/>
          </a:p>
          <a:p>
            <a:r>
              <a:rPr lang="es-ES_tradnl" b="1" dirty="0" smtClean="0"/>
              <a:t>1.- Parte de incidencias.</a:t>
            </a:r>
            <a:endParaRPr lang="es-ES" dirty="0" smtClean="0"/>
          </a:p>
          <a:p>
            <a:pPr lvl="1"/>
            <a:r>
              <a:rPr lang="es-ES" dirty="0" smtClean="0"/>
              <a:t>Cada profesor/a contará con los parte de incidencias, según modelos del Anexo I, II, y III, que podrá rellenar en caso de observar cualquier incidencia. Cada tutor/a deberá registrar en el programa SENECA las conductas contrarias a la convivencia una vez completado el anexo I, la jefatura de estudios registrará los casos una vez completado el anexo II y en el caso de una falta grave el anexo III.  Los modelos de Anexo I-a, II-a y III-a son para comunicación a las familias.</a:t>
            </a:r>
          </a:p>
          <a:p>
            <a:endParaRPr lang="es-ES" dirty="0" smtClean="0"/>
          </a:p>
          <a:p>
            <a:r>
              <a:rPr lang="es-ES_tradnl" b="1" dirty="0" smtClean="0"/>
              <a:t>2.- Profesionales responsables.</a:t>
            </a:r>
            <a:endParaRPr lang="es-ES" dirty="0" smtClean="0"/>
          </a:p>
          <a:p>
            <a:pPr lvl="1"/>
            <a:r>
              <a:rPr lang="es-ES" dirty="0" smtClean="0"/>
              <a:t>Los profesores!/s implicados serán los encargados de gestionar el registro en el programa SENECA y presentar fotocopia de los partes en jefatura.</a:t>
            </a:r>
          </a:p>
          <a:p>
            <a:pPr lvl="1"/>
            <a:r>
              <a:rPr lang="es-ES" dirty="0" smtClean="0"/>
              <a:t>La  Jefatura de Estudios realizará seguimiento de los incidentes y faltas. </a:t>
            </a:r>
          </a:p>
          <a:p>
            <a:pPr lvl="1"/>
            <a:r>
              <a:rPr lang="es-ES" dirty="0" smtClean="0"/>
              <a:t>La dirección, conjuntamente al resto del equipo directivo realizará la valoración trimestral del estado de convivencia solicitado en el Programa SENECA.</a:t>
            </a:r>
          </a:p>
          <a:p>
            <a:pPr>
              <a:buNone/>
            </a:pPr>
            <a:r>
              <a:rPr lang="es-ES_tradnl" b="1" dirty="0" smtClean="0"/>
              <a:t> </a:t>
            </a:r>
            <a:endParaRPr lang="es-ES" dirty="0" smtClean="0"/>
          </a:p>
          <a:p>
            <a:r>
              <a:rPr lang="es-ES_tradnl" b="1" dirty="0" smtClean="0"/>
              <a:t>3.- Periodicidad en el procedimiento para el registro sistemático de las incidencias.</a:t>
            </a:r>
            <a:endParaRPr lang="es-ES" dirty="0" smtClean="0"/>
          </a:p>
          <a:p>
            <a:pPr lvl="1"/>
            <a:r>
              <a:rPr lang="es-ES" dirty="0" smtClean="0"/>
              <a:t>Se propone que el registro se lleve trimestralmente para aquellos caso que sean leves y en los primeros días para todos  aquellos que sean graves.</a:t>
            </a:r>
          </a:p>
          <a:p>
            <a:pPr lvl="1"/>
            <a:r>
              <a:rPr lang="es-ES" dirty="0" smtClean="0"/>
              <a:t>En todo caso, deberán recogerse en un plazo máximo de treinta días hábiles desde que se produzcan.</a:t>
            </a:r>
          </a:p>
          <a:p>
            <a:endParaRPr lang="es-ES" dirty="0" smtClean="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0"/>
            <a:ext cx="8496944" cy="6525344"/>
          </a:xfrm>
        </p:spPr>
        <p:txBody>
          <a:bodyPr>
            <a:normAutofit fontScale="77500" lnSpcReduction="20000"/>
          </a:bodyPr>
          <a:lstStyle/>
          <a:p>
            <a:r>
              <a:rPr lang="es-ES_tradnl" b="1" dirty="0" smtClean="0"/>
              <a:t>10.1. </a:t>
            </a:r>
            <a:r>
              <a:rPr lang="es-ES_tradnl" b="1" u="sng" dirty="0" smtClean="0"/>
              <a:t>DIAGNÓSTICO DEL ESTADO DE CONVIVENCIA EN EL CENTRO</a:t>
            </a:r>
            <a:endParaRPr lang="es-ES" sz="2400" dirty="0" smtClean="0"/>
          </a:p>
          <a:p>
            <a:r>
              <a:rPr lang="es-ES" b="1" dirty="0" smtClean="0"/>
              <a:t> </a:t>
            </a:r>
            <a:endParaRPr lang="es-ES" sz="2800" dirty="0" smtClean="0"/>
          </a:p>
          <a:p>
            <a:pPr lvl="0"/>
            <a:r>
              <a:rPr lang="es-ES_tradnl" b="1" dirty="0" smtClean="0"/>
              <a:t>Tipo y número de conflictos que se producen</a:t>
            </a:r>
            <a:endParaRPr lang="es-ES" dirty="0" smtClean="0"/>
          </a:p>
          <a:p>
            <a:r>
              <a:rPr lang="es-ES_tradnl" b="1" dirty="0" smtClean="0"/>
              <a:t> </a:t>
            </a:r>
            <a:endParaRPr lang="es-ES" dirty="0" smtClean="0"/>
          </a:p>
          <a:p>
            <a:r>
              <a:rPr lang="es-ES" dirty="0" smtClean="0"/>
              <a:t>Nuestro centro no se caracteriza por ser un lugar donde el conflicto marque la cotidianidad, en lo que se refiere a faltas graves o acumulación de leves en gran parte del alumnado.</a:t>
            </a:r>
          </a:p>
          <a:p>
            <a:endParaRPr lang="es-ES" dirty="0" smtClean="0"/>
          </a:p>
          <a:p>
            <a:r>
              <a:rPr lang="es-ES" dirty="0" smtClean="0"/>
              <a:t>Las </a:t>
            </a:r>
            <a:r>
              <a:rPr lang="es-ES" dirty="0" smtClean="0"/>
              <a:t>faltas más frecuentes son: </a:t>
            </a:r>
          </a:p>
          <a:p>
            <a:r>
              <a:rPr lang="es-ES" dirty="0" smtClean="0"/>
              <a:t>- </a:t>
            </a:r>
            <a:r>
              <a:rPr lang="es-ES" b="1" dirty="0" smtClean="0"/>
              <a:t>Discusiones </a:t>
            </a:r>
            <a:r>
              <a:rPr lang="es-ES" dirty="0" smtClean="0"/>
              <a:t>en el tiempo de recreo, a las salidas y entradas al centro y en ocasiones en el aula, sin llegar a convertirse en peleas con agresiones físicas.</a:t>
            </a:r>
          </a:p>
          <a:p>
            <a:r>
              <a:rPr lang="es-ES" b="1" dirty="0" smtClean="0"/>
              <a:t>- Insultos </a:t>
            </a:r>
            <a:r>
              <a:rPr lang="es-ES" dirty="0" smtClean="0"/>
              <a:t>entre compañeros/as.</a:t>
            </a:r>
          </a:p>
          <a:p>
            <a:r>
              <a:rPr lang="es-ES" dirty="0" smtClean="0"/>
              <a:t>- </a:t>
            </a:r>
            <a:r>
              <a:rPr lang="es-ES" b="1" dirty="0" smtClean="0"/>
              <a:t>Niños/as </a:t>
            </a:r>
            <a:r>
              <a:rPr lang="es-ES" b="1" dirty="0" smtClean="0"/>
              <a:t>que son poco integrados </a:t>
            </a:r>
            <a:r>
              <a:rPr lang="es-ES" dirty="0" smtClean="0"/>
              <a:t>en el grupo de compañeros/as.</a:t>
            </a:r>
          </a:p>
          <a:p>
            <a:r>
              <a:rPr lang="es-ES" dirty="0" smtClean="0"/>
              <a:t>- </a:t>
            </a:r>
            <a:r>
              <a:rPr lang="es-ES" b="1" dirty="0" smtClean="0"/>
              <a:t>Alumnado en el primer año del segundo ciclo de Educación Infantil que aún no ha interiorizado las normas </a:t>
            </a:r>
            <a:r>
              <a:rPr lang="es-ES" dirty="0" smtClean="0"/>
              <a:t>y que dentro de su proceso evolutivo manifiesta conductas agresivas.</a:t>
            </a:r>
          </a:p>
          <a:p>
            <a:endParaRPr lang="es-ES" dirty="0" smtClean="0"/>
          </a:p>
          <a:p>
            <a:r>
              <a:rPr lang="es-ES" dirty="0" smtClean="0"/>
              <a:t>Normalmente</a:t>
            </a:r>
            <a:r>
              <a:rPr lang="es-ES" dirty="0" smtClean="0"/>
              <a:t>, los conflictos se resuelven entre el/la tutor/a o maestro/a implicado/a y pocos son los casos que se derivan al Equipo Directivo y terminan en parte formal y registrado en Séneca. </a:t>
            </a:r>
          </a:p>
          <a:p>
            <a:r>
              <a:rPr lang="es-ES" dirty="0" smtClean="0"/>
              <a:t> </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620688"/>
            <a:ext cx="7498080" cy="5627712"/>
          </a:xfrm>
        </p:spPr>
        <p:txBody>
          <a:bodyPr>
            <a:normAutofit fontScale="85000" lnSpcReduction="10000"/>
          </a:bodyPr>
          <a:lstStyle/>
          <a:p>
            <a:pPr lvl="0"/>
            <a:r>
              <a:rPr lang="es-ES_tradnl" b="1" dirty="0" smtClean="0"/>
              <a:t>Causas</a:t>
            </a:r>
            <a:endParaRPr lang="es-ES" dirty="0" smtClean="0"/>
          </a:p>
          <a:p>
            <a:r>
              <a:rPr lang="es-ES" dirty="0" smtClean="0"/>
              <a:t>Las causas son</a:t>
            </a:r>
            <a:r>
              <a:rPr lang="es-ES" dirty="0" smtClean="0"/>
              <a:t>:</a:t>
            </a:r>
          </a:p>
          <a:p>
            <a:endParaRPr lang="es-ES" dirty="0" smtClean="0"/>
          </a:p>
          <a:p>
            <a:r>
              <a:rPr lang="es-ES" dirty="0" smtClean="0"/>
              <a:t>-Ausencia de normas estables en el contexto familiar.</a:t>
            </a:r>
          </a:p>
          <a:p>
            <a:r>
              <a:rPr lang="es-ES" dirty="0" smtClean="0"/>
              <a:t>-Falta de afectividad, atención y cuidado familiar.</a:t>
            </a:r>
          </a:p>
          <a:p>
            <a:r>
              <a:rPr lang="es-ES" dirty="0" smtClean="0"/>
              <a:t>-Falta de autocontrol.</a:t>
            </a:r>
          </a:p>
          <a:p>
            <a:r>
              <a:rPr lang="es-ES" dirty="0" smtClean="0"/>
              <a:t>-Falta de habilidades para resolver de forma positiva los desacuerdos entre compañeros/as.</a:t>
            </a:r>
          </a:p>
          <a:p>
            <a:r>
              <a:rPr lang="es-ES" dirty="0" smtClean="0"/>
              <a:t>-Desmotivación por las tareas.</a:t>
            </a:r>
          </a:p>
          <a:p>
            <a:r>
              <a:rPr lang="es-ES" dirty="0" smtClean="0"/>
              <a:t>-Competencia entre compañeros/as, tratando de destacar unos por encima de otros.</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27584" y="332656"/>
            <a:ext cx="7920880" cy="6192688"/>
          </a:xfrm>
        </p:spPr>
        <p:txBody>
          <a:bodyPr>
            <a:normAutofit lnSpcReduction="10000"/>
          </a:bodyPr>
          <a:lstStyle/>
          <a:p>
            <a:r>
              <a:rPr lang="es-ES" b="1" dirty="0" smtClean="0"/>
              <a:t>A. NORMAS RELATIVAS A LAS FAMILIAS                </a:t>
            </a:r>
            <a:endParaRPr lang="es-ES" dirty="0" smtClean="0"/>
          </a:p>
          <a:p>
            <a:r>
              <a:rPr lang="es-ES" dirty="0" smtClean="0"/>
              <a:t>-Atender las citaciones del Centro, respetando el horario fijado por  la  Dirección,  Secretaría y  entrevista con  los  profesores.  </a:t>
            </a:r>
          </a:p>
          <a:p>
            <a:r>
              <a:rPr lang="es-ES" dirty="0" smtClean="0"/>
              <a:t>-Justificarán las faltas de asistencia  y puntualidad  de sus hijos. En caso de existir alguna  particularidad  o  circunstancia anómala 	de cualquier	tipo  que pueda incidir sobre  el aprendizaje o convivencia con	los demás, la	persona responsable deberá comunicárselo al profesor/a o a la Jefatura de Estudios.</a:t>
            </a:r>
          </a:p>
          <a:p>
            <a:r>
              <a:rPr lang="es-ES" dirty="0" smtClean="0"/>
              <a:t>-Terminadas las clases, si algún </a:t>
            </a:r>
            <a:r>
              <a:rPr lang="es-ES" dirty="0" err="1" smtClean="0"/>
              <a:t>alumn@</a:t>
            </a:r>
            <a:r>
              <a:rPr lang="es-ES" dirty="0" smtClean="0"/>
              <a:t> de los cursos inferiores quedara en el Centro sin  que sus padres o personas delegadas por ellos pasaran por él será llevado por quien lo encontrase a la Dirección, y pasado un tiempo pertinente será comunicado a la Policía Municipal</a:t>
            </a:r>
            <a:r>
              <a:rPr lang="es-ES" dirty="0" smtClean="0"/>
              <a:t>.</a:t>
            </a:r>
            <a:endParaRPr lang="es-E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404664"/>
            <a:ext cx="8250120" cy="5843736"/>
          </a:xfrm>
        </p:spPr>
        <p:txBody>
          <a:bodyPr>
            <a:normAutofit fontScale="77500" lnSpcReduction="20000"/>
          </a:bodyPr>
          <a:lstStyle/>
          <a:p>
            <a:r>
              <a:rPr lang="es-ES" dirty="0" smtClean="0"/>
              <a:t>- Abstenerse de visitar a sus hijos/as durante el horario lectivo escolar, sin causa justificada.</a:t>
            </a:r>
          </a:p>
          <a:p>
            <a:r>
              <a:rPr lang="es-ES" dirty="0" smtClean="0"/>
              <a:t>-Mantener  en  todo  momento  una  actitud  dialogante,  en  donde predomine el respeto, no desautorizando la acción del profesorado en presencia de sus hijos, sino apoyándolos en su labor educativa.</a:t>
            </a:r>
          </a:p>
          <a:p>
            <a:r>
              <a:rPr lang="es-ES" dirty="0" smtClean="0"/>
              <a:t>-Facilitar a sus hijos cuantos medios sean necesarios para llevar a  cabo  las  actividades  y  tareas  señaladas  por  los  profesores, vigilando  y  controlando  dichas  actividades  y  asesorándoles cuando sea preciso.</a:t>
            </a:r>
          </a:p>
          <a:p>
            <a:r>
              <a:rPr lang="es-ES" dirty="0" smtClean="0"/>
              <a:t>-Estimular a sus hijos en el respeto a las normas de convivencia del  Centro,  así  como  en el  cumplimiento de sus obligaciones: asistencia, puntualidad, trabajo, orden, higiene, disciplina, etc.</a:t>
            </a:r>
          </a:p>
          <a:p>
            <a:r>
              <a:rPr lang="es-ES" dirty="0" smtClean="0"/>
              <a:t>-Utilizar  los  canales  de  información, participación,  y  si  fuese necesario reclamación, existentes entre el Centro y la AMPA.</a:t>
            </a:r>
            <a:endParaRPr lang="es-E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620688"/>
            <a:ext cx="7498080" cy="5760640"/>
          </a:xfrm>
        </p:spPr>
        <p:txBody>
          <a:bodyPr>
            <a:normAutofit fontScale="47500" lnSpcReduction="20000"/>
          </a:bodyPr>
          <a:lstStyle/>
          <a:p>
            <a:r>
              <a:rPr lang="es-ES" b="1" dirty="0" smtClean="0"/>
              <a:t>B. NORMAS RELATIVAS AL </a:t>
            </a:r>
            <a:r>
              <a:rPr lang="es-ES" b="1" dirty="0" smtClean="0"/>
              <a:t>PROFESORADO</a:t>
            </a:r>
          </a:p>
          <a:p>
            <a:endParaRPr lang="es-ES" dirty="0" smtClean="0"/>
          </a:p>
          <a:p>
            <a:r>
              <a:rPr lang="es-ES" dirty="0" smtClean="0"/>
              <a:t>-Estar ya presente en el centro con puntualidad cuando suene la señal para que el alumnado pase a clase cada mañana.</a:t>
            </a:r>
          </a:p>
          <a:p>
            <a:r>
              <a:rPr lang="es-ES" dirty="0" smtClean="0"/>
              <a:t>-Asistir  con  puntualidad  a  las  clases  y  reuniones  para  las  que fuera convocado.</a:t>
            </a:r>
          </a:p>
          <a:p>
            <a:r>
              <a:rPr lang="es-ES" dirty="0" smtClean="0"/>
              <a:t>-Aceptar  y potenciar  las  decisiones  y acuerdos del Claustro de profesores y Consejo Escolar.</a:t>
            </a:r>
          </a:p>
          <a:p>
            <a:r>
              <a:rPr lang="es-ES" dirty="0" smtClean="0"/>
              <a:t>-Cooperar  en  el  mantenimiento  y  buen  uso  del  material  e instalaciones   del   Centro,   conociendo   fundamentalmente   el material y recursos  didácticos a fin de elegir lo más apropiado para el trabajo escolar de cada día.</a:t>
            </a:r>
          </a:p>
          <a:p>
            <a:r>
              <a:rPr lang="es-ES" dirty="0" smtClean="0"/>
              <a:t>-Colaborar en el mantenimiento del orden y comportamiento del Centro, tanto en las horas de clase como en las salidas, entradas y recreos.</a:t>
            </a:r>
          </a:p>
          <a:p>
            <a:r>
              <a:rPr lang="es-ES" dirty="0" smtClean="0"/>
              <a:t>-Informar  a  los  padres  del  proceso  educativo  de  sus  hijos, cumplimentando los impresos correspondientes y manteniendo contactos periódicos con ellos a iniciativa de cualquiera de las partes, al menos una vez al trimestre.</a:t>
            </a:r>
          </a:p>
          <a:p>
            <a:r>
              <a:rPr lang="es-ES" dirty="0" smtClean="0"/>
              <a:t>-Respetar  la  personalidad  de  cada  niño,  intentando  escucharle, comprenderle y ayudarle sin hacer distinciones, y preocuparse por sus condiciones ambientales.</a:t>
            </a:r>
          </a:p>
          <a:p>
            <a:r>
              <a:rPr lang="es-ES" dirty="0" smtClean="0"/>
              <a:t>-Elaborar en cada clase, conjuntamente con sus alumnos, unas normas de convivencia y participación  a nivel de aula, utilizando  la tutoría  para  dar  solución  a  los problemas   e inquietudes de cada clase, adoptando una actitud receptiva y de escucha  ante  las  propuestas  que  puedan  realizar  los  alumnos respecto al funcionamiento de su clase.</a:t>
            </a:r>
          </a:p>
          <a:p>
            <a:r>
              <a:rPr lang="es-ES" dirty="0" smtClean="0"/>
              <a:t>-El  Equipo  directivo  procurará  la  existencia  de  actividades  que favorezcan  una  mejor  convivencia  entre  el  profesorado,  así como entre  toda la comunidad educativa.</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476672"/>
            <a:ext cx="7890080" cy="6048672"/>
          </a:xfrm>
        </p:spPr>
        <p:txBody>
          <a:bodyPr>
            <a:normAutofit fontScale="47500" lnSpcReduction="20000"/>
          </a:bodyPr>
          <a:lstStyle/>
          <a:p>
            <a:r>
              <a:rPr lang="es-ES" b="1" dirty="0" smtClean="0"/>
              <a:t>C. NORMAS RELATIVAS AL </a:t>
            </a:r>
            <a:r>
              <a:rPr lang="es-ES" b="1" dirty="0" smtClean="0"/>
              <a:t>ALUMNADO</a:t>
            </a:r>
          </a:p>
          <a:p>
            <a:pPr>
              <a:buNone/>
            </a:pPr>
            <a:endParaRPr lang="es-ES" dirty="0" smtClean="0"/>
          </a:p>
          <a:p>
            <a:r>
              <a:rPr lang="es-ES" dirty="0" smtClean="0"/>
              <a:t>-Asistir puntualmente a clase, debidamente aseado y los libros y material escolar que   sea requerido para las actividades docentes. En caso de falta de asistencia, deberá entregar al tutor el justificante correspondiente firmado por los padres o tutores y el justificante médico. </a:t>
            </a:r>
          </a:p>
          <a:p>
            <a:r>
              <a:rPr lang="es-ES" dirty="0" smtClean="0"/>
              <a:t>-Durante  el tiempo de recreo los juegos se harán con moderación, sin agredir, insultar ni humillar a los compañeros/as. También  deberán  evitarse  los  juegos  violentos  o  que  puedan ocasionar lesiones a los demás. Durante el tiempo de recreo, los alumnos deberán  estar  en  los  espacios  al  aire  libre  que  les corresponda.  No  podrán  estar  en  el  edificio docente si no están acompañados de un profesor. En los días de lluvia los alumnos permanecerán  en las aulas con sus respectivos tutores.</a:t>
            </a:r>
          </a:p>
          <a:p>
            <a:r>
              <a:rPr lang="es-ES" dirty="0" smtClean="0"/>
              <a:t>-Tener en  todo momento un máximo respeto a  la actividad docente, no perturbando la  marcha de clase, respetando la atención de los compañeros y  realizando las tareas y actividades  que  les  asignen.  No  se  deberán  interrumpir  las clases   ni   acudir   a   los  aseos  salvo en caso de verdadera necesidad. </a:t>
            </a:r>
          </a:p>
          <a:p>
            <a:r>
              <a:rPr lang="es-ES" dirty="0" smtClean="0"/>
              <a:t>-Tener  un  trato  respetuoso  con  los  profesores  y  personal  del Centro,   utilizando   el   diálogo   como   forma   de   resolver   las cuestiones o problemas que se le puedan plantear.</a:t>
            </a:r>
          </a:p>
          <a:p>
            <a:r>
              <a:rPr lang="es-ES" dirty="0" smtClean="0"/>
              <a:t>-Hacer  un  buen  uso  del  edificio,  instalaciones,  mobiliario  y  material escolar, cuidando que las clases, pasillos y servicios se mantengan limpios y ordenados, respetando tanto la propiedad del Centro como las pertenencias de los demás.</a:t>
            </a:r>
          </a:p>
          <a:p>
            <a:r>
              <a:rPr lang="es-ES" dirty="0" smtClean="0"/>
              <a:t>-Terminadas las clases, ningún alumno quedará en las aulas de no estar acompañado  por  un  profesor.  Igualmente,  para  poder permanecer en cualquier dependencia del Centro como Gimnasio, Laboratorio, Salón de usos múltiples, Biblioteca, etc.</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548680"/>
            <a:ext cx="7818072" cy="5699720"/>
          </a:xfrm>
        </p:spPr>
        <p:txBody>
          <a:bodyPr>
            <a:normAutofit fontScale="55000" lnSpcReduction="20000"/>
          </a:bodyPr>
          <a:lstStyle/>
          <a:p>
            <a:pPr>
              <a:buNone/>
            </a:pPr>
            <a:r>
              <a:rPr lang="es-ES" b="1" u="sng" dirty="0" smtClean="0"/>
              <a:t>D. NORMAS DEL TRATO ENTRE ALUMNADO  Y PROFESORADO</a:t>
            </a:r>
            <a:endParaRPr lang="es-ES" dirty="0" smtClean="0"/>
          </a:p>
          <a:p>
            <a:pPr>
              <a:buNone/>
            </a:pPr>
            <a:endParaRPr lang="es-ES" dirty="0" smtClean="0"/>
          </a:p>
          <a:p>
            <a:pPr>
              <a:buNone/>
            </a:pPr>
            <a:r>
              <a:rPr lang="es-ES" dirty="0" smtClean="0"/>
              <a:t>El </a:t>
            </a:r>
            <a:r>
              <a:rPr lang="es-ES" dirty="0" smtClean="0"/>
              <a:t>trato entre alumnos/as y profesores/as estará regido por el respeto mutuo y la confianza.</a:t>
            </a:r>
          </a:p>
          <a:p>
            <a:pPr>
              <a:buNone/>
            </a:pPr>
            <a:r>
              <a:rPr lang="es-ES" b="1" dirty="0" smtClean="0"/>
              <a:t>Nuestra norma general es la siguiente:</a:t>
            </a:r>
          </a:p>
          <a:p>
            <a:pPr>
              <a:buNone/>
            </a:pPr>
            <a:r>
              <a:rPr lang="es-ES" b="1" i="1" dirty="0" smtClean="0"/>
              <a:t>“No le hagas a los demás lo que no te gustaría que te hicieran  a ti</a:t>
            </a:r>
            <a:r>
              <a:rPr lang="es-ES" b="1" dirty="0" smtClean="0"/>
              <a:t>”.</a:t>
            </a:r>
          </a:p>
          <a:p>
            <a:endParaRPr lang="es-ES" dirty="0" smtClean="0"/>
          </a:p>
          <a:p>
            <a:r>
              <a:rPr lang="es-ES" dirty="0" smtClean="0"/>
              <a:t>Para ello:</a:t>
            </a:r>
          </a:p>
          <a:p>
            <a:pPr lvl="1"/>
            <a:r>
              <a:rPr lang="es-ES" dirty="0" smtClean="0"/>
              <a:t>Hay que desterrar acciones vejatorias o degradantes</a:t>
            </a:r>
            <a:r>
              <a:rPr lang="es-ES" dirty="0" smtClean="0"/>
              <a:t>.</a:t>
            </a:r>
            <a:endParaRPr lang="es-ES" sz="3600" dirty="0" smtClean="0"/>
          </a:p>
          <a:p>
            <a:pPr lvl="1"/>
            <a:r>
              <a:rPr lang="es-ES" dirty="0" smtClean="0"/>
              <a:t>Los/as alumnos/as no podrán ausentarse de clase ni del Centro sin conocimiento del/a profesor/a responsable en cada momento.</a:t>
            </a:r>
          </a:p>
          <a:p>
            <a:pPr lvl="1"/>
            <a:r>
              <a:rPr lang="es-ES" dirty="0" smtClean="0"/>
              <a:t>Debemos suprimir los insultos, gritos y gestos que perturben una convivencia pacífica.</a:t>
            </a:r>
          </a:p>
          <a:p>
            <a:pPr lvl="1"/>
            <a:r>
              <a:rPr lang="es-ES" dirty="0" smtClean="0"/>
              <a:t>Evitaremos ridiculizar a nadie delante de los demás.</a:t>
            </a:r>
          </a:p>
          <a:p>
            <a:pPr lvl="1"/>
            <a:r>
              <a:rPr lang="es-ES" dirty="0" smtClean="0"/>
              <a:t>Nos escucharemos mutuamente y buscaremos soluciones a través del diálogo. Ponte en lugar del otro. Piensa las consecuencias que tienen tus actos en los demás.</a:t>
            </a:r>
          </a:p>
          <a:p>
            <a:pPr lvl="1"/>
            <a:r>
              <a:rPr lang="es-ES" dirty="0" smtClean="0"/>
              <a:t>Los alumnos/as deben obedecer y acatar las indicaciones del profesor/a, tutor/a o de cualquier otro, sobre actitudes negativas.</a:t>
            </a:r>
          </a:p>
          <a:p>
            <a:pPr>
              <a:buNone/>
            </a:pPr>
            <a:endParaRPr lang="es-ES" sz="3600" dirty="0" smtClean="0"/>
          </a:p>
          <a:p>
            <a:r>
              <a:rPr lang="es-ES" dirty="0" smtClean="0"/>
              <a:t>Utilizaremos todos, un vocabulario respetuoso y adecuado</a:t>
            </a:r>
            <a:r>
              <a:rPr lang="es-ES" dirty="0" smtClean="0"/>
              <a:t>.</a:t>
            </a:r>
            <a:endParaRPr lang="es-E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5656" y="188640"/>
            <a:ext cx="7458032" cy="6059760"/>
          </a:xfrm>
        </p:spPr>
        <p:txBody>
          <a:bodyPr>
            <a:normAutofit fontScale="47500" lnSpcReduction="20000"/>
          </a:bodyPr>
          <a:lstStyle/>
          <a:p>
            <a:r>
              <a:rPr lang="es-ES_tradnl" b="1" u="sng" dirty="0" smtClean="0"/>
              <a:t>E. ENTRADAS Y SALIDAS DEL CENTRO</a:t>
            </a:r>
            <a:endParaRPr lang="es-ES" dirty="0" smtClean="0"/>
          </a:p>
          <a:p>
            <a:pPr lvl="0"/>
            <a:r>
              <a:rPr lang="es-ES" dirty="0" smtClean="0"/>
              <a:t>Es obligatoria la asistencia puntual al colegio.</a:t>
            </a:r>
          </a:p>
          <a:p>
            <a:pPr lvl="0"/>
            <a:r>
              <a:rPr lang="es-ES" dirty="0" smtClean="0"/>
              <a:t>Las entradas y salidas de clase habrán de hacerse con orden, sin gritos ni carreras, pasando al centro de los niveles más altos a los más pequeños que necesitan más tiempo para hacerlo. </a:t>
            </a:r>
          </a:p>
          <a:p>
            <a:pPr lvl="0"/>
            <a:r>
              <a:rPr lang="es-ES" dirty="0" smtClean="0"/>
              <a:t>Las entradas y salidas han de hacerse por la entrada principal. Los  padres,  madres  o  personas mayores  que  acompañan  a  los  pequeños  los  despedirán  a  la entrada del edificio.</a:t>
            </a:r>
          </a:p>
          <a:p>
            <a:pPr lvl="0"/>
            <a:r>
              <a:rPr lang="es-ES" dirty="0" smtClean="0"/>
              <a:t>El acceso al aula correspondiente debe ser ordenado.</a:t>
            </a:r>
          </a:p>
          <a:p>
            <a:pPr lvl="0"/>
            <a:r>
              <a:rPr lang="es-ES" dirty="0" smtClean="0"/>
              <a:t>Cada profesor/a vigilará la entrada y salida a su clase, para que sea realizada en correcto orden.</a:t>
            </a:r>
          </a:p>
          <a:p>
            <a:pPr lvl="0"/>
            <a:r>
              <a:rPr lang="es-ES" dirty="0" smtClean="0"/>
              <a:t>Los/las alumnos/as no podrán ausentarse del Centro sin la autorización del tutor/a. Si se </a:t>
            </a:r>
            <a:r>
              <a:rPr lang="es-ES" dirty="0" err="1" smtClean="0"/>
              <a:t>prevee</a:t>
            </a:r>
            <a:r>
              <a:rPr lang="es-ES" dirty="0" smtClean="0"/>
              <a:t> la ausencia, la familia del alumno/a rellenará en la agenda el apartado correspondiente y, en la medida de lo posible, presentará el justificante oportuno.</a:t>
            </a:r>
          </a:p>
          <a:p>
            <a:pPr lvl="0"/>
            <a:r>
              <a:rPr lang="es-ES" dirty="0" smtClean="0"/>
              <a:t> Ningún/a niño/a podrá abandonar solo/a el Centro sin la debida autorización de los padres. </a:t>
            </a:r>
          </a:p>
          <a:p>
            <a:pPr lvl="0"/>
            <a:r>
              <a:rPr lang="es-ES" dirty="0" smtClean="0"/>
              <a:t>En caso de que lo haga en el período de recreo o en cualquier otro momento que no sea el de la entrada o la salida, irán acompañados/as de una persona responsable y con la hoja de justificación debidamente cumplimentada y firmada.</a:t>
            </a:r>
          </a:p>
          <a:p>
            <a:pPr lvl="0"/>
            <a:r>
              <a:rPr lang="es-ES" dirty="0" smtClean="0"/>
              <a:t>En el caso de que algún/a alumno/a llegue al Centro fuera de horario de recreo y solo, debe llevar una justificación firmada de la familia. Accederá al Centro, con llamada inmediata a la familia.       </a:t>
            </a:r>
          </a:p>
          <a:p>
            <a:pPr lvl="0"/>
            <a:r>
              <a:rPr lang="es-ES" dirty="0" smtClean="0"/>
              <a:t>El profesorado velará porque ningún grupo salga de clase hasta que no sea la hora  indicada. Se hará ordenadamente, habiendo dejado las clases recogidas y la luz apagada. Siempre se ha de transcurrir por los espacios comunes del colegio con orden y compostura.</a:t>
            </a:r>
          </a:p>
          <a:p>
            <a:pPr lvl="0"/>
            <a:r>
              <a:rPr lang="es-ES" dirty="0" smtClean="0"/>
              <a:t>Es obligada la puntualidad a todas las actividades</a:t>
            </a:r>
            <a:r>
              <a:rPr lang="es-ES" dirty="0" smtClean="0"/>
              <a:t>.      </a:t>
            </a:r>
            <a:endParaRPr lang="es-E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TotalTime>
  <Words>2688</Words>
  <Application>Microsoft Office PowerPoint</Application>
  <PresentationFormat>Presentación en pantalla (4:3)</PresentationFormat>
  <Paragraphs>157</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Solsticio</vt:lpstr>
      <vt:lpstr>PLAN DE CONVIVENCIA  CEIP NICOLÁS DEL VALLE VILLARALTO (CÓRDOBA) CURSO 2016/2017</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CONVIVENCIA  CEIP NICOLÁS DEL VALLE VILLARALTO (CÓRDOBA)</dc:title>
  <dc:creator>Coral</dc:creator>
  <cp:lastModifiedBy>Coral</cp:lastModifiedBy>
  <cp:revision>3</cp:revision>
  <dcterms:created xsi:type="dcterms:W3CDTF">2017-05-14T21:45:01Z</dcterms:created>
  <dcterms:modified xsi:type="dcterms:W3CDTF">2017-05-14T22:16:40Z</dcterms:modified>
</cp:coreProperties>
</file>