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4" r:id="rId4"/>
    <p:sldId id="266" r:id="rId5"/>
    <p:sldId id="269" r:id="rId6"/>
    <p:sldId id="267" r:id="rId7"/>
    <p:sldId id="281" r:id="rId8"/>
    <p:sldId id="265" r:id="rId9"/>
    <p:sldId id="260" r:id="rId10"/>
    <p:sldId id="270" r:id="rId11"/>
    <p:sldId id="279" r:id="rId12"/>
    <p:sldId id="258" r:id="rId13"/>
    <p:sldId id="25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78" r:id="rId23"/>
    <p:sldId id="277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466F-545A-4AD3-92C5-8796B4D0F4C2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C25-E74B-4FFD-B812-BC8062C89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466F-545A-4AD3-92C5-8796B4D0F4C2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C25-E74B-4FFD-B812-BC8062C89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466F-545A-4AD3-92C5-8796B4D0F4C2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C25-E74B-4FFD-B812-BC8062C89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466F-545A-4AD3-92C5-8796B4D0F4C2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C25-E74B-4FFD-B812-BC8062C89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466F-545A-4AD3-92C5-8796B4D0F4C2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C25-E74B-4FFD-B812-BC8062C89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466F-545A-4AD3-92C5-8796B4D0F4C2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C25-E74B-4FFD-B812-BC8062C89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466F-545A-4AD3-92C5-8796B4D0F4C2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C25-E74B-4FFD-B812-BC8062C89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466F-545A-4AD3-92C5-8796B4D0F4C2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C25-E74B-4FFD-B812-BC8062C89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466F-545A-4AD3-92C5-8796B4D0F4C2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C25-E74B-4FFD-B812-BC8062C89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466F-545A-4AD3-92C5-8796B4D0F4C2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C25-E74B-4FFD-B812-BC8062C89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466F-545A-4AD3-92C5-8796B4D0F4C2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DC25-E74B-4FFD-B812-BC8062C89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5466F-545A-4AD3-92C5-8796B4D0F4C2}" type="datetimeFigureOut">
              <a:rPr lang="es-ES" smtClean="0"/>
              <a:pPr/>
              <a:t>05/02/2018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DC25-E74B-4FFD-B812-BC8062C89E2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ultado de imagen de mediacion escolar imagen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47664" y="548680"/>
            <a:ext cx="5931250" cy="2016224"/>
          </a:xfrm>
          <a:prstGeom prst="rect">
            <a:avLst/>
          </a:prstGeom>
          <a:noFill/>
        </p:spPr>
      </p:pic>
      <p:pic>
        <p:nvPicPr>
          <p:cNvPr id="20483" name="Picture 3" descr="C:\Users\Auxi\Desktop\escudo cole.jpg"/>
          <p:cNvPicPr>
            <a:picLocks noChangeAspect="1" noChangeArrowheads="1"/>
          </p:cNvPicPr>
          <p:nvPr/>
        </p:nvPicPr>
        <p:blipFill>
          <a:blip r:embed="rId3" cstate="print"/>
          <a:srcRect t="12185" b="18764"/>
          <a:stretch>
            <a:fillRect/>
          </a:stretch>
        </p:blipFill>
        <p:spPr bwMode="auto">
          <a:xfrm>
            <a:off x="7371184" y="5445224"/>
            <a:ext cx="1772816" cy="1224136"/>
          </a:xfrm>
          <a:prstGeom prst="rect">
            <a:avLst/>
          </a:prstGeom>
          <a:noFill/>
        </p:spPr>
      </p:pic>
      <p:pic>
        <p:nvPicPr>
          <p:cNvPr id="4" name="Picture 4" descr="Resultado de imagen de mediacion escolar imag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996952"/>
            <a:ext cx="5220580" cy="208823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51520" y="609329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 1</a:t>
            </a:r>
            <a:r>
              <a:rPr lang="es-ES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“Introducción a la mediación. Cohesión de grupo”. </a:t>
            </a:r>
            <a:r>
              <a:rPr lang="es-E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Málaga 5 de Febrero del 2018</a:t>
            </a:r>
            <a:endParaRPr lang="es-ES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620688"/>
            <a:ext cx="8136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La </a:t>
            </a:r>
            <a:r>
              <a:rPr lang="es-ES" sz="3200" b="1" i="1" dirty="0"/>
              <a:t>mediación</a:t>
            </a:r>
            <a:r>
              <a:rPr lang="es-ES" sz="3200" dirty="0"/>
              <a:t> escolar es un </a:t>
            </a:r>
            <a:r>
              <a:rPr lang="es-ES" sz="3200" b="1" i="1" dirty="0"/>
              <a:t>método de resolución de conflictos</a:t>
            </a:r>
            <a:r>
              <a:rPr lang="es-ES" sz="3200" dirty="0"/>
              <a:t> que se aplica a situaciones en las que las partes han llegado a un punto en el que la comunicación entre ambas está bloqueada y, por tanto, no pueden intentar resolver los desacuerdos a través de la negociación directa. </a:t>
            </a:r>
          </a:p>
          <a:p>
            <a:endParaRPr lang="es-ES" dirty="0"/>
          </a:p>
        </p:txBody>
      </p:sp>
      <p:pic>
        <p:nvPicPr>
          <p:cNvPr id="29698" name="Picture 2" descr="Resultado de imagen de mediacion escolar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437112"/>
            <a:ext cx="4762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conflictos image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3928" cy="3583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 descr="Resultado de imagen de conflictos image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644514"/>
            <a:ext cx="3240360" cy="22134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Resultado de imagen de conflictos imagen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93332"/>
            <a:ext cx="2915816" cy="32646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2" name="Picture 8" descr="Resultado de imagen de conflictos imagen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844825"/>
            <a:ext cx="529208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4" name="Picture 10" descr="Resultado de imagen de conflictos imagen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1936" y="0"/>
            <a:ext cx="5252064" cy="18448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6" name="Picture 12" descr="Resultado de imagen de conflictos imagen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1204" y="4653136"/>
            <a:ext cx="2219027" cy="2344714"/>
          </a:xfrm>
          <a:prstGeom prst="rect">
            <a:avLst/>
          </a:prstGeom>
          <a:noFill/>
        </p:spPr>
      </p:pic>
      <p:pic>
        <p:nvPicPr>
          <p:cNvPr id="1038" name="Picture 14" descr="Resultado de imagen de conflictos imagen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7" y="3573016"/>
            <a:ext cx="936104" cy="1080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mediacion escolar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832648" cy="5961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2564904"/>
            <a:ext cx="6877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accent2">
                    <a:lumMod val="75000"/>
                  </a:schemeClr>
                </a:solidFill>
              </a:rPr>
              <a:t>¿Qué características básicas debe tener un mediador/a?</a:t>
            </a:r>
            <a:endParaRPr lang="es-E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3717032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Debe tener el 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respeto</a:t>
            </a:r>
            <a:r>
              <a:rPr lang="es-ES" sz="2800" dirty="0" smtClean="0"/>
              <a:t> de sus compañeros/as y respetar a los demás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Debe saber 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comunicarse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Debe saber 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escuchar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Debe ser 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imparcial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800" dirty="0" smtClean="0"/>
              <a:t>Debe mantener la </a:t>
            </a: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confidencialidad</a:t>
            </a:r>
            <a:endParaRPr lang="es-ES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 rot="19953036">
            <a:off x="-3370" y="833171"/>
            <a:ext cx="384041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Recopilemos</a:t>
            </a:r>
            <a:endParaRPr lang="es-ES" sz="5400" b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>
            <a:clrChange>
              <a:clrFrom>
                <a:srgbClr val="FFE6CD"/>
              </a:clrFrom>
              <a:clrTo>
                <a:srgbClr val="FFE6CD">
                  <a:alpha val="0"/>
                </a:srgbClr>
              </a:clrTo>
            </a:clrChange>
          </a:blip>
          <a:srcRect l="39748" t="30824" r="27051" b="27778"/>
          <a:stretch>
            <a:fillRect/>
          </a:stretch>
        </p:blipFill>
        <p:spPr bwMode="auto">
          <a:xfrm>
            <a:off x="755576" y="692696"/>
            <a:ext cx="784887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3608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Resultado de imagen de equipo unido jamas sera venci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80728"/>
            <a:ext cx="4824536" cy="4824536"/>
          </a:xfrm>
          <a:prstGeom prst="rect">
            <a:avLst/>
          </a:prstGeom>
          <a:noFill/>
        </p:spPr>
      </p:pic>
      <p:sp>
        <p:nvSpPr>
          <p:cNvPr id="5" name="4 Elipse"/>
          <p:cNvSpPr/>
          <p:nvPr/>
        </p:nvSpPr>
        <p:spPr>
          <a:xfrm>
            <a:off x="1475656" y="3356992"/>
            <a:ext cx="6048672" cy="29523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sultado de imagen de quien er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b="24401"/>
          <a:stretch>
            <a:fillRect/>
          </a:stretch>
        </p:blipFill>
        <p:spPr bwMode="auto">
          <a:xfrm>
            <a:off x="683568" y="332656"/>
            <a:ext cx="4320480" cy="3266237"/>
          </a:xfrm>
          <a:prstGeom prst="rect">
            <a:avLst/>
          </a:prstGeom>
          <a:noFill/>
        </p:spPr>
      </p:pic>
      <p:pic>
        <p:nvPicPr>
          <p:cNvPr id="31750" name="Picture 6" descr="Resultado de imagen de ovillo de l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75" y="3717032"/>
            <a:ext cx="7096125" cy="2967236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471592" y="332656"/>
            <a:ext cx="367240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2400" b="1" dirty="0" smtClean="0">
                <a:latin typeface="Bahnschrift Light" pitchFamily="34" charset="0"/>
              </a:rPr>
              <a:t>Nombre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>
                <a:latin typeface="Bahnschrift Light" pitchFamily="34" charset="0"/>
              </a:rPr>
              <a:t>Edad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>
                <a:latin typeface="Bahnschrift Light" pitchFamily="34" charset="0"/>
              </a:rPr>
              <a:t>Nº de hermanos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>
                <a:latin typeface="Bahnschrift Light" pitchFamily="34" charset="0"/>
              </a:rPr>
              <a:t>Aficiones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>
                <a:latin typeface="Bahnschrift Light" pitchFamily="34" charset="0"/>
              </a:rPr>
              <a:t>Color favorito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>
                <a:latin typeface="Bahnschrift Light" pitchFamily="34" charset="0"/>
              </a:rPr>
              <a:t>Canción favorita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400" b="1" dirty="0" smtClean="0">
                <a:latin typeface="Bahnschrift Light" pitchFamily="34" charset="0"/>
              </a:rPr>
              <a:t>Otros datos que quieras contar</a:t>
            </a:r>
          </a:p>
          <a:p>
            <a:pPr marL="342900" indent="-342900">
              <a:buFont typeface="+mj-lt"/>
              <a:buAutoNum type="arabicPeriod"/>
            </a:pPr>
            <a:endParaRPr lang="es-ES" dirty="0" smtClean="0"/>
          </a:p>
          <a:p>
            <a:pPr marL="342900" indent="-342900">
              <a:buFont typeface="+mj-lt"/>
              <a:buAutoNum type="arabicPeriod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6869" t="26900" r="26472" b="15351"/>
          <a:stretch>
            <a:fillRect/>
          </a:stretch>
        </p:blipFill>
        <p:spPr bwMode="auto">
          <a:xfrm>
            <a:off x="0" y="116632"/>
            <a:ext cx="9144000" cy="636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 l="27460" t="26900" r="27063" b="15351"/>
          <a:stretch>
            <a:fillRect/>
          </a:stretch>
        </p:blipFill>
        <p:spPr bwMode="auto">
          <a:xfrm>
            <a:off x="251520" y="260647"/>
            <a:ext cx="8424936" cy="601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908720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latin typeface="Californian FB" pitchFamily="18" charset="0"/>
              </a:rPr>
              <a:t>Si quieres realmente ayudar, no imagines lo imaginable, haz que sea obvio, pregunta, haz que tu </a:t>
            </a:r>
            <a:r>
              <a:rPr lang="es-ES" sz="2800" b="1" dirty="0" err="1" smtClean="0">
                <a:latin typeface="Californian FB" pitchFamily="18" charset="0"/>
              </a:rPr>
              <a:t>compañer@</a:t>
            </a:r>
            <a:r>
              <a:rPr lang="es-ES" sz="2800" b="1" dirty="0" smtClean="0">
                <a:latin typeface="Californian FB" pitchFamily="18" charset="0"/>
              </a:rPr>
              <a:t> confíe en ti, se sienta </a:t>
            </a:r>
            <a:r>
              <a:rPr lang="es-ES" sz="2800" b="1" dirty="0" err="1" smtClean="0">
                <a:latin typeface="Californian FB" pitchFamily="18" charset="0"/>
              </a:rPr>
              <a:t>cómod@</a:t>
            </a:r>
            <a:r>
              <a:rPr lang="es-ES" sz="2800" b="1" dirty="0" smtClean="0">
                <a:latin typeface="Californian FB" pitchFamily="18" charset="0"/>
              </a:rPr>
              <a:t> porque sabe que vas a ser totalmente confidencial, porque sabes escuchar y no le vas a juzgar. </a:t>
            </a:r>
            <a:endParaRPr lang="es-ES" sz="2800" b="1" dirty="0">
              <a:latin typeface="Californian FB" pitchFamily="18" charset="0"/>
            </a:endParaRPr>
          </a:p>
        </p:txBody>
      </p:sp>
      <p:pic>
        <p:nvPicPr>
          <p:cNvPr id="33796" name="Picture 4" descr="Resultado de imagen de mediacion escolar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501008"/>
            <a:ext cx="4524375" cy="289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26869" t="24800" r="26472" b="143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8050" t="26900" r="27654" b="14301"/>
          <a:stretch>
            <a:fillRect/>
          </a:stretch>
        </p:blipFill>
        <p:spPr bwMode="auto">
          <a:xfrm>
            <a:off x="395536" y="404663"/>
            <a:ext cx="7848872" cy="586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Resultado de imagen de muchas gracias por vuestra colaborac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-180528" y="4221088"/>
            <a:ext cx="9753600" cy="2743201"/>
          </a:xfrm>
          <a:prstGeom prst="rect">
            <a:avLst/>
          </a:prstGeom>
          <a:noFill/>
        </p:spPr>
      </p:pic>
      <p:pic>
        <p:nvPicPr>
          <p:cNvPr id="34822" name="Picture 6" descr="Imagen relacionada"/>
          <p:cNvPicPr>
            <a:picLocks noChangeAspect="1" noChangeArrowheads="1"/>
          </p:cNvPicPr>
          <p:nvPr/>
        </p:nvPicPr>
        <p:blipFill>
          <a:blip r:embed="rId3" cstate="print"/>
          <a:srcRect t="12461" b="22463"/>
          <a:stretch>
            <a:fillRect/>
          </a:stretch>
        </p:blipFill>
        <p:spPr bwMode="auto">
          <a:xfrm>
            <a:off x="1115616" y="404664"/>
            <a:ext cx="6934200" cy="3384376"/>
          </a:xfrm>
          <a:prstGeom prst="rect">
            <a:avLst/>
          </a:prstGeom>
          <a:noFill/>
        </p:spPr>
      </p:pic>
      <p:pic>
        <p:nvPicPr>
          <p:cNvPr id="34824" name="Picture 8" descr="Resultado de imagen de equipo de trabaj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00267" cy="1800200"/>
          </a:xfrm>
          <a:prstGeom prst="rect">
            <a:avLst/>
          </a:prstGeom>
          <a:noFill/>
        </p:spPr>
      </p:pic>
      <p:pic>
        <p:nvPicPr>
          <p:cNvPr id="34826" name="Picture 10" descr="Imagen relacionad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708920"/>
            <a:ext cx="3203848" cy="233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s-ES" sz="3600" dirty="0" smtClean="0"/>
              <a:t>Nos introduciremos en el mundo de la mediación escolar</a:t>
            </a:r>
          </a:p>
          <a:p>
            <a:pPr lvl="1"/>
            <a:r>
              <a:rPr lang="es-ES" sz="3200" dirty="0" smtClean="0"/>
              <a:t>¿Qué es la mediación?</a:t>
            </a:r>
          </a:p>
          <a:p>
            <a:pPr lvl="1"/>
            <a:r>
              <a:rPr lang="es-ES" sz="3200" dirty="0" smtClean="0"/>
              <a:t>¿Qué funciones tiene un mediador/a?</a:t>
            </a:r>
          </a:p>
          <a:p>
            <a:pPr lvl="1"/>
            <a:r>
              <a:rPr lang="es-ES" sz="3200" dirty="0" smtClean="0"/>
              <a:t>Herramientas comunicativas</a:t>
            </a:r>
          </a:p>
          <a:p>
            <a:pPr lvl="1"/>
            <a:r>
              <a:rPr lang="es-ES" sz="3200" dirty="0" smtClean="0"/>
              <a:t>¿Cómo puedo ayudar a resolver un conflicto?</a:t>
            </a:r>
          </a:p>
          <a:p>
            <a:r>
              <a:rPr lang="es-ES" sz="3600" dirty="0" smtClean="0"/>
              <a:t>Formaremos un equipo</a:t>
            </a:r>
          </a:p>
          <a:p>
            <a:pPr lvl="1"/>
            <a:r>
              <a:rPr lang="es-ES" sz="3000" dirty="0" smtClean="0"/>
              <a:t>Un equipo unido, jamás será vencido</a:t>
            </a:r>
          </a:p>
          <a:p>
            <a:pPr lvl="1"/>
            <a:endParaRPr lang="es-ES" dirty="0"/>
          </a:p>
        </p:txBody>
      </p:sp>
      <p:pic>
        <p:nvPicPr>
          <p:cNvPr id="5" name="Picture 2" descr="Resultado de imagen de equipo unido jamas sera venci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4160" y="4488160"/>
            <a:ext cx="2369840" cy="2369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8641" t="25850" r="27654" b="17451"/>
          <a:stretch>
            <a:fillRect/>
          </a:stretch>
        </p:blipFill>
        <p:spPr bwMode="auto">
          <a:xfrm>
            <a:off x="0" y="185351"/>
            <a:ext cx="9144000" cy="667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sultado de imagen de limón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6648820" cy="435083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23528" y="1484784"/>
            <a:ext cx="6316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  <a:latin typeface="Bahnschrift Light" pitchFamily="34" charset="0"/>
              </a:rPr>
              <a:t>Un limón, medio limón, X limones…</a:t>
            </a:r>
            <a:endParaRPr lang="es-ES" sz="3200" b="1" dirty="0">
              <a:solidFill>
                <a:schemeClr val="accent3">
                  <a:lumMod val="50000"/>
                </a:schemeClr>
              </a:solidFill>
              <a:latin typeface="Bahnschrift Light" pitchFamily="34" charset="0"/>
            </a:endParaRPr>
          </a:p>
        </p:txBody>
      </p:sp>
      <p:pic>
        <p:nvPicPr>
          <p:cNvPr id="25604" name="Picture 4" descr="Resultado de imagen de concentración"/>
          <p:cNvPicPr>
            <a:picLocks noChangeAspect="1" noChangeArrowheads="1"/>
          </p:cNvPicPr>
          <p:nvPr/>
        </p:nvPicPr>
        <p:blipFill>
          <a:blip r:embed="rId3" cstate="print"/>
          <a:srcRect l="34271" r="35489"/>
          <a:stretch>
            <a:fillRect/>
          </a:stretch>
        </p:blipFill>
        <p:spPr bwMode="auto">
          <a:xfrm>
            <a:off x="7740352" y="0"/>
            <a:ext cx="1403648" cy="154725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499992" y="116632"/>
            <a:ext cx="353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Mantén este ratito la concentración</a:t>
            </a:r>
            <a:endParaRPr lang="es-E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sultado de imagen de comenzam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87630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869" t="24800" r="26472" b="13251"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sultado de imagen de alumnado pensa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763688" y="332656"/>
            <a:ext cx="5731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 smtClean="0"/>
              <a:t>¿Qué es eso de la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mediación</a:t>
            </a:r>
            <a:r>
              <a:rPr lang="es-ES" sz="3600" dirty="0" smtClean="0"/>
              <a:t>?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76672"/>
            <a:ext cx="8316416" cy="5606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235</Words>
  <Application>Microsoft Office PowerPoint</Application>
  <PresentationFormat>Presentación en pantalla (4:3)</PresentationFormat>
  <Paragraphs>27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Auxi Reina Linares</dc:creator>
  <cp:lastModifiedBy>Auxi Reina Linares</cp:lastModifiedBy>
  <cp:revision>5</cp:revision>
  <dcterms:created xsi:type="dcterms:W3CDTF">2018-02-04T09:16:26Z</dcterms:created>
  <dcterms:modified xsi:type="dcterms:W3CDTF">2018-02-05T10:51:15Z</dcterms:modified>
</cp:coreProperties>
</file>