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5" r:id="rId5"/>
    <p:sldId id="273" r:id="rId6"/>
    <p:sldId id="280" r:id="rId7"/>
    <p:sldId id="283" r:id="rId8"/>
    <p:sldId id="297" r:id="rId9"/>
    <p:sldId id="316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750764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424023" y="2151309"/>
            <a:ext cx="6392173" cy="2286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3135909" y="2580915"/>
            <a:ext cx="5481879" cy="127151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defRPr sz="6600"/>
            </a:pPr>
            <a:r>
              <a:rPr sz="7200" dirty="0">
                <a:solidFill>
                  <a:schemeClr val="bg1"/>
                </a:solidFill>
              </a:rPr>
              <a:t>La Evaluación</a:t>
            </a:r>
            <a:r>
              <a:rPr sz="7200" dirty="0" smtClean="0">
                <a:solidFill>
                  <a:schemeClr val="bg1"/>
                </a:solidFill>
              </a:rPr>
              <a:t>.</a:t>
            </a:r>
            <a:endParaRPr sz="7200" dirty="0">
              <a:solidFill>
                <a:schemeClr val="bg1"/>
              </a:solidFill>
            </a:endParaRP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7840882" y="5450434"/>
            <a:ext cx="3756367" cy="751957"/>
          </a:xfrm>
          <a:prstGeom prst="rect">
            <a:avLst/>
          </a:prstGeom>
          <a:ln w="9525" cap="rnd">
            <a:solidFill>
              <a:srgbClr val="203864"/>
            </a:solidFill>
            <a:round/>
          </a:ln>
        </p:spPr>
        <p:txBody>
          <a:bodyPr>
            <a:normAutofit lnSpcReduction="10000"/>
          </a:bodyPr>
          <a:lstStyle/>
          <a:p>
            <a:pPr algn="l">
              <a:lnSpc>
                <a:spcPct val="72000"/>
              </a:lnSpc>
              <a:defRPr sz="1600"/>
            </a:pPr>
            <a:r>
              <a:rPr sz="2800" dirty="0" err="1"/>
              <a:t>Mónica</a:t>
            </a:r>
            <a:r>
              <a:rPr sz="2800" dirty="0"/>
              <a:t> </a:t>
            </a:r>
            <a:r>
              <a:rPr sz="2800" dirty="0" err="1"/>
              <a:t>Roldán</a:t>
            </a:r>
            <a:r>
              <a:rPr sz="2800" dirty="0"/>
              <a:t> </a:t>
            </a:r>
            <a:r>
              <a:rPr sz="2800" dirty="0" err="1" smtClean="0"/>
              <a:t>Écija</a:t>
            </a:r>
            <a:endParaRPr lang="es-ES" sz="2800" dirty="0" smtClean="0"/>
          </a:p>
          <a:p>
            <a:pPr algn="l">
              <a:lnSpc>
                <a:spcPct val="72000"/>
              </a:lnSpc>
              <a:defRPr sz="1600"/>
            </a:pPr>
            <a:r>
              <a:rPr lang="es-ES" sz="2800" dirty="0" smtClean="0"/>
              <a:t>@monroe14940</a:t>
            </a:r>
            <a:endParaRPr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8290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8"/>
          <p:cNvGrpSpPr/>
          <p:nvPr/>
        </p:nvGrpSpPr>
        <p:grpSpPr>
          <a:xfrm>
            <a:off x="4623758" y="1147797"/>
            <a:ext cx="7349705" cy="5218056"/>
            <a:chOff x="0" y="0"/>
            <a:chExt cx="5638491" cy="5218055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21" name="Group 121"/>
            <p:cNvGrpSpPr/>
            <p:nvPr/>
          </p:nvGrpSpPr>
          <p:grpSpPr>
            <a:xfrm>
              <a:off x="0" y="0"/>
              <a:ext cx="5638492" cy="1310640"/>
              <a:chOff x="0" y="0"/>
              <a:chExt cx="5638491" cy="1310639"/>
            </a:xfrm>
          </p:grpSpPr>
          <p:sp>
            <p:nvSpPr>
              <p:cNvPr id="119" name="Shape 119"/>
              <p:cNvSpPr/>
              <p:nvPr/>
            </p:nvSpPr>
            <p:spPr>
              <a:xfrm>
                <a:off x="0" y="29607"/>
                <a:ext cx="5638492" cy="1251426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FC647"/>
                  </a:gs>
                  <a:gs pos="50000">
                    <a:schemeClr val="accent4"/>
                  </a:gs>
                  <a:gs pos="100000">
                    <a:srgbClr val="E1AA0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 b="1"/>
                </a:pP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27461" y="0"/>
                <a:ext cx="5583569" cy="1310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2800" b="1"/>
                </a:lvl1pPr>
              </a:lstStyle>
              <a:p>
                <a:r>
                  <a:rPr dirty="0" err="1"/>
                  <a:t>Seleccionar</a:t>
                </a:r>
                <a:r>
                  <a:rPr dirty="0"/>
                  <a:t> y </a:t>
                </a:r>
                <a:r>
                  <a:rPr dirty="0" err="1"/>
                  <a:t>concretar</a:t>
                </a:r>
                <a:r>
                  <a:rPr dirty="0"/>
                  <a:t> </a:t>
                </a:r>
                <a:r>
                  <a:rPr dirty="0" err="1"/>
                  <a:t>los</a:t>
                </a:r>
                <a:r>
                  <a:rPr dirty="0"/>
                  <a:t> </a:t>
                </a:r>
                <a:r>
                  <a:rPr dirty="0" err="1"/>
                  <a:t>contenidos</a:t>
                </a:r>
                <a:r>
                  <a:rPr dirty="0"/>
                  <a:t> </a:t>
                </a:r>
                <a:r>
                  <a:rPr dirty="0" err="1"/>
                  <a:t>curriculares</a:t>
                </a:r>
                <a:r>
                  <a:rPr dirty="0"/>
                  <a:t> e </a:t>
                </a:r>
                <a:r>
                  <a:rPr dirty="0" err="1"/>
                  <a:t>Indicadores</a:t>
                </a:r>
                <a:r>
                  <a:rPr dirty="0"/>
                  <a:t> de Evaluación</a:t>
                </a:r>
              </a:p>
            </p:txBody>
          </p:sp>
        </p:grpSp>
        <p:grpSp>
          <p:nvGrpSpPr>
            <p:cNvPr id="124" name="Group 124"/>
            <p:cNvGrpSpPr/>
            <p:nvPr/>
          </p:nvGrpSpPr>
          <p:grpSpPr>
            <a:xfrm>
              <a:off x="0" y="1852107"/>
              <a:ext cx="5638492" cy="1310641"/>
              <a:chOff x="0" y="0"/>
              <a:chExt cx="5638491" cy="1310639"/>
            </a:xfrm>
          </p:grpSpPr>
          <p:sp>
            <p:nvSpPr>
              <p:cNvPr id="122" name="Shape 122"/>
              <p:cNvSpPr/>
              <p:nvPr/>
            </p:nvSpPr>
            <p:spPr>
              <a:xfrm>
                <a:off x="0" y="29607"/>
                <a:ext cx="5638492" cy="1251426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4B9154"/>
                  </a:gs>
                  <a:gs pos="50000">
                    <a:srgbClr val="1A8730"/>
                  </a:gs>
                  <a:gs pos="100000">
                    <a:srgbClr val="137B27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 b="1"/>
                </a:pPr>
                <a:endParaR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27461" y="0"/>
                <a:ext cx="5583569" cy="1310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2800" b="1"/>
                </a:lvl1pPr>
              </a:lstStyle>
              <a:p>
                <a:r>
                  <a:t>Procedimientos y Criterios de Evaluación  y promoción del alumnado</a:t>
                </a:r>
              </a:p>
            </p:txBody>
          </p:sp>
        </p:grpSp>
        <p:grpSp>
          <p:nvGrpSpPr>
            <p:cNvPr id="127" name="Group 127"/>
            <p:cNvGrpSpPr/>
            <p:nvPr/>
          </p:nvGrpSpPr>
          <p:grpSpPr>
            <a:xfrm>
              <a:off x="40601" y="3513379"/>
              <a:ext cx="5597891" cy="1704677"/>
              <a:chOff x="0" y="0"/>
              <a:chExt cx="5597889" cy="1704675"/>
            </a:xfrm>
          </p:grpSpPr>
          <p:sp>
            <p:nvSpPr>
              <p:cNvPr id="125" name="Shape 125"/>
              <p:cNvSpPr/>
              <p:nvPr/>
            </p:nvSpPr>
            <p:spPr>
              <a:xfrm>
                <a:off x="0" y="231131"/>
                <a:ext cx="5597890" cy="1242414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27263" y="0"/>
                <a:ext cx="5543363" cy="170467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>
                  <a:defRPr sz="2600" b="1">
                    <a:solidFill>
                      <a:srgbClr val="FFFFFF"/>
                    </a:solidFill>
                  </a:defRPr>
                </a:lvl1pPr>
              </a:lstStyle>
              <a:p>
                <a:r>
                  <a:t>Los criterios generales para elaborar las Programaciones Didácticas de cada una de las áreas</a:t>
                </a:r>
              </a:p>
            </p:txBody>
          </p:sp>
        </p:grpSp>
      </p:grpSp>
      <p:grpSp>
        <p:nvGrpSpPr>
          <p:cNvPr id="131" name="Group 131"/>
          <p:cNvGrpSpPr/>
          <p:nvPr/>
        </p:nvGrpSpPr>
        <p:grpSpPr>
          <a:xfrm>
            <a:off x="877379" y="1147797"/>
            <a:ext cx="2924176" cy="5519211"/>
            <a:chOff x="0" y="0"/>
            <a:chExt cx="2924175" cy="5519210"/>
          </a:xfr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29" name="Shape 129"/>
            <p:cNvSpPr/>
            <p:nvPr/>
          </p:nvSpPr>
          <p:spPr>
            <a:xfrm>
              <a:off x="0" y="-1"/>
              <a:ext cx="2924176" cy="5519212"/>
            </a:xfrm>
            <a:prstGeom prst="ellipse">
              <a:avLst/>
            </a:prstGeom>
            <a:grpFill/>
            <a:ln w="12700" cap="flat">
              <a:solidFill>
                <a:schemeClr val="accent6">
                  <a:lumMod val="75000"/>
                </a:schemeClr>
              </a:solidFill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428235" y="1304184"/>
              <a:ext cx="2067705" cy="2910841"/>
            </a:xfrm>
            <a:prstGeom prst="rect">
              <a:avLst/>
            </a:prstGeom>
            <a:grpFill/>
            <a:ln w="12700" cap="flat">
              <a:solidFill>
                <a:schemeClr val="accent6">
                  <a:lumMod val="75000"/>
                </a:schemeClr>
              </a:solidFill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FFFFFF"/>
                  </a:solidFill>
                </a:defRPr>
              </a:lvl1pPr>
            </a:lstStyle>
            <a:p>
              <a:r>
                <a:t>Modifica-ciones en el Proyecto Educativo de centro</a:t>
              </a:r>
            </a:p>
          </p:txBody>
        </p:sp>
      </p:grp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829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3"/>
          <p:cNvGrpSpPr/>
          <p:nvPr/>
        </p:nvGrpSpPr>
        <p:grpSpPr>
          <a:xfrm>
            <a:off x="4839284" y="1292424"/>
            <a:ext cx="5746543" cy="5094314"/>
            <a:chOff x="0" y="0"/>
            <a:chExt cx="5746542" cy="5094313"/>
          </a:xfrm>
        </p:grpSpPr>
        <p:grpSp>
          <p:nvGrpSpPr>
            <p:cNvPr id="135" name="Group 135"/>
            <p:cNvGrpSpPr/>
            <p:nvPr/>
          </p:nvGrpSpPr>
          <p:grpSpPr>
            <a:xfrm>
              <a:off x="2096022" y="0"/>
              <a:ext cx="1554497" cy="1107440"/>
              <a:chOff x="0" y="0"/>
              <a:chExt cx="1554495" cy="1107439"/>
            </a:xfrm>
          </p:grpSpPr>
          <p:sp>
            <p:nvSpPr>
              <p:cNvPr id="133" name="Shape 133"/>
              <p:cNvSpPr/>
              <p:nvPr/>
            </p:nvSpPr>
            <p:spPr>
              <a:xfrm>
                <a:off x="0" y="9646"/>
                <a:ext cx="1554496" cy="1088148"/>
              </a:xfrm>
              <a:prstGeom prst="roundRect">
                <a:avLst>
                  <a:gd name="adj" fmla="val 20000"/>
                </a:avLst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713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63727" y="0"/>
                <a:ext cx="1427042" cy="1107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713">
                    <a:solidFill>
                      <a:srgbClr val="FFFFFF"/>
                    </a:solidFill>
                  </a:defRPr>
                </a:lvl1pPr>
              </a:lstStyle>
              <a:p>
                <a:r>
                  <a:t>1. Criterios de evaluación e indicadores</a:t>
                </a:r>
              </a:p>
            </p:txBody>
          </p:sp>
        </p:grpSp>
        <p:sp>
          <p:nvSpPr>
            <p:cNvPr id="136" name="Shape 136"/>
            <p:cNvSpPr/>
            <p:nvPr/>
          </p:nvSpPr>
          <p:spPr>
            <a:xfrm>
              <a:off x="3838900" y="776557"/>
              <a:ext cx="744426" cy="59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8361" y="5139"/>
                    <a:pt x="15732" y="12508"/>
                    <a:pt x="21600" y="21600"/>
                  </a:cubicBezTo>
                </a:path>
              </a:pathLst>
            </a:custGeom>
            <a:noFill/>
            <a:ln w="57150" cap="flat">
              <a:solidFill>
                <a:schemeClr val="accent2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139" name="Group 139"/>
            <p:cNvGrpSpPr/>
            <p:nvPr/>
          </p:nvGrpSpPr>
          <p:grpSpPr>
            <a:xfrm>
              <a:off x="4192045" y="1532496"/>
              <a:ext cx="1554497" cy="1088148"/>
              <a:chOff x="0" y="0"/>
              <a:chExt cx="1554495" cy="1088147"/>
            </a:xfrm>
          </p:grpSpPr>
          <p:sp>
            <p:nvSpPr>
              <p:cNvPr id="137" name="Shape 137"/>
              <p:cNvSpPr/>
              <p:nvPr/>
            </p:nvSpPr>
            <p:spPr>
              <a:xfrm>
                <a:off x="0" y="0"/>
                <a:ext cx="1554496" cy="1088148"/>
              </a:xfrm>
              <a:prstGeom prst="roundRect">
                <a:avLst>
                  <a:gd name="adj" fmla="val 20000"/>
                </a:avLst>
              </a:prstGeom>
              <a:solidFill>
                <a:srgbClr val="C00000"/>
              </a:solidFill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713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63727" y="244353"/>
                <a:ext cx="1427042" cy="599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713">
                    <a:solidFill>
                      <a:srgbClr val="FFFFFF"/>
                    </a:solidFill>
                  </a:defRPr>
                </a:lvl1pPr>
              </a:lstStyle>
              <a:p>
                <a:r>
                  <a:t>2. Perfil de Área</a:t>
                </a:r>
              </a:p>
            </p:txBody>
          </p:sp>
        </p:grpSp>
        <p:sp>
          <p:nvSpPr>
            <p:cNvPr id="140" name="Shape 140"/>
            <p:cNvSpPr/>
            <p:nvPr/>
          </p:nvSpPr>
          <p:spPr>
            <a:xfrm>
              <a:off x="4809223" y="2838418"/>
              <a:ext cx="266305" cy="97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590" y="7560"/>
                    <a:pt x="13192" y="14956"/>
                    <a:pt x="0" y="21600"/>
                  </a:cubicBezTo>
                </a:path>
              </a:pathLst>
            </a:custGeom>
            <a:noFill/>
            <a:ln w="57150" cap="flat">
              <a:solidFill>
                <a:schemeClr val="accent3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143" name="Group 143"/>
            <p:cNvGrpSpPr/>
            <p:nvPr/>
          </p:nvGrpSpPr>
          <p:grpSpPr>
            <a:xfrm>
              <a:off x="3391436" y="3996518"/>
              <a:ext cx="1554496" cy="1088148"/>
              <a:chOff x="0" y="0"/>
              <a:chExt cx="1554495" cy="1088147"/>
            </a:xfrm>
          </p:grpSpPr>
          <p:sp>
            <p:nvSpPr>
              <p:cNvPr id="141" name="Shape 141"/>
              <p:cNvSpPr/>
              <p:nvPr/>
            </p:nvSpPr>
            <p:spPr>
              <a:xfrm>
                <a:off x="0" y="0"/>
                <a:ext cx="1554496" cy="1088148"/>
              </a:xfrm>
              <a:prstGeom prst="roundRect">
                <a:avLst>
                  <a:gd name="adj" fmla="val 20000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713"/>
                </a:pPr>
                <a:endParaRPr/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63727" y="244353"/>
                <a:ext cx="1427042" cy="599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713"/>
                </a:lvl1pPr>
              </a:lstStyle>
              <a:p>
                <a:r>
                  <a:rPr dirty="0"/>
                  <a:t>3. </a:t>
                </a:r>
                <a:r>
                  <a:rPr dirty="0" err="1"/>
                  <a:t>Perfil</a:t>
                </a:r>
                <a:r>
                  <a:rPr dirty="0"/>
                  <a:t> de </a:t>
                </a:r>
                <a:r>
                  <a:rPr dirty="0" err="1"/>
                  <a:t>competencia</a:t>
                </a:r>
                <a:endParaRPr dirty="0"/>
              </a:p>
            </p:txBody>
          </p:sp>
        </p:grpSp>
        <p:sp>
          <p:nvSpPr>
            <p:cNvPr id="144" name="Shape 144"/>
            <p:cNvSpPr/>
            <p:nvPr/>
          </p:nvSpPr>
          <p:spPr>
            <a:xfrm>
              <a:off x="2508812" y="4931092"/>
              <a:ext cx="728917" cy="3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21600" y="0"/>
                  </a:moveTo>
                  <a:cubicBezTo>
                    <a:pt x="14446" y="21600"/>
                    <a:pt x="7154" y="21600"/>
                    <a:pt x="0" y="0"/>
                  </a:cubicBezTo>
                </a:path>
              </a:pathLst>
            </a:custGeom>
            <a:noFill/>
            <a:ln w="57150" cap="flat">
              <a:solidFill>
                <a:schemeClr val="accent4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147" name="Group 147"/>
            <p:cNvGrpSpPr/>
            <p:nvPr/>
          </p:nvGrpSpPr>
          <p:grpSpPr>
            <a:xfrm>
              <a:off x="800609" y="3986872"/>
              <a:ext cx="1554497" cy="1107441"/>
              <a:chOff x="0" y="0"/>
              <a:chExt cx="1554495" cy="1107439"/>
            </a:xfrm>
          </p:grpSpPr>
          <p:sp>
            <p:nvSpPr>
              <p:cNvPr id="145" name="Shape 145"/>
              <p:cNvSpPr/>
              <p:nvPr/>
            </p:nvSpPr>
            <p:spPr>
              <a:xfrm>
                <a:off x="0" y="9646"/>
                <a:ext cx="1554496" cy="1088148"/>
              </a:xfrm>
              <a:prstGeom prst="roundRect">
                <a:avLst>
                  <a:gd name="adj" fmla="val 20000"/>
                </a:avLst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713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63727" y="0"/>
                <a:ext cx="1427042" cy="1107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713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4. </a:t>
                </a:r>
                <a:r>
                  <a:rPr dirty="0" err="1"/>
                  <a:t>Criterios</a:t>
                </a:r>
                <a:r>
                  <a:rPr dirty="0"/>
                  <a:t> de </a:t>
                </a:r>
                <a:r>
                  <a:rPr dirty="0" err="1"/>
                  <a:t>calificación</a:t>
                </a:r>
                <a:r>
                  <a:rPr dirty="0"/>
                  <a:t> e </a:t>
                </a:r>
                <a:r>
                  <a:rPr dirty="0" err="1"/>
                  <a:t>instrumentos</a:t>
                </a:r>
                <a:endParaRPr dirty="0"/>
              </a:p>
            </p:txBody>
          </p:sp>
        </p:grpSp>
        <p:sp>
          <p:nvSpPr>
            <p:cNvPr id="148" name="Shape 148"/>
            <p:cNvSpPr/>
            <p:nvPr/>
          </p:nvSpPr>
          <p:spPr>
            <a:xfrm>
              <a:off x="671014" y="2838418"/>
              <a:ext cx="266304" cy="97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8408" y="14956"/>
                    <a:pt x="1010" y="7560"/>
                    <a:pt x="0" y="0"/>
                  </a:cubicBezTo>
                </a:path>
              </a:pathLst>
            </a:custGeom>
            <a:noFill/>
            <a:ln w="57150" cap="flat">
              <a:solidFill>
                <a:schemeClr val="accent5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151" name="Group 151"/>
            <p:cNvGrpSpPr/>
            <p:nvPr/>
          </p:nvGrpSpPr>
          <p:grpSpPr>
            <a:xfrm>
              <a:off x="0" y="1522849"/>
              <a:ext cx="1554497" cy="1107443"/>
              <a:chOff x="0" y="0"/>
              <a:chExt cx="1554496" cy="1107441"/>
            </a:xfrm>
          </p:grpSpPr>
          <p:sp>
            <p:nvSpPr>
              <p:cNvPr id="149" name="Shape 149"/>
              <p:cNvSpPr/>
              <p:nvPr/>
            </p:nvSpPr>
            <p:spPr>
              <a:xfrm>
                <a:off x="0" y="9646"/>
                <a:ext cx="1554496" cy="1088148"/>
              </a:xfrm>
              <a:prstGeom prst="roundRect">
                <a:avLst>
                  <a:gd name="adj" fmla="val 20000"/>
                </a:avLst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713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63727" y="0"/>
                <a:ext cx="1427042" cy="1107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713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5. </a:t>
                </a:r>
                <a:r>
                  <a:rPr dirty="0" err="1"/>
                  <a:t>Participación</a:t>
                </a:r>
                <a:r>
                  <a:rPr dirty="0"/>
                  <a:t> del </a:t>
                </a:r>
                <a:r>
                  <a:rPr dirty="0" err="1"/>
                  <a:t>alumnado</a:t>
                </a:r>
                <a:r>
                  <a:rPr dirty="0"/>
                  <a:t> y </a:t>
                </a:r>
                <a:r>
                  <a:rPr dirty="0" err="1"/>
                  <a:t>sus</a:t>
                </a:r>
                <a:r>
                  <a:rPr dirty="0"/>
                  <a:t> padres</a:t>
                </a:r>
              </a:p>
            </p:txBody>
          </p:sp>
        </p:grpSp>
        <p:sp>
          <p:nvSpPr>
            <p:cNvPr id="152" name="Shape 152"/>
            <p:cNvSpPr/>
            <p:nvPr/>
          </p:nvSpPr>
          <p:spPr>
            <a:xfrm>
              <a:off x="1163216" y="776557"/>
              <a:ext cx="744426" cy="59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868" y="12508"/>
                    <a:pt x="13239" y="5139"/>
                    <a:pt x="21600" y="0"/>
                  </a:cubicBezTo>
                </a:path>
              </a:pathLst>
            </a:custGeom>
            <a:noFill/>
            <a:ln w="57150" cap="flat">
              <a:solidFill>
                <a:schemeClr val="accent6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156" name="Group 156"/>
          <p:cNvGrpSpPr/>
          <p:nvPr/>
        </p:nvGrpSpPr>
        <p:grpSpPr>
          <a:xfrm>
            <a:off x="533400" y="1401665"/>
            <a:ext cx="3324225" cy="4552951"/>
            <a:chOff x="0" y="0"/>
            <a:chExt cx="3324225" cy="455295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54" name="Shape 154"/>
            <p:cNvSpPr/>
            <p:nvPr/>
          </p:nvSpPr>
          <p:spPr>
            <a:xfrm>
              <a:off x="0" y="0"/>
              <a:ext cx="3324225" cy="455295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75000"/>
              </a:schemeClr>
            </a:solidFill>
            <a:ln w="12700" cap="flat">
              <a:solidFill>
                <a:schemeClr val="accent6">
                  <a:lumMod val="75000"/>
                </a:schemeClr>
              </a:solidFill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62274" y="363855"/>
              <a:ext cx="2999677" cy="3825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3600">
                  <a:solidFill>
                    <a:srgbClr val="FFFFFF"/>
                  </a:solidFill>
                </a:defRPr>
              </a:lvl1pPr>
            </a:lstStyle>
            <a:p>
              <a:r>
                <a:t>Referentes a tener en cuenta sobre EVALUACIÓN en el PROYECTO EDUCATIVO</a:t>
              </a:r>
            </a:p>
          </p:txBody>
        </p:sp>
      </p:grpSp>
      <p:pic>
        <p:nvPicPr>
          <p:cNvPr id="26" name="Imagen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829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Table 215"/>
          <p:cNvGraphicFramePr/>
          <p:nvPr/>
        </p:nvGraphicFramePr>
        <p:xfrm>
          <a:off x="186017" y="213869"/>
          <a:ext cx="11819966" cy="650110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227581"/>
                <a:gridCol w="1610684"/>
                <a:gridCol w="5981701"/>
              </a:tblGrid>
              <a:tr h="859126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LENGUA CASTELLANA Y LITERATURA (SEGUNDO CICLO)
CE.2.11  Mejorar progresivamente en el uso de la lengua escrita para expresar reflexiones argumentadas sobre las opiniones propias y ajenas, sobre situaciones cotidianas, desde el respeto y con un lenguaje constructivo, desarrollando la sensibilidad, creatividad y la estética.</a:t>
                      </a:r>
                    </a:p>
                  </a:txBody>
                  <a:tcPr marL="168" marR="168" marT="168" marB="168" horzOverflow="overflow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27607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Orientaciones y ejemplificaciones: Este criterio pretende que se valore la capacidad del alumnado en la realización y revisión de sus textos, analizando sus producciones. Este procedimiento de análisis debe permitir considerar el texto de manera crítica; reflexionar sobre el contenido y evaluarlo, considerar y evaluar su estructura, el uso del lenguaje, los recursos literarios, el punto de vista y el estilo del autor/a. Serán útiles las propuestas de redacción creativas donde se expresen sentimientos y vivencias personales. Un recurso de expresión para lograr superar este criterio podría ser: la redacción de agendas personales, diarios, blogs, etc. La redacción de cartas postales o correo electrónico entre el alumnado de un mismo centro, localidades o de otros países ayuda a descubrir las posibilidades que ofrece el lenguaje y la comunicación.</a:t>
                      </a:r>
                    </a:p>
                  </a:txBody>
                  <a:tcPr marL="168" marR="168" marT="168" marB="168" horzOverflow="overflow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3189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4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4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400" b="1">
                          <a:solidFill>
                            <a:srgbClr val="FFFFFF"/>
                          </a:solidFill>
                        </a:defRPr>
                      </a:pPr>
                      <a:r>
                        <a:t>Objetivos del área para la etapa: O.LCL.1. Utilizar el lenguaje como una herramienta eficaz de expresión, comunicación e interacción facilitando la representación, interpretación y comprensión de la realidad, la construcción y comunicación del conocimiento y la organización y autorregulación del pensamiento, las emociones y la conducta. O.LCL.5. Reproducir, crear y utilizar distintos tipos de textos orales y escritos, de acuerdo a las características propias de los distintos géneros y a las normas de la lengua, en contextos comunicativos reales del alumnado y cercanos a sus gustos e intereses.</a:t>
                      </a:r>
                    </a:p>
                  </a:txBody>
                  <a:tcPr marL="168" marR="168" marT="168" marB="168" horzOverflow="overflow">
                    <a:lnR w="12700">
                      <a:miter lim="400000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/>
                        <a:t>CONTENIDOS</a:t>
                      </a:r>
                    </a:p>
                  </a:txBody>
                  <a:tcPr marL="168" marR="168" marT="168" marB="168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434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/>
                        <a:t>TERCERO</a:t>
                      </a:r>
                    </a:p>
                  </a:txBody>
                  <a:tcPr marL="168" marR="168" marT="168" marB="168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/>
                        <a:t>CUARTO</a:t>
                      </a:r>
                    </a:p>
                  </a:txBody>
                  <a:tcPr marL="168" marR="168" marT="168" marB="168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8147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400"/>
                      </a:pPr>
                      <a:endParaRPr/>
                    </a:p>
                  </a:txBody>
                  <a:tcPr marL="168" marR="168" marT="168" marB="168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/>
                        <a:t>Contenidos: Bloque 4: Conocimiento de la lengua. 
4.1. La palabra: reconocimiento, homonimia, polisemia, familias léxicas, palabras primitivas y derivadas, prefijos y sufijos. El nombre y sus clases. Artículos. Adjetivos determinativos y calificativos. Pronombres personales. Verbo: conjugación regular del indicativo, formas no personales, raíces y desinencias verbales. La concordancia en persona, género y número. Reglas para la formación de comparativos y superlativos. 
4.2. Identificación y explicación reflexiva de las partes de la oración: sujeto y predicado. Orden de los elementos de la oración. Tipos de oraciones según la intencionalidad del emisor. 
4.3. Vocabulario: Estructura del diccionario. Distintos significados de las palabras. Diccionarios on line. Las abreviaturas y siglas. 
4.4. Diferenciación entre oración, párrafo y texto. Mecanismos de cohesión y coherencia textual. </a:t>
                      </a:r>
                    </a:p>
                  </a:txBody>
                  <a:tcPr marL="168" marR="168" marT="168" marB="168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82909"/>
          </a:xfrm>
          <a:prstGeom prst="rect">
            <a:avLst/>
          </a:prstGeom>
        </p:spPr>
      </p:pic>
      <p:grpSp>
        <p:nvGrpSpPr>
          <p:cNvPr id="272" name="Group 272"/>
          <p:cNvGrpSpPr/>
          <p:nvPr/>
        </p:nvGrpSpPr>
        <p:grpSpPr>
          <a:xfrm>
            <a:off x="7173310" y="204189"/>
            <a:ext cx="4824282" cy="762637"/>
            <a:chOff x="0" y="137478"/>
            <a:chExt cx="4824280" cy="762636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70" name="Shape 270"/>
            <p:cNvSpPr/>
            <p:nvPr/>
          </p:nvSpPr>
          <p:spPr>
            <a:xfrm>
              <a:off x="0" y="137478"/>
              <a:ext cx="4824280" cy="762636"/>
            </a:xfrm>
            <a:prstGeom prst="roundRect">
              <a:avLst>
                <a:gd name="adj" fmla="val 16667"/>
              </a:avLst>
            </a:prstGeom>
            <a:grp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153076" y="251801"/>
              <a:ext cx="4518128" cy="53398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72389" tIns="72389" rIns="72389" bIns="72389" numCol="1" anchor="ctr">
              <a:spAutoFit/>
            </a:bodyPr>
            <a:lstStyle>
              <a:lvl1pPr algn="ctr" defTabSz="844550">
                <a:lnSpc>
                  <a:spcPct val="90000"/>
                </a:lnSpc>
                <a:spcBef>
                  <a:spcPts val="1300"/>
                </a:spcBef>
                <a:defRPr sz="3200">
                  <a:solidFill>
                    <a:srgbClr val="FFFFFF"/>
                  </a:solidFill>
                </a:defRPr>
              </a:lvl1pPr>
            </a:lstStyle>
            <a:p>
              <a:r>
                <a:rPr sz="2800" dirty="0" err="1"/>
                <a:t>Técnicas</a:t>
              </a:r>
              <a:r>
                <a:rPr sz="2800" dirty="0"/>
                <a:t> e </a:t>
              </a:r>
              <a:r>
                <a:rPr sz="2800" dirty="0" err="1"/>
                <a:t>instrumentos</a:t>
              </a:r>
              <a:endParaRPr sz="2800" dirty="0"/>
            </a:p>
          </p:txBody>
        </p:sp>
      </p:grpSp>
      <p:grpSp>
        <p:nvGrpSpPr>
          <p:cNvPr id="275" name="Group 275"/>
          <p:cNvGrpSpPr/>
          <p:nvPr/>
        </p:nvGrpSpPr>
        <p:grpSpPr>
          <a:xfrm>
            <a:off x="1781503" y="5565228"/>
            <a:ext cx="4779469" cy="914401"/>
            <a:chOff x="0" y="0"/>
            <a:chExt cx="4779467" cy="914400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73" name="Shape 273"/>
            <p:cNvSpPr/>
            <p:nvPr/>
          </p:nvSpPr>
          <p:spPr>
            <a:xfrm>
              <a:off x="0" y="0"/>
              <a:ext cx="4779468" cy="914400"/>
            </a:xfrm>
            <a:prstGeom prst="roundRect">
              <a:avLst>
                <a:gd name="adj" fmla="val 16667"/>
              </a:avLst>
            </a:prstGeom>
            <a:grp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151651" y="149859"/>
              <a:ext cx="4476160" cy="61468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72389" tIns="72389" rIns="72389" bIns="72389" numCol="1" anchor="ctr">
              <a:spAutoFit/>
            </a:bodyPr>
            <a:lstStyle>
              <a:lvl1pPr algn="ctr" defTabSz="844550">
                <a:lnSpc>
                  <a:spcPct val="90000"/>
                </a:lnSpc>
                <a:spcBef>
                  <a:spcPts val="1300"/>
                </a:spcBef>
                <a:defRPr sz="3200">
                  <a:solidFill>
                    <a:srgbClr val="FFFFFF"/>
                  </a:solidFill>
                </a:defRPr>
              </a:lvl1pPr>
            </a:lstStyle>
            <a:p>
              <a:r>
                <a:t>Para cada Indicador</a:t>
              </a:r>
            </a:p>
          </p:txBody>
        </p:sp>
      </p:grpSp>
      <p:pic>
        <p:nvPicPr>
          <p:cNvPr id="276" name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0717" y="660208"/>
            <a:ext cx="6873438" cy="39571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65112" y="1340070"/>
            <a:ext cx="4401372" cy="5013434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Shape 278"/>
          <p:cNvSpPr/>
          <p:nvPr/>
        </p:nvSpPr>
        <p:spPr>
          <a:xfrm flipH="1" flipV="1">
            <a:off x="1876096" y="1150883"/>
            <a:ext cx="630626" cy="4303989"/>
          </a:xfrm>
          <a:prstGeom prst="line">
            <a:avLst/>
          </a:prstGeom>
          <a:ln w="63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9" name="Shape 279"/>
          <p:cNvSpPr/>
          <p:nvPr/>
        </p:nvSpPr>
        <p:spPr>
          <a:xfrm flipH="1" flipV="1">
            <a:off x="4934607" y="1135117"/>
            <a:ext cx="993229" cy="4288222"/>
          </a:xfrm>
          <a:prstGeom prst="line">
            <a:avLst/>
          </a:prstGeom>
          <a:ln w="63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82909"/>
          </a:xfrm>
          <a:prstGeom prst="rect">
            <a:avLst/>
          </a:prstGeom>
        </p:spPr>
      </p:pic>
      <p:grpSp>
        <p:nvGrpSpPr>
          <p:cNvPr id="373" name="Group 373"/>
          <p:cNvGrpSpPr/>
          <p:nvPr/>
        </p:nvGrpSpPr>
        <p:grpSpPr>
          <a:xfrm>
            <a:off x="494635" y="2217726"/>
            <a:ext cx="4830807" cy="4286442"/>
            <a:chOff x="0" y="0"/>
            <a:chExt cx="4830806" cy="4286441"/>
          </a:xfrm>
        </p:grpSpPr>
        <p:grpSp>
          <p:nvGrpSpPr>
            <p:cNvPr id="355" name="Group 355"/>
            <p:cNvGrpSpPr/>
            <p:nvPr/>
          </p:nvGrpSpPr>
          <p:grpSpPr>
            <a:xfrm>
              <a:off x="1762012" y="0"/>
              <a:ext cx="1306782" cy="955040"/>
              <a:chOff x="0" y="0"/>
              <a:chExt cx="1306780" cy="955039"/>
            </a:xfrm>
          </p:grpSpPr>
          <p:sp>
            <p:nvSpPr>
              <p:cNvPr id="353" name="Shape 353"/>
              <p:cNvSpPr/>
              <p:nvPr/>
            </p:nvSpPr>
            <p:spPr>
              <a:xfrm>
                <a:off x="0" y="20146"/>
                <a:ext cx="1306781" cy="914748"/>
              </a:xfrm>
              <a:prstGeom prst="roundRect">
                <a:avLst>
                  <a:gd name="adj" fmla="val 20000"/>
                </a:avLst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4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53572" y="0"/>
                <a:ext cx="1199637" cy="955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440" b="1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1. </a:t>
                </a:r>
                <a:r>
                  <a:rPr dirty="0" err="1"/>
                  <a:t>Criterios</a:t>
                </a:r>
                <a:r>
                  <a:rPr dirty="0"/>
                  <a:t> de </a:t>
                </a:r>
                <a:r>
                  <a:rPr dirty="0" err="1"/>
                  <a:t>evaluación</a:t>
                </a:r>
                <a:r>
                  <a:rPr dirty="0"/>
                  <a:t> e </a:t>
                </a:r>
                <a:r>
                  <a:rPr dirty="0" err="1"/>
                  <a:t>indicadores</a:t>
                </a:r>
                <a:endParaRPr dirty="0"/>
              </a:p>
            </p:txBody>
          </p:sp>
        </p:grpSp>
        <p:sp>
          <p:nvSpPr>
            <p:cNvPr id="356" name="Shape 356"/>
            <p:cNvSpPr/>
            <p:nvPr/>
          </p:nvSpPr>
          <p:spPr>
            <a:xfrm>
              <a:off x="3227156" y="664847"/>
              <a:ext cx="625798" cy="49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8361" y="5139"/>
                    <a:pt x="15732" y="12508"/>
                    <a:pt x="21600" y="21600"/>
                  </a:cubicBezTo>
                </a:path>
              </a:pathLst>
            </a:custGeom>
            <a:noFill/>
            <a:ln w="38100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359" name="Group 359"/>
            <p:cNvGrpSpPr/>
            <p:nvPr/>
          </p:nvGrpSpPr>
          <p:grpSpPr>
            <a:xfrm>
              <a:off x="3524025" y="1300324"/>
              <a:ext cx="1306782" cy="914747"/>
              <a:chOff x="0" y="0"/>
              <a:chExt cx="1306780" cy="914746"/>
            </a:xfrm>
          </p:grpSpPr>
          <p:sp>
            <p:nvSpPr>
              <p:cNvPr id="357" name="Shape 357"/>
              <p:cNvSpPr/>
              <p:nvPr/>
            </p:nvSpPr>
            <p:spPr>
              <a:xfrm>
                <a:off x="0" y="0"/>
                <a:ext cx="1306781" cy="914747"/>
              </a:xfrm>
              <a:prstGeom prst="roundRect">
                <a:avLst>
                  <a:gd name="adj" fmla="val 20000"/>
                </a:avLst>
              </a:prstGeom>
              <a:solidFill>
                <a:srgbClr val="FF7D7D"/>
              </a:solidFill>
              <a:ln w="12700" cap="flat">
                <a:noFill/>
                <a:miter lim="400000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40" b="1"/>
                </a:pPr>
                <a:endParaRPr/>
              </a:p>
            </p:txBody>
          </p:sp>
          <p:sp>
            <p:nvSpPr>
              <p:cNvPr id="358" name="Shape 358"/>
              <p:cNvSpPr/>
              <p:nvPr/>
            </p:nvSpPr>
            <p:spPr>
              <a:xfrm>
                <a:off x="53572" y="195753"/>
                <a:ext cx="1199637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440" b="1"/>
                </a:lvl1pPr>
              </a:lstStyle>
              <a:p>
                <a:r>
                  <a:t>2. Perfil de Área</a:t>
                </a:r>
              </a:p>
            </p:txBody>
          </p:sp>
        </p:grpSp>
        <p:sp>
          <p:nvSpPr>
            <p:cNvPr id="360" name="Shape 360"/>
            <p:cNvSpPr/>
            <p:nvPr/>
          </p:nvSpPr>
          <p:spPr>
            <a:xfrm>
              <a:off x="4042854" y="2398142"/>
              <a:ext cx="223868" cy="81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590" y="7560"/>
                    <a:pt x="13192" y="14956"/>
                    <a:pt x="0" y="21600"/>
                  </a:cubicBezTo>
                </a:path>
              </a:pathLst>
            </a:custGeom>
            <a:noFill/>
            <a:ln w="381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363" name="Group 363"/>
            <p:cNvGrpSpPr/>
            <p:nvPr/>
          </p:nvGrpSpPr>
          <p:grpSpPr>
            <a:xfrm>
              <a:off x="2850996" y="3371694"/>
              <a:ext cx="1306782" cy="914748"/>
              <a:chOff x="0" y="0"/>
              <a:chExt cx="1306780" cy="914746"/>
            </a:xfrm>
          </p:grpSpPr>
          <p:sp>
            <p:nvSpPr>
              <p:cNvPr id="361" name="Shape 361"/>
              <p:cNvSpPr/>
              <p:nvPr/>
            </p:nvSpPr>
            <p:spPr>
              <a:xfrm>
                <a:off x="0" y="0"/>
                <a:ext cx="1306781" cy="914747"/>
              </a:xfrm>
              <a:prstGeom prst="roundRect">
                <a:avLst>
                  <a:gd name="adj" fmla="val 20000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40" b="1"/>
                </a:pPr>
                <a:endParaRPr/>
              </a:p>
            </p:txBody>
          </p:sp>
          <p:sp>
            <p:nvSpPr>
              <p:cNvPr id="362" name="Shape 362"/>
              <p:cNvSpPr/>
              <p:nvPr/>
            </p:nvSpPr>
            <p:spPr>
              <a:xfrm>
                <a:off x="53572" y="195753"/>
                <a:ext cx="1199637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440" b="1"/>
                </a:lvl1pPr>
              </a:lstStyle>
              <a:p>
                <a:r>
                  <a:rPr dirty="0"/>
                  <a:t>3. </a:t>
                </a:r>
                <a:r>
                  <a:rPr dirty="0" err="1"/>
                  <a:t>Perfil</a:t>
                </a:r>
                <a:r>
                  <a:rPr dirty="0"/>
                  <a:t> de </a:t>
                </a:r>
                <a:r>
                  <a:rPr dirty="0" err="1"/>
                  <a:t>competencia</a:t>
                </a:r>
                <a:endParaRPr dirty="0"/>
              </a:p>
            </p:txBody>
          </p:sp>
        </p:grpSp>
        <p:sp>
          <p:nvSpPr>
            <p:cNvPr id="364" name="Shape 364"/>
            <p:cNvSpPr/>
            <p:nvPr/>
          </p:nvSpPr>
          <p:spPr>
            <a:xfrm>
              <a:off x="2109023" y="4157340"/>
              <a:ext cx="612761" cy="2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21600" y="0"/>
                  </a:moveTo>
                  <a:cubicBezTo>
                    <a:pt x="14446" y="21600"/>
                    <a:pt x="7154" y="21600"/>
                    <a:pt x="0" y="0"/>
                  </a:cubicBezTo>
                </a:path>
              </a:pathLst>
            </a:custGeom>
            <a:noFill/>
            <a:ln w="38100" cap="flat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367" name="Group 367"/>
            <p:cNvGrpSpPr/>
            <p:nvPr/>
          </p:nvGrpSpPr>
          <p:grpSpPr>
            <a:xfrm>
              <a:off x="673029" y="3371694"/>
              <a:ext cx="1306781" cy="914748"/>
              <a:chOff x="0" y="236046"/>
              <a:chExt cx="1306780" cy="914746"/>
            </a:xfrm>
          </p:grpSpPr>
          <p:sp>
            <p:nvSpPr>
              <p:cNvPr id="365" name="Shape 365"/>
              <p:cNvSpPr/>
              <p:nvPr/>
            </p:nvSpPr>
            <p:spPr>
              <a:xfrm>
                <a:off x="0" y="236046"/>
                <a:ext cx="1306781" cy="914748"/>
              </a:xfrm>
              <a:prstGeom prst="roundRect">
                <a:avLst>
                  <a:gd name="adj" fmla="val 20000"/>
                </a:avLst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4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53572" y="241300"/>
                <a:ext cx="1199637" cy="904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340" b="1">
                    <a:solidFill>
                      <a:srgbClr val="FFFFFF"/>
                    </a:solidFill>
                  </a:defRPr>
                </a:lvl1pPr>
              </a:lstStyle>
              <a:p>
                <a:r>
                  <a:t>4. Criterios de calificación e instrumentos</a:t>
                </a:r>
              </a:p>
            </p:txBody>
          </p:sp>
        </p:grpSp>
        <p:sp>
          <p:nvSpPr>
            <p:cNvPr id="368" name="Shape 368"/>
            <p:cNvSpPr/>
            <p:nvPr/>
          </p:nvSpPr>
          <p:spPr>
            <a:xfrm>
              <a:off x="564085" y="2398142"/>
              <a:ext cx="223868" cy="81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8408" y="14956"/>
                    <a:pt x="1010" y="7560"/>
                    <a:pt x="0" y="0"/>
                  </a:cubicBezTo>
                </a:path>
              </a:pathLst>
            </a:custGeom>
            <a:noFill/>
            <a:ln w="3810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371" name="Group 371"/>
            <p:cNvGrpSpPr/>
            <p:nvPr/>
          </p:nvGrpSpPr>
          <p:grpSpPr>
            <a:xfrm>
              <a:off x="0" y="1300324"/>
              <a:ext cx="1306781" cy="914747"/>
              <a:chOff x="0" y="128096"/>
              <a:chExt cx="1306780" cy="914746"/>
            </a:xfrm>
          </p:grpSpPr>
          <p:sp>
            <p:nvSpPr>
              <p:cNvPr id="369" name="Shape 369"/>
              <p:cNvSpPr/>
              <p:nvPr/>
            </p:nvSpPr>
            <p:spPr>
              <a:xfrm>
                <a:off x="0" y="128096"/>
                <a:ext cx="1306781" cy="914748"/>
              </a:xfrm>
              <a:prstGeom prst="roundRect">
                <a:avLst>
                  <a:gd name="adj" fmla="val 20000"/>
                </a:avLst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4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0" name="Shape 370"/>
              <p:cNvSpPr/>
              <p:nvPr/>
            </p:nvSpPr>
            <p:spPr>
              <a:xfrm>
                <a:off x="53572" y="133350"/>
                <a:ext cx="1199637" cy="904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340" b="1">
                    <a:solidFill>
                      <a:srgbClr val="FFFFFF"/>
                    </a:solidFill>
                  </a:defRPr>
                </a:lvl1pPr>
              </a:lstStyle>
              <a:p>
                <a:r>
                  <a:t>5. Participación del alumnado y sus padres</a:t>
                </a:r>
              </a:p>
            </p:txBody>
          </p:sp>
        </p:grpSp>
        <p:sp>
          <p:nvSpPr>
            <p:cNvPr id="372" name="Shape 372"/>
            <p:cNvSpPr/>
            <p:nvPr/>
          </p:nvSpPr>
          <p:spPr>
            <a:xfrm>
              <a:off x="977853" y="664847"/>
              <a:ext cx="625798" cy="49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868" y="12508"/>
                    <a:pt x="13239" y="5139"/>
                    <a:pt x="21600" y="0"/>
                  </a:cubicBezTo>
                </a:path>
              </a:pathLst>
            </a:custGeom>
            <a:noFill/>
            <a:ln w="38100" cap="flat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376" name="Group 376"/>
          <p:cNvGrpSpPr/>
          <p:nvPr/>
        </p:nvGrpSpPr>
        <p:grpSpPr>
          <a:xfrm>
            <a:off x="4445838" y="-54626"/>
            <a:ext cx="7621762" cy="844534"/>
            <a:chOff x="0" y="0"/>
            <a:chExt cx="7621760" cy="84453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4" name="Shape 374"/>
            <p:cNvSpPr/>
            <p:nvPr/>
          </p:nvSpPr>
          <p:spPr>
            <a:xfrm>
              <a:off x="0" y="198011"/>
              <a:ext cx="7621761" cy="448512"/>
            </a:xfrm>
            <a:prstGeom prst="ellipse">
              <a:avLst/>
            </a:prstGeom>
            <a:solidFill>
              <a:srgbClr val="C55A11"/>
            </a:solidFill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1116180" y="0"/>
              <a:ext cx="5389400" cy="8445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r>
                <a:t>Recordamos lo visto hasta el momento</a:t>
              </a:r>
            </a:p>
          </p:txBody>
        </p:sp>
      </p:grpSp>
      <p:grpSp>
        <p:nvGrpSpPr>
          <p:cNvPr id="388" name="Group 388"/>
          <p:cNvGrpSpPr/>
          <p:nvPr/>
        </p:nvGrpSpPr>
        <p:grpSpPr>
          <a:xfrm>
            <a:off x="5168096" y="5335042"/>
            <a:ext cx="6767231" cy="1308100"/>
            <a:chOff x="0" y="0"/>
            <a:chExt cx="6767229" cy="130809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79" name="Group 379"/>
            <p:cNvGrpSpPr/>
            <p:nvPr/>
          </p:nvGrpSpPr>
          <p:grpSpPr>
            <a:xfrm>
              <a:off x="0" y="0"/>
              <a:ext cx="1744132" cy="1308099"/>
              <a:chOff x="0" y="0"/>
              <a:chExt cx="1744131" cy="1308098"/>
            </a:xfrm>
          </p:grpSpPr>
          <p:sp>
            <p:nvSpPr>
              <p:cNvPr id="377" name="Shape 377"/>
              <p:cNvSpPr/>
              <p:nvPr/>
            </p:nvSpPr>
            <p:spPr>
              <a:xfrm>
                <a:off x="0" y="0"/>
                <a:ext cx="1744132" cy="1308099"/>
              </a:xfrm>
              <a:prstGeom prst="roundRect">
                <a:avLst>
                  <a:gd name="adj" fmla="val 7500"/>
                </a:avLst>
              </a:prstGeom>
              <a:solidFill>
                <a:srgbClr val="BF9000"/>
              </a:soli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59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8" name="Shape 378"/>
              <p:cNvSpPr/>
              <p:nvPr/>
            </p:nvSpPr>
            <p:spPr>
              <a:xfrm>
                <a:off x="28705" y="455929"/>
                <a:ext cx="1686721" cy="396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059">
                    <a:solidFill>
                      <a:srgbClr val="FFFFFF"/>
                    </a:solidFill>
                  </a:defRPr>
                </a:lvl1pPr>
              </a:lstStyle>
              <a:p>
                <a:r>
                  <a:t>Inicial</a:t>
                </a:r>
              </a:p>
            </p:txBody>
          </p:sp>
        </p:grpSp>
        <p:sp>
          <p:nvSpPr>
            <p:cNvPr id="380" name="Shape 380"/>
            <p:cNvSpPr/>
            <p:nvPr/>
          </p:nvSpPr>
          <p:spPr>
            <a:xfrm>
              <a:off x="1935985" y="462194"/>
              <a:ext cx="383710" cy="383710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FFD966"/>
            </a:solidFill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383" name="Group 383"/>
            <p:cNvGrpSpPr/>
            <p:nvPr/>
          </p:nvGrpSpPr>
          <p:grpSpPr>
            <a:xfrm>
              <a:off x="2511549" y="0"/>
              <a:ext cx="1744132" cy="1308099"/>
              <a:chOff x="0" y="0"/>
              <a:chExt cx="1744131" cy="1308098"/>
            </a:xfrm>
          </p:grpSpPr>
          <p:sp>
            <p:nvSpPr>
              <p:cNvPr id="381" name="Shape 381"/>
              <p:cNvSpPr/>
              <p:nvPr/>
            </p:nvSpPr>
            <p:spPr>
              <a:xfrm>
                <a:off x="0" y="0"/>
                <a:ext cx="1744132" cy="1308099"/>
              </a:xfrm>
              <a:prstGeom prst="roundRect">
                <a:avLst>
                  <a:gd name="adj" fmla="val 7500"/>
                </a:avLst>
              </a:prstGeom>
              <a:solidFill>
                <a:srgbClr val="385724"/>
              </a:soli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59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2" name="Shape 382"/>
              <p:cNvSpPr/>
              <p:nvPr/>
            </p:nvSpPr>
            <p:spPr>
              <a:xfrm>
                <a:off x="28705" y="455929"/>
                <a:ext cx="1686721" cy="396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059">
                    <a:solidFill>
                      <a:srgbClr val="FFFFFF"/>
                    </a:solidFill>
                  </a:defRPr>
                </a:lvl1pPr>
              </a:lstStyle>
              <a:p>
                <a:r>
                  <a:t>Medio</a:t>
                </a:r>
              </a:p>
            </p:txBody>
          </p:sp>
        </p:grpSp>
        <p:sp>
          <p:nvSpPr>
            <p:cNvPr id="384" name="Shape 384"/>
            <p:cNvSpPr/>
            <p:nvPr/>
          </p:nvSpPr>
          <p:spPr>
            <a:xfrm>
              <a:off x="4447534" y="462194"/>
              <a:ext cx="383710" cy="383710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548235"/>
            </a:solidFill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grpSp>
          <p:nvGrpSpPr>
            <p:cNvPr id="387" name="Group 387"/>
            <p:cNvGrpSpPr/>
            <p:nvPr/>
          </p:nvGrpSpPr>
          <p:grpSpPr>
            <a:xfrm>
              <a:off x="5023098" y="0"/>
              <a:ext cx="1744132" cy="1308099"/>
              <a:chOff x="0" y="0"/>
              <a:chExt cx="1744131" cy="1308098"/>
            </a:xfrm>
          </p:grpSpPr>
          <p:sp>
            <p:nvSpPr>
              <p:cNvPr id="385" name="Shape 385"/>
              <p:cNvSpPr/>
              <p:nvPr/>
            </p:nvSpPr>
            <p:spPr>
              <a:xfrm>
                <a:off x="0" y="0"/>
                <a:ext cx="1744132" cy="1308099"/>
              </a:xfrm>
              <a:prstGeom prst="roundRect">
                <a:avLst>
                  <a:gd name="adj" fmla="val 7500"/>
                </a:avLst>
              </a:prstGeom>
              <a:solidFill>
                <a:srgbClr val="7030A0"/>
              </a:soli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59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6" name="Shape 386"/>
              <p:cNvSpPr/>
              <p:nvPr/>
            </p:nvSpPr>
            <p:spPr>
              <a:xfrm>
                <a:off x="28705" y="455929"/>
                <a:ext cx="1686721" cy="396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059">
                    <a:solidFill>
                      <a:srgbClr val="FFFFFF"/>
                    </a:solidFill>
                  </a:defRPr>
                </a:lvl1pPr>
              </a:lstStyle>
              <a:p>
                <a:r>
                  <a:t>Avanzado</a:t>
                </a:r>
              </a:p>
            </p:txBody>
          </p:sp>
        </p:grpSp>
      </p:grpSp>
      <p:grpSp>
        <p:nvGrpSpPr>
          <p:cNvPr id="391" name="Group 391"/>
          <p:cNvGrpSpPr/>
          <p:nvPr/>
        </p:nvGrpSpPr>
        <p:grpSpPr>
          <a:xfrm>
            <a:off x="5324974" y="4702703"/>
            <a:ext cx="6453473" cy="509900"/>
            <a:chOff x="0" y="0"/>
            <a:chExt cx="6453471" cy="509899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89" name="Shape 389"/>
            <p:cNvSpPr/>
            <p:nvPr/>
          </p:nvSpPr>
          <p:spPr>
            <a:xfrm>
              <a:off x="0" y="0"/>
              <a:ext cx="6453472" cy="509900"/>
            </a:xfrm>
            <a:prstGeom prst="roundRect">
              <a:avLst>
                <a:gd name="adj" fmla="val 16667"/>
              </a:avLst>
            </a:prstGeom>
            <a:solidFill>
              <a:srgbClr val="2F5597"/>
            </a:solidFill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24890" y="31429"/>
              <a:ext cx="6403692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r>
                <a:t>Nivel de desarrollo de las Competencias Clave</a:t>
              </a:r>
            </a:p>
          </p:txBody>
        </p:sp>
      </p:grpSp>
      <p:grpSp>
        <p:nvGrpSpPr>
          <p:cNvPr id="401" name="Group 401"/>
          <p:cNvGrpSpPr/>
          <p:nvPr/>
        </p:nvGrpSpPr>
        <p:grpSpPr>
          <a:xfrm>
            <a:off x="6288764" y="749240"/>
            <a:ext cx="5710579" cy="3158378"/>
            <a:chOff x="0" y="0"/>
            <a:chExt cx="4226805" cy="315837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94" name="Group 394"/>
            <p:cNvGrpSpPr/>
            <p:nvPr/>
          </p:nvGrpSpPr>
          <p:grpSpPr>
            <a:xfrm>
              <a:off x="0" y="0"/>
              <a:ext cx="4226806" cy="795002"/>
              <a:chOff x="0" y="0"/>
              <a:chExt cx="4226805" cy="795001"/>
            </a:xfrm>
          </p:grpSpPr>
          <p:sp>
            <p:nvSpPr>
              <p:cNvPr id="392" name="Shape 392"/>
              <p:cNvSpPr/>
              <p:nvPr/>
            </p:nvSpPr>
            <p:spPr>
              <a:xfrm>
                <a:off x="0" y="0"/>
                <a:ext cx="4226806" cy="795002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FC647"/>
                  </a:gs>
                  <a:gs pos="50000">
                    <a:schemeClr val="accent4"/>
                  </a:gs>
                  <a:gs pos="100000">
                    <a:srgbClr val="E1AA0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b="1"/>
                </a:pPr>
                <a:endParaRPr/>
              </a:p>
            </p:txBody>
          </p:sp>
          <p:sp>
            <p:nvSpPr>
              <p:cNvPr id="393" name="Shape 393"/>
              <p:cNvSpPr/>
              <p:nvPr/>
            </p:nvSpPr>
            <p:spPr>
              <a:xfrm>
                <a:off x="17446" y="110480"/>
                <a:ext cx="4191914" cy="574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1600" b="1"/>
                </a:lvl1pPr>
              </a:lstStyle>
              <a:p>
                <a:r>
                  <a:rPr dirty="0" err="1"/>
                  <a:t>Coordinar</a:t>
                </a:r>
                <a:r>
                  <a:rPr dirty="0"/>
                  <a:t> y </a:t>
                </a:r>
                <a:r>
                  <a:rPr dirty="0" err="1"/>
                  <a:t>concretar</a:t>
                </a:r>
                <a:r>
                  <a:rPr dirty="0"/>
                  <a:t> </a:t>
                </a:r>
                <a:r>
                  <a:rPr dirty="0" err="1"/>
                  <a:t>los</a:t>
                </a:r>
                <a:r>
                  <a:rPr dirty="0"/>
                  <a:t> </a:t>
                </a:r>
                <a:r>
                  <a:rPr dirty="0" err="1"/>
                  <a:t>contenidos</a:t>
                </a:r>
                <a:r>
                  <a:rPr dirty="0"/>
                  <a:t> </a:t>
                </a:r>
                <a:r>
                  <a:rPr dirty="0" err="1"/>
                  <a:t>curriculares</a:t>
                </a:r>
                <a:endParaRPr dirty="0"/>
              </a:p>
            </p:txBody>
          </p:sp>
        </p:grpSp>
        <p:grpSp>
          <p:nvGrpSpPr>
            <p:cNvPr id="397" name="Group 397"/>
            <p:cNvGrpSpPr/>
            <p:nvPr/>
          </p:nvGrpSpPr>
          <p:grpSpPr>
            <a:xfrm>
              <a:off x="0" y="1176602"/>
              <a:ext cx="4226806" cy="795003"/>
              <a:chOff x="0" y="0"/>
              <a:chExt cx="4226805" cy="795001"/>
            </a:xfrm>
          </p:grpSpPr>
          <p:sp>
            <p:nvSpPr>
              <p:cNvPr id="395" name="Shape 395"/>
              <p:cNvSpPr/>
              <p:nvPr/>
            </p:nvSpPr>
            <p:spPr>
              <a:xfrm>
                <a:off x="0" y="0"/>
                <a:ext cx="4226806" cy="795002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4B9154"/>
                  </a:gs>
                  <a:gs pos="50000">
                    <a:srgbClr val="1A8730"/>
                  </a:gs>
                  <a:gs pos="100000">
                    <a:srgbClr val="137B27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b="1"/>
                </a:pPr>
                <a:endParaRPr/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17446" y="110480"/>
                <a:ext cx="4191914" cy="574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1600" b="1"/>
                </a:lvl1pPr>
              </a:lstStyle>
              <a:p>
                <a:r>
                  <a:t>Procedimiento y criterios de evaluación  y promoción del alumnado</a:t>
                </a:r>
              </a:p>
            </p:txBody>
          </p:sp>
        </p:grpSp>
        <p:grpSp>
          <p:nvGrpSpPr>
            <p:cNvPr id="400" name="Group 400"/>
            <p:cNvGrpSpPr/>
            <p:nvPr/>
          </p:nvGrpSpPr>
          <p:grpSpPr>
            <a:xfrm>
              <a:off x="0" y="2343036"/>
              <a:ext cx="4226806" cy="815341"/>
              <a:chOff x="0" y="0"/>
              <a:chExt cx="4226805" cy="815339"/>
            </a:xfrm>
          </p:grpSpPr>
          <p:sp>
            <p:nvSpPr>
              <p:cNvPr id="398" name="Shape 398"/>
              <p:cNvSpPr/>
              <p:nvPr/>
            </p:nvSpPr>
            <p:spPr>
              <a:xfrm>
                <a:off x="0" y="10169"/>
                <a:ext cx="4226806" cy="795002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9" name="Shape 399"/>
              <p:cNvSpPr/>
              <p:nvPr/>
            </p:nvSpPr>
            <p:spPr>
              <a:xfrm>
                <a:off x="17446" y="-1"/>
                <a:ext cx="4191914" cy="815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1600" b="1">
                    <a:solidFill>
                      <a:srgbClr val="FFFFFF"/>
                    </a:solidFill>
                  </a:defRPr>
                </a:lvl1pPr>
              </a:lstStyle>
              <a:p>
                <a:r>
                  <a:t>Los criterios generales para elaborar las programaciones didácticas de cada una de las áreas</a:t>
                </a:r>
              </a:p>
            </p:txBody>
          </p:sp>
        </p:grpSp>
      </p:grpSp>
      <p:grpSp>
        <p:nvGrpSpPr>
          <p:cNvPr id="404" name="Group 404"/>
          <p:cNvGrpSpPr/>
          <p:nvPr/>
        </p:nvGrpSpPr>
        <p:grpSpPr>
          <a:xfrm>
            <a:off x="484471" y="609581"/>
            <a:ext cx="5351414" cy="1500818"/>
            <a:chOff x="0" y="0"/>
            <a:chExt cx="5351412" cy="1500817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02" name="Shape 402"/>
            <p:cNvSpPr/>
            <p:nvPr/>
          </p:nvSpPr>
          <p:spPr>
            <a:xfrm>
              <a:off x="0" y="0"/>
              <a:ext cx="5351413" cy="150081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0000"/>
            </a:solidFill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0" y="437988"/>
              <a:ext cx="4976208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Modificaciones en el Proyecto Educativo de centro</a:t>
              </a:r>
            </a:p>
          </p:txBody>
        </p:sp>
      </p:grpSp>
      <p:grpSp>
        <p:nvGrpSpPr>
          <p:cNvPr id="407" name="Group 407"/>
          <p:cNvGrpSpPr/>
          <p:nvPr/>
        </p:nvGrpSpPr>
        <p:grpSpPr>
          <a:xfrm>
            <a:off x="1662213" y="3192914"/>
            <a:ext cx="2566973" cy="2548264"/>
            <a:chOff x="0" y="0"/>
            <a:chExt cx="2566971" cy="254826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05" name="Shape 405"/>
            <p:cNvSpPr/>
            <p:nvPr/>
          </p:nvSpPr>
          <p:spPr>
            <a:xfrm>
              <a:off x="0" y="-1"/>
              <a:ext cx="2566972" cy="2548264"/>
            </a:xfrm>
            <a:prstGeom prst="ellipse">
              <a:avLst/>
            </a:prstGeom>
            <a:solidFill>
              <a:srgbClr val="990000"/>
            </a:solidFill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375923" y="294960"/>
              <a:ext cx="1815125" cy="1958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Los referentes que tenemos que tener presentes en la evaluación en el proyecto educativo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4" animBg="1" advAuto="0"/>
      <p:bldP spid="388" grpId="5" animBg="1" advAuto="0"/>
      <p:bldP spid="391" grpId="6" animBg="1" advAuto="0"/>
      <p:bldP spid="401" grpId="2" animBg="1" advAuto="0"/>
      <p:bldP spid="404" grpId="1" animBg="1" advAuto="0"/>
      <p:bldP spid="407" grpId="3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2" name="Group 432"/>
          <p:cNvGrpSpPr/>
          <p:nvPr/>
        </p:nvGrpSpPr>
        <p:grpSpPr>
          <a:xfrm>
            <a:off x="517473" y="1390180"/>
            <a:ext cx="4742049" cy="1323437"/>
            <a:chOff x="0" y="260302"/>
            <a:chExt cx="4742047" cy="1323436"/>
          </a:xfrm>
        </p:grpSpPr>
        <p:sp>
          <p:nvSpPr>
            <p:cNvPr id="430" name="Shape 430"/>
            <p:cNvSpPr/>
            <p:nvPr/>
          </p:nvSpPr>
          <p:spPr>
            <a:xfrm>
              <a:off x="0" y="269906"/>
              <a:ext cx="4742047" cy="1304228"/>
            </a:xfrm>
            <a:prstGeom prst="roundRect">
              <a:avLst>
                <a:gd name="adj" fmla="val 16667"/>
              </a:avLst>
            </a:prstGeom>
            <a:solidFill>
              <a:srgbClr val="99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just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63667" y="260302"/>
              <a:ext cx="4614713" cy="13234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 b="1" u="sng">
                  <a:solidFill>
                    <a:srgbClr val="FFFFFF"/>
                  </a:solidFill>
                </a:defRPr>
              </a:pPr>
              <a:r>
                <a:rPr dirty="0" smtClean="0"/>
                <a:t>Las </a:t>
              </a:r>
              <a:r>
                <a:rPr dirty="0" err="1"/>
                <a:t>técnicas</a:t>
              </a:r>
              <a:r>
                <a:rPr dirty="0"/>
                <a:t> de </a:t>
              </a:r>
              <a:r>
                <a:rPr dirty="0" err="1"/>
                <a:t>evaluación</a:t>
              </a:r>
              <a:r>
                <a:rPr u="none" dirty="0"/>
                <a:t> </a:t>
              </a:r>
              <a:r>
                <a:rPr u="none" dirty="0" err="1"/>
                <a:t>suponen</a:t>
              </a:r>
              <a:r>
                <a:rPr u="none" dirty="0"/>
                <a:t> el </a:t>
              </a:r>
              <a:r>
                <a:rPr u="none" dirty="0" err="1"/>
                <a:t>desempeño</a:t>
              </a:r>
              <a:r>
                <a:rPr u="none" dirty="0"/>
                <a:t> de </a:t>
              </a:r>
              <a:r>
                <a:rPr u="none" dirty="0" err="1"/>
                <a:t>los</a:t>
              </a:r>
              <a:r>
                <a:rPr u="none" dirty="0"/>
                <a:t> </a:t>
              </a:r>
              <a:r>
                <a:rPr u="none" dirty="0" err="1"/>
                <a:t>procedimientos</a:t>
              </a:r>
              <a:r>
                <a:rPr u="none" dirty="0"/>
                <a:t>. Las </a:t>
              </a:r>
              <a:r>
                <a:rPr u="none" dirty="0" err="1"/>
                <a:t>técnicas</a:t>
              </a:r>
              <a:r>
                <a:rPr u="none" dirty="0"/>
                <a:t> </a:t>
              </a:r>
              <a:r>
                <a:rPr u="none" dirty="0" err="1"/>
                <a:t>utilizan</a:t>
              </a:r>
              <a:r>
                <a:rPr u="none" dirty="0"/>
                <a:t> </a:t>
              </a:r>
              <a:r>
                <a:rPr u="none" dirty="0" err="1"/>
                <a:t>los</a:t>
              </a:r>
              <a:r>
                <a:rPr u="none" dirty="0"/>
                <a:t> </a:t>
              </a:r>
              <a:r>
                <a:rPr u="none" dirty="0" err="1"/>
                <a:t>instrumentos</a:t>
              </a:r>
              <a:r>
                <a:rPr u="none" dirty="0"/>
                <a:t> y se </a:t>
              </a:r>
              <a:r>
                <a:rPr u="none" dirty="0" err="1"/>
                <a:t>adecuan</a:t>
              </a:r>
              <a:r>
                <a:rPr u="none" dirty="0"/>
                <a:t> al </a:t>
              </a:r>
              <a:r>
                <a:rPr u="none" dirty="0" err="1"/>
                <a:t>procedimiento</a:t>
              </a:r>
              <a:r>
                <a:rPr u="none" dirty="0"/>
                <a:t>. </a:t>
              </a:r>
            </a:p>
          </p:txBody>
        </p:sp>
      </p:grpSp>
      <p:grpSp>
        <p:nvGrpSpPr>
          <p:cNvPr id="435" name="Group 435"/>
          <p:cNvGrpSpPr/>
          <p:nvPr/>
        </p:nvGrpSpPr>
        <p:grpSpPr>
          <a:xfrm>
            <a:off x="6846945" y="1361367"/>
            <a:ext cx="4742048" cy="1407960"/>
            <a:chOff x="0" y="0"/>
            <a:chExt cx="4742046" cy="1407959"/>
          </a:xfrm>
        </p:grpSpPr>
        <p:sp>
          <p:nvSpPr>
            <p:cNvPr id="433" name="Shape 433"/>
            <p:cNvSpPr/>
            <p:nvPr/>
          </p:nvSpPr>
          <p:spPr>
            <a:xfrm>
              <a:off x="0" y="0"/>
              <a:ext cx="4742047" cy="1407960"/>
            </a:xfrm>
            <a:prstGeom prst="roundRect">
              <a:avLst>
                <a:gd name="adj" fmla="val 16667"/>
              </a:avLst>
            </a:prstGeom>
            <a:solidFill>
              <a:srgbClr val="99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68730" y="74060"/>
              <a:ext cx="4604587" cy="1259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 b="1" u="sng">
                  <a:solidFill>
                    <a:srgbClr val="FFFFFF"/>
                  </a:solidFill>
                </a:defRPr>
              </a:pPr>
              <a:r>
                <a:t>Los instrumentos de evaluación </a:t>
              </a:r>
              <a:r>
                <a:rPr u="none"/>
                <a:t>se utilizan para la recogida de información y datos.  Son múltiples y variados.</a:t>
              </a:r>
            </a:p>
          </p:txBody>
        </p:sp>
      </p:grpSp>
      <p:grpSp>
        <p:nvGrpSpPr>
          <p:cNvPr id="438" name="Group 438"/>
          <p:cNvGrpSpPr/>
          <p:nvPr/>
        </p:nvGrpSpPr>
        <p:grpSpPr>
          <a:xfrm>
            <a:off x="195943" y="156954"/>
            <a:ext cx="11795760" cy="1031241"/>
            <a:chOff x="0" y="0"/>
            <a:chExt cx="11795759" cy="1031239"/>
          </a:xfrm>
        </p:grpSpPr>
        <p:sp>
          <p:nvSpPr>
            <p:cNvPr id="436" name="Shape 436"/>
            <p:cNvSpPr/>
            <p:nvPr/>
          </p:nvSpPr>
          <p:spPr>
            <a:xfrm>
              <a:off x="0" y="49035"/>
              <a:ext cx="11795760" cy="93317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45553" y="-1"/>
              <a:ext cx="11704654" cy="1031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3200">
                  <a:solidFill>
                    <a:srgbClr val="FFFFFF"/>
                  </a:solidFill>
                </a:defRPr>
              </a:lvl1pPr>
            </a:lstStyle>
            <a:p>
              <a:r>
                <a:t>Teniendo presente las distintas técnicas e instrumentos de evaluación</a:t>
              </a:r>
            </a:p>
          </p:txBody>
        </p:sp>
      </p:grpSp>
      <p:pic>
        <p:nvPicPr>
          <p:cNvPr id="439" name="image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740" y="2805440"/>
            <a:ext cx="4086989" cy="40525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61796" y="2859387"/>
            <a:ext cx="5637467" cy="3998613"/>
          </a:xfrm>
          <a:prstGeom prst="rect">
            <a:avLst/>
          </a:prstGeom>
          <a:ln w="12700">
            <a:miter lim="400000"/>
          </a:ln>
        </p:spPr>
      </p:pic>
      <p:sp>
        <p:nvSpPr>
          <p:cNvPr id="441" name="Shape 441"/>
          <p:cNvSpPr/>
          <p:nvPr/>
        </p:nvSpPr>
        <p:spPr>
          <a:xfrm flipH="1">
            <a:off x="4062548" y="4741814"/>
            <a:ext cx="979715" cy="2"/>
          </a:xfrm>
          <a:prstGeom prst="line">
            <a:avLst/>
          </a:prstGeom>
          <a:ln w="63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2" name="Shape 442"/>
          <p:cNvSpPr/>
          <p:nvPr/>
        </p:nvSpPr>
        <p:spPr>
          <a:xfrm flipH="1" flipV="1">
            <a:off x="1802674" y="6413864"/>
            <a:ext cx="3291841" cy="26127"/>
          </a:xfrm>
          <a:prstGeom prst="line">
            <a:avLst/>
          </a:prstGeom>
          <a:ln w="63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" grpId="1" animBg="1" advAuto="0"/>
      <p:bldP spid="435" grpId="2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9" name="Table 689"/>
          <p:cNvGraphicFramePr/>
          <p:nvPr>
            <p:extLst>
              <p:ext uri="{D42A27DB-BD31-4B8C-83A1-F6EECF244321}">
                <p14:modId xmlns:p14="http://schemas.microsoft.com/office/powerpoint/2010/main" val="1884434816"/>
              </p:ext>
            </p:extLst>
          </p:nvPr>
        </p:nvGraphicFramePr>
        <p:xfrm>
          <a:off x="416548" y="577775"/>
          <a:ext cx="11483712" cy="2342371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913454"/>
                <a:gridCol w="1913454"/>
                <a:gridCol w="1914201"/>
                <a:gridCol w="1914201"/>
                <a:gridCol w="1914201"/>
                <a:gridCol w="1914201"/>
              </a:tblGrid>
              <a:tr h="36410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/>
                        <a:t>ÁREA DE LENGUA CASTELLANA Y LITERATURA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41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INDICADORES
(Diferentes fechas)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 </a:t>
                      </a:r>
                      <a:r>
                        <a:rPr lang="es-ES" sz="1600" dirty="0" smtClean="0"/>
                        <a:t>LCL </a:t>
                      </a:r>
                      <a:r>
                        <a:rPr lang="es-ES" sz="1600" dirty="0" smtClean="0"/>
                        <a:t>2.1.1 </a:t>
                      </a:r>
                      <a:r>
                        <a:rPr lang="es-ES" sz="1600" dirty="0" smtClean="0"/>
                        <a:t>(CCL, CAA)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 </a:t>
                      </a:r>
                      <a:r>
                        <a:rPr lang="es-ES" sz="1600" dirty="0" smtClean="0"/>
                        <a:t>2.3.1. (CCL)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es-ES" sz="1600" dirty="0" smtClean="0"/>
                        <a:t>2.13.2</a:t>
                      </a:r>
                      <a:r>
                        <a:rPr lang="es-ES" sz="1600" baseline="0" dirty="0" smtClean="0"/>
                        <a:t> (CCL, CEC, CSYC)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es-ES" sz="1600" dirty="0" smtClean="0"/>
                        <a:t>2.9.2(CCL, CD)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 </a:t>
                      </a:r>
                      <a:r>
                        <a:rPr lang="es-ES" sz="1600" dirty="0" smtClean="0"/>
                        <a:t>2.7.2 (CCL, CSYC)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282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ALUMNO (NOTA NUMÉRICA)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41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410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MEDIA ARIMÉTICA O EVALUACÓN CONTINUA DEL ALUMNO:  NOTA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90" name="Table 690"/>
          <p:cNvGraphicFramePr/>
          <p:nvPr/>
        </p:nvGraphicFramePr>
        <p:xfrm>
          <a:off x="410198" y="3061520"/>
          <a:ext cx="11496409" cy="356716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72015"/>
                <a:gridCol w="1401564"/>
                <a:gridCol w="1403805"/>
                <a:gridCol w="1403805"/>
                <a:gridCol w="1403805"/>
                <a:gridCol w="1403805"/>
                <a:gridCol w="1403805"/>
                <a:gridCol w="1403805"/>
              </a:tblGrid>
              <a:tr h="601867">
                <a:tc gridSpan="8">
                  <a:txBody>
                    <a:bodyPr/>
                    <a:lstStyle/>
                    <a:p>
                      <a:pPr algn="ctr" defTabSz="449580">
                        <a:lnSpc>
                          <a:spcPct val="107916"/>
                        </a:lnSpc>
                        <a:spcBef>
                          <a:spcPts val="800"/>
                        </a:spcBef>
                        <a:defRPr sz="1500" b="1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rPr dirty="0"/>
                        <a:t>ÁREA DE LENGUA CASTELLANA Y LITERATURA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8805">
                <a:tc>
                  <a:txBody>
                    <a:bodyPr/>
                    <a:lstStyle/>
                    <a:p>
                      <a:pPr algn="l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INDICADORES (Colocar debajo de cada competencia el indicador el número)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rPr dirty="0"/>
                        <a:t>CCL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CMCT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CAA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CD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SIEP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CSYC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CEC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306493">
                <a:tc>
                  <a:txBody>
                    <a:bodyPr/>
                    <a:lstStyle/>
                    <a:p>
                      <a:pPr algn="l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ALUMNO (NIVEL Inicial, medio o avanzado)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89"/>
          <p:cNvGraphicFramePr/>
          <p:nvPr>
            <p:extLst>
              <p:ext uri="{D42A27DB-BD31-4B8C-83A1-F6EECF244321}">
                <p14:modId xmlns:p14="http://schemas.microsoft.com/office/powerpoint/2010/main" val="3810999202"/>
              </p:ext>
            </p:extLst>
          </p:nvPr>
        </p:nvGraphicFramePr>
        <p:xfrm>
          <a:off x="416548" y="577775"/>
          <a:ext cx="11483712" cy="2342371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913454"/>
                <a:gridCol w="1913454"/>
                <a:gridCol w="1914201"/>
                <a:gridCol w="1914201"/>
                <a:gridCol w="1914201"/>
                <a:gridCol w="1914201"/>
              </a:tblGrid>
              <a:tr h="36410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/>
                        <a:t>ÁREA DE LENGUA CASTELLANA Y LITERATURA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41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es-ES" sz="1600" dirty="0" smtClean="0"/>
                        <a:t>CRITERIOS</a:t>
                      </a:r>
                      <a:r>
                        <a:rPr sz="1600" dirty="0"/>
                        <a:t>
(</a:t>
                      </a:r>
                      <a:r>
                        <a:rPr sz="1600" dirty="0" err="1"/>
                        <a:t>Diferentes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fechas</a:t>
                      </a:r>
                      <a:r>
                        <a:rPr sz="1600" dirty="0"/>
                        <a:t>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 </a:t>
                      </a:r>
                      <a:r>
                        <a:rPr lang="es-ES" sz="1600" dirty="0" smtClean="0"/>
                        <a:t>LCL </a:t>
                      </a:r>
                      <a:r>
                        <a:rPr lang="es-ES" sz="1600" dirty="0" smtClean="0"/>
                        <a:t>2.1 </a:t>
                      </a:r>
                      <a:r>
                        <a:rPr lang="es-ES" sz="1600" dirty="0" smtClean="0"/>
                        <a:t>(CCL, CAA)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 </a:t>
                      </a:r>
                      <a:r>
                        <a:rPr lang="es-ES" sz="1600" dirty="0" smtClean="0"/>
                        <a:t>2.3 (CCL)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es-ES" sz="1600" dirty="0" smtClean="0"/>
                        <a:t>2.13</a:t>
                      </a:r>
                      <a:r>
                        <a:rPr lang="es-ES" sz="1600" baseline="0" dirty="0" smtClean="0"/>
                        <a:t> (CCL, CEC, CSYC)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es-ES" sz="1600" dirty="0" smtClean="0"/>
                        <a:t>2.9(CCL, CD)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 </a:t>
                      </a:r>
                      <a:r>
                        <a:rPr lang="es-ES" sz="1600" dirty="0" smtClean="0"/>
                        <a:t>2.7 (CCL, CSYC)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282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ALUMNO (NOTA NUMÉRICA)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41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410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MEDIA ARIMÉTICA O EVALUACÓN CONTINUA DEL ALUMNO:  NOTA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 dirty="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690"/>
          <p:cNvGraphicFramePr/>
          <p:nvPr>
            <p:extLst>
              <p:ext uri="{D42A27DB-BD31-4B8C-83A1-F6EECF244321}">
                <p14:modId xmlns:p14="http://schemas.microsoft.com/office/powerpoint/2010/main" val="3779127594"/>
              </p:ext>
            </p:extLst>
          </p:nvPr>
        </p:nvGraphicFramePr>
        <p:xfrm>
          <a:off x="410198" y="3061520"/>
          <a:ext cx="11496409" cy="356716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72015"/>
                <a:gridCol w="1401564"/>
                <a:gridCol w="1403805"/>
                <a:gridCol w="1403805"/>
                <a:gridCol w="1403805"/>
                <a:gridCol w="1403805"/>
                <a:gridCol w="1403805"/>
                <a:gridCol w="1403805"/>
              </a:tblGrid>
              <a:tr h="601867">
                <a:tc gridSpan="8">
                  <a:txBody>
                    <a:bodyPr/>
                    <a:lstStyle/>
                    <a:p>
                      <a:pPr algn="ctr" defTabSz="449580">
                        <a:lnSpc>
                          <a:spcPct val="107916"/>
                        </a:lnSpc>
                        <a:spcBef>
                          <a:spcPts val="800"/>
                        </a:spcBef>
                        <a:defRPr sz="1500" b="1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rPr dirty="0"/>
                        <a:t>ÁREA DE LENGUA CASTELLANA Y LITERATURA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8805">
                <a:tc>
                  <a:txBody>
                    <a:bodyPr/>
                    <a:lstStyle/>
                    <a:p>
                      <a:pPr algn="l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rPr lang="es-ES" dirty="0" smtClean="0"/>
                        <a:t>CRITERIOS</a:t>
                      </a:r>
                      <a:r>
                        <a:rPr lang="es-ES" baseline="0" dirty="0" smtClean="0"/>
                        <a:t> </a:t>
                      </a:r>
                      <a:r>
                        <a:rPr dirty="0" smtClean="0"/>
                        <a:t>(</a:t>
                      </a:r>
                      <a:r>
                        <a:rPr dirty="0" err="1" smtClean="0"/>
                        <a:t>Colocar</a:t>
                      </a:r>
                      <a:r>
                        <a:rPr dirty="0" smtClean="0"/>
                        <a:t> </a:t>
                      </a:r>
                      <a:r>
                        <a:rPr dirty="0" err="1"/>
                        <a:t>debajo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cada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competencia</a:t>
                      </a:r>
                      <a:r>
                        <a:rPr dirty="0"/>
                        <a:t> el </a:t>
                      </a:r>
                      <a:r>
                        <a:rPr lang="es-ES" dirty="0" smtClean="0"/>
                        <a:t>criterios</a:t>
                      </a:r>
                      <a:r>
                        <a:rPr dirty="0" smtClean="0"/>
                        <a:t> </a:t>
                      </a:r>
                      <a:r>
                        <a:rPr dirty="0"/>
                        <a:t>el </a:t>
                      </a:r>
                      <a:r>
                        <a:rPr dirty="0" err="1" smtClean="0"/>
                        <a:t>número</a:t>
                      </a:r>
                      <a:r>
                        <a:rPr lang="es-ES" dirty="0" smtClean="0"/>
                        <a:t>, y a continuación la nota</a:t>
                      </a:r>
                      <a:r>
                        <a:rPr dirty="0" smtClean="0"/>
                        <a:t>)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rPr dirty="0"/>
                        <a:t>CCL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CMCT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CAA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CD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SIEP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CSYC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CEC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306493">
                <a:tc>
                  <a:txBody>
                    <a:bodyPr/>
                    <a:lstStyle/>
                    <a:p>
                      <a:pPr algn="l" defTabSz="449580">
                        <a:defRPr sz="15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ALUMNO (NIVEL Inicial, medio o avanzado)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1800"/>
                      </a:pPr>
                      <a:r>
                        <a:rPr sz="1500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INICIAL
MEDIO
AVANZADO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232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665</Words>
  <Application>Microsoft Office PowerPoint</Application>
  <PresentationFormat>Panorámica</PresentationFormat>
  <Paragraphs>118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La Evaluación.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Evaluación.  Módulo 4</dc:title>
  <dc:creator>usuario</dc:creator>
  <cp:lastModifiedBy>Monica</cp:lastModifiedBy>
  <cp:revision>61</cp:revision>
  <dcterms:modified xsi:type="dcterms:W3CDTF">2017-11-19T08:54:04Z</dcterms:modified>
</cp:coreProperties>
</file>