
<file path=[Content_Types].xml><?xml version="1.0" encoding="utf-8"?>
<Types xmlns="http://schemas.openxmlformats.org/package/2006/content-types">
  <Default Extension="png" ContentType="image/png"/>
  <Default Extension="tmp" ContentType="image/png"/>
  <Default Extension="png&amp;ehk=vE7cbd57F4rDmK2lNffnOg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299" r:id="rId25"/>
    <p:sldId id="29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1D600-D219-493E-B994-83AF8305C0C8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6A0B-98D5-4D55-B436-B306501C6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3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A0B-98D5-4D55-B436-B306501C6EF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90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A0B-98D5-4D55-B436-B306501C6EF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8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A0B-98D5-4D55-B436-B306501C6EF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11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A0B-98D5-4D55-B436-B306501C6EF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51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6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45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3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75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56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07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21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87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73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A3EF-43CE-4A4F-B84A-4EB46F4BE4F0}" type="datetimeFigureOut">
              <a:rPr lang="es-ES" smtClean="0"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7A9E-41ED-4FAC-BBD2-23EE478CBA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9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&amp;ehk=vE7cbd57F4rDmK2lNffnOg&amp;r=0&amp;pid=OfficeInsert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yectoatlantida.eu/wordpress/" TargetMode="External"/><Relationship Id="rId2" Type="http://schemas.openxmlformats.org/officeDocument/2006/relationships/hyperlink" Target="https://sede.educacion.gob.es/publiventa/descarga.action?f_codigo_agc=16109_4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petenciasbasicascordoba.webnode.es/" TargetMode="External"/><Relationship Id="rId5" Type="http://schemas.openxmlformats.org/officeDocument/2006/relationships/hyperlink" Target="http://www.mecd.gob.es/mecd/educacion-mecd/mc/lomce/el-curriculo/curriculo-primaria-eso-bachillerato/competencias-clave/competencias-clave.html" TargetMode="External"/><Relationship Id="rId4" Type="http://schemas.openxmlformats.org/officeDocument/2006/relationships/hyperlink" Target="http://atlantidagranada.wixsite.com/granad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eccionesdehistoria.com/" TargetMode="External"/><Relationship Id="rId3" Type="http://schemas.openxmlformats.org/officeDocument/2006/relationships/hyperlink" Target="http://www.educaciontrespuntocero.com/recursos/recursos-del-ministerio-de-educacion-para-profesores/42329.html" TargetMode="External"/><Relationship Id="rId7" Type="http://schemas.openxmlformats.org/officeDocument/2006/relationships/hyperlink" Target="http://heziberri.berritzegunenagusia.eus/heziberri_es/" TargetMode="External"/><Relationship Id="rId2" Type="http://schemas.openxmlformats.org/officeDocument/2006/relationships/hyperlink" Target="http://www.educacioncienciast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bast.wordpress.com/" TargetMode="External"/><Relationship Id="rId5" Type="http://schemas.openxmlformats.org/officeDocument/2006/relationships/hyperlink" Target="http://www3.gobiernodecanarias.org/medusa/ecoescuela/sa/revistas/?revista=27&amp;mes=junio&amp;anio=2017" TargetMode="External"/><Relationship Id="rId4" Type="http://schemas.openxmlformats.org/officeDocument/2006/relationships/hyperlink" Target="https://procomun.educalab.es/e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3dDPn_J4gI" TargetMode="External"/><Relationship Id="rId13" Type="http://schemas.openxmlformats.org/officeDocument/2006/relationships/hyperlink" Target="http://www.slideshare.net/AnaBasterra/tutorial-dipity-para-hacer-una-lnea-del-tiempo-6686288" TargetMode="External"/><Relationship Id="rId18" Type="http://schemas.openxmlformats.org/officeDocument/2006/relationships/hyperlink" Target="http://www.youtube.com/watch?v=HkvKpHkGrP0&amp;feature=related" TargetMode="External"/><Relationship Id="rId3" Type="http://schemas.openxmlformats.org/officeDocument/2006/relationships/hyperlink" Target="http://www.aulaclic.es/googledocs/index.htm" TargetMode="External"/><Relationship Id="rId21" Type="http://schemas.openxmlformats.org/officeDocument/2006/relationships/hyperlink" Target="http://recursostic.educacion.es/observatorio/web/es/internet/aplicaciones-web/1011-wallwisher" TargetMode="External"/><Relationship Id="rId7" Type="http://schemas.openxmlformats.org/officeDocument/2006/relationships/hyperlink" Target="http://www.juntadeandalucia.es/averroes/centros-tic/11007922/helvia/sitio/upload/manualBubblus_1.pdf" TargetMode="External"/><Relationship Id="rId12" Type="http://schemas.openxmlformats.org/officeDocument/2006/relationships/hyperlink" Target="http://www.youtube.com/watch?v=_EZrn1KHCEk" TargetMode="External"/><Relationship Id="rId17" Type="http://schemas.openxmlformats.org/officeDocument/2006/relationships/hyperlink" Target="http://www.juntadeandalucia.es/averroes/mochiladigitalESO/tutoriales/Ebook/Ebook.htm" TargetMode="External"/><Relationship Id="rId25" Type="http://schemas.openxmlformats.org/officeDocument/2006/relationships/hyperlink" Target="http://www.slideshare.net/AnaBasterra/redkaraoke-karaoke-online-14247087?ref=http://revolucion-industrial.wikispaces.com/Escribir+y+cantar+una+canci%C3%B3n+de+denuncia" TargetMode="External"/><Relationship Id="rId2" Type="http://schemas.openxmlformats.org/officeDocument/2006/relationships/hyperlink" Target="http://www.juntadeandalucia.es/averroes/mochiladigitalESO/tutoriales/Ofimatica/Ofimatica.htm" TargetMode="External"/><Relationship Id="rId16" Type="http://schemas.openxmlformats.org/officeDocument/2006/relationships/hyperlink" Target="http://es.scribd.com/doc/3077260/Tutorial-Scribd" TargetMode="External"/><Relationship Id="rId20" Type="http://schemas.openxmlformats.org/officeDocument/2006/relationships/hyperlink" Target="http://www.youtube.com/watch?feature=player_embedded&amp;v=o8Q3LOs1w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lablog21.wikispaces.com/Tu+Wiki+en+Wikispaces.com" TargetMode="External"/><Relationship Id="rId11" Type="http://schemas.openxmlformats.org/officeDocument/2006/relationships/hyperlink" Target="http://prezi.com/msaxibtqhb_u/clase-en-espanol-sobre-prezi-recomiendo-ver-en-fullscreen/" TargetMode="External"/><Relationship Id="rId24" Type="http://schemas.openxmlformats.org/officeDocument/2006/relationships/hyperlink" Target="http://www.youtube.com/watch?v=3s8ecc2LA1c" TargetMode="External"/><Relationship Id="rId5" Type="http://schemas.openxmlformats.org/officeDocument/2006/relationships/hyperlink" Target="http://www.articuloz.com/blogs-articulos/tutorial-crear-un-blog-con-blogger-6067323.html" TargetMode="External"/><Relationship Id="rId15" Type="http://schemas.openxmlformats.org/officeDocument/2006/relationships/hyperlink" Target="http://www.slideshare.net/AnnaSorolla/tutorial-google-maps-7502983" TargetMode="External"/><Relationship Id="rId23" Type="http://schemas.openxmlformats.org/officeDocument/2006/relationships/hyperlink" Target="http://www.juntadeandalucia.es/averroes/mochiladigitalESO/tutoriales/Audacity/Audacity.htm" TargetMode="External"/><Relationship Id="rId10" Type="http://schemas.openxmlformats.org/officeDocument/2006/relationships/hyperlink" Target="http://www.slideshare.net/chamorre/slideshare-2011-paso-a-paso1" TargetMode="External"/><Relationship Id="rId19" Type="http://schemas.openxmlformats.org/officeDocument/2006/relationships/hyperlink" Target="http://www.juntadeandalucia.es/averroes/mochiladigitalESO/tutoriales/Gimp/Gimp.htm" TargetMode="External"/><Relationship Id="rId4" Type="http://schemas.openxmlformats.org/officeDocument/2006/relationships/hyperlink" Target="http://www.slideshare.net/adolforomero/tutorial-google-drive" TargetMode="External"/><Relationship Id="rId9" Type="http://schemas.openxmlformats.org/officeDocument/2006/relationships/hyperlink" Target="http://www.juntadeandalucia.es/averroes/mochiladigitalESO/tutoriales/Imp_Pow/Imp_Pow.htm" TargetMode="External"/><Relationship Id="rId14" Type="http://schemas.openxmlformats.org/officeDocument/2006/relationships/hyperlink" Target="http://www.youtube.com/watch?feature=player_embedded&amp;v=HUDELVVL_Os&amp;noredirect=1" TargetMode="External"/><Relationship Id="rId22" Type="http://schemas.openxmlformats.org/officeDocument/2006/relationships/hyperlink" Target="http://www.youtube.com/watch?v=_TSNAuwWzq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pwebquest.org/my/manual-administrador.pdf" TargetMode="External"/><Relationship Id="rId3" Type="http://schemas.openxmlformats.org/officeDocument/2006/relationships/hyperlink" Target="http://www.youtube.com/watch?feature=player_embedded&amp;v=6eATV_tcbUk" TargetMode="External"/><Relationship Id="rId7" Type="http://schemas.openxmlformats.org/officeDocument/2006/relationships/hyperlink" Target="http://www.chartgo.com/" TargetMode="External"/><Relationship Id="rId2" Type="http://schemas.openxmlformats.org/officeDocument/2006/relationships/hyperlink" Target="http://www.youtube.com/watch?feature=player_embedded&amp;v=wsscSYloGN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p3NGH3SSl4" TargetMode="External"/><Relationship Id="rId5" Type="http://schemas.openxmlformats.org/officeDocument/2006/relationships/hyperlink" Target="http://support.google.com/youtube/bin/answer.py?hl=es&amp;answer=57924" TargetMode="External"/><Relationship Id="rId10" Type="http://schemas.openxmlformats.org/officeDocument/2006/relationships/hyperlink" Target="https://edpuzzle.com/" TargetMode="External"/><Relationship Id="rId4" Type="http://schemas.openxmlformats.org/officeDocument/2006/relationships/hyperlink" Target="http://www.youtube.com/watch?v=a9s23Uck5k8" TargetMode="External"/><Relationship Id="rId9" Type="http://schemas.openxmlformats.org/officeDocument/2006/relationships/hyperlink" Target="https://www.weebly.com/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3.gobiernodecanarias.org/medusa/ecoescuela/sa/2017/05/31/el-sistema-solar-a-escala-en-el-pasillo-de-nuestro-centro/" TargetMode="External"/><Relationship Id="rId3" Type="http://schemas.openxmlformats.org/officeDocument/2006/relationships/hyperlink" Target="https://www.juntadeandalucia.es/educacion/webdoc/index.php/s/MZS36uEwOMRdacN?path=%2FMaterialesPonentes%2FMnezMorenoFini" TargetMode="External"/><Relationship Id="rId7" Type="http://schemas.openxmlformats.org/officeDocument/2006/relationships/hyperlink" Target="https://www.juntadeandalucia.es/educacion/webdoc/index.php/s/MZS36uEwOMRdacN?path=%2FMaterialesPonentes%2FCondeDelCastilloJulia#pdfview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comun.educalab.es/es/ode/view/1429779838418" TargetMode="External"/><Relationship Id="rId5" Type="http://schemas.openxmlformats.org/officeDocument/2006/relationships/hyperlink" Target="http://procomun.educalab.es/es/ode/view/1461804881522" TargetMode="External"/><Relationship Id="rId4" Type="http://schemas.openxmlformats.org/officeDocument/2006/relationships/hyperlink" Target="https://www.juntadeandalucia.es/educacion/webdoc/index.php/s/MZS36uEwOMRdacN?path=%2FMaterialesPonentes%2FAmateRomeraAlejandro#pdfview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540060"/>
            <a:ext cx="7884368" cy="59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0F54A01-4E43-4356-9A3B-17401B0EF2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7607" y="1308873"/>
          <a:ext cx="7288785" cy="3948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758">
                  <a:extLst>
                    <a:ext uri="{9D8B030D-6E8A-4147-A177-3AD203B41FA5}">
                      <a16:colId xmlns:a16="http://schemas.microsoft.com/office/drawing/2014/main" xmlns="" val="1078064783"/>
                    </a:ext>
                  </a:extLst>
                </a:gridCol>
                <a:gridCol w="1822009">
                  <a:extLst>
                    <a:ext uri="{9D8B030D-6E8A-4147-A177-3AD203B41FA5}">
                      <a16:colId xmlns:a16="http://schemas.microsoft.com/office/drawing/2014/main" xmlns="" val="1525655281"/>
                    </a:ext>
                  </a:extLst>
                </a:gridCol>
                <a:gridCol w="1822009">
                  <a:extLst>
                    <a:ext uri="{9D8B030D-6E8A-4147-A177-3AD203B41FA5}">
                      <a16:colId xmlns:a16="http://schemas.microsoft.com/office/drawing/2014/main" xmlns="" val="4147910483"/>
                    </a:ext>
                  </a:extLst>
                </a:gridCol>
                <a:gridCol w="1822009">
                  <a:extLst>
                    <a:ext uri="{9D8B030D-6E8A-4147-A177-3AD203B41FA5}">
                      <a16:colId xmlns:a16="http://schemas.microsoft.com/office/drawing/2014/main" xmlns="" val="3874565513"/>
                    </a:ext>
                  </a:extLst>
                </a:gridCol>
              </a:tblGrid>
              <a:tr h="78886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Criterio de Evaluación 1.12: 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Utilizar las tecnologías de la información y la comunicación de modo habitual en el proceso de aprendizaje, buscando, analizando y seleccionando información relevante en Internet o en otras fuentes, elaborando documentos propios, haciendo exposiciones y argumentaciones de los mismos y compartiendo éstos en entornos apropiados para facilitar la interacción.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8580542"/>
                  </a:ext>
                </a:extLst>
              </a:tr>
              <a:tr h="49055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Instrumento/s de evaluación: Página web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6972657"/>
                  </a:ext>
                </a:extLst>
              </a:tr>
              <a:tr h="89935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Estándares de aprendizaje evaluables: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1.12.1. Elabora documentos digitales propios, como resultado del proceso de búsqueda, análisis y selección de información relevante, con la herramienta tecnológica adecuada y los comparte para su discusión o difusión.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020081"/>
                  </a:ext>
                </a:extLst>
              </a:tr>
              <a:tr h="26401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4 (10-9)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3 (8-7)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2 (6-5)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1 (4-3-2-1)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076282"/>
                  </a:ext>
                </a:extLst>
              </a:tr>
              <a:tr h="147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página web está bien diseñada, aparecen los datos del restaurante, el menú completo con el precio, la oferta para grupos y está bien publicada.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La página web está bien diseñada, aparecen los datos del restaurante, aunque no aparecen alguno de los datos requeridos y/o puede no estar bien publicada. 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El diseño de la página no es muy bueno, aparecen los datos del restaurante, aunque hay varios datos requeridos que no están o no está bien publicada.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El diseño de la página no es bueno, no están claros los datos del restaurante o no aparece el menú completo con el precio ni la oferta o no está bien publicada.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52306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8DB0343-F8FD-49D4-B0B8-1D1252BEB010}"/>
              </a:ext>
            </a:extLst>
          </p:cNvPr>
          <p:cNvSpPr/>
          <p:nvPr/>
        </p:nvSpPr>
        <p:spPr>
          <a:xfrm>
            <a:off x="651641" y="310055"/>
            <a:ext cx="691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EJEMPLO DE RÚBRICA</a:t>
            </a:r>
          </a:p>
        </p:txBody>
      </p:sp>
    </p:spTree>
    <p:extLst>
      <p:ext uri="{BB962C8B-B14F-4D97-AF65-F5344CB8AC3E}">
        <p14:creationId xmlns:p14="http://schemas.microsoft.com/office/powerpoint/2010/main" val="58088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A452C3F-0013-4D42-880E-3F082FEDA806}"/>
              </a:ext>
            </a:extLst>
          </p:cNvPr>
          <p:cNvSpPr/>
          <p:nvPr/>
        </p:nvSpPr>
        <p:spPr>
          <a:xfrm>
            <a:off x="651641" y="310055"/>
            <a:ext cx="691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ESCALA DE OBSERVACIÓN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DE70A791-F3D9-4610-9121-841BBD6CAA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5269" y="1221126"/>
          <a:ext cx="5754414" cy="521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626">
                  <a:extLst>
                    <a:ext uri="{9D8B030D-6E8A-4147-A177-3AD203B41FA5}">
                      <a16:colId xmlns:a16="http://schemas.microsoft.com/office/drawing/2014/main" xmlns="" val="3974723057"/>
                    </a:ext>
                  </a:extLst>
                </a:gridCol>
                <a:gridCol w="1092574">
                  <a:extLst>
                    <a:ext uri="{9D8B030D-6E8A-4147-A177-3AD203B41FA5}">
                      <a16:colId xmlns:a16="http://schemas.microsoft.com/office/drawing/2014/main" xmlns="" val="1672177171"/>
                    </a:ext>
                  </a:extLst>
                </a:gridCol>
                <a:gridCol w="1114097">
                  <a:extLst>
                    <a:ext uri="{9D8B030D-6E8A-4147-A177-3AD203B41FA5}">
                      <a16:colId xmlns:a16="http://schemas.microsoft.com/office/drawing/2014/main" xmlns="" val="2593639345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xmlns="" val="2710125243"/>
                    </a:ext>
                  </a:extLst>
                </a:gridCol>
              </a:tblGrid>
              <a:tr h="45955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SI (1 PUNTO)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A MEDIAS (0.5 PUNTOS)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NO (0 PUNTOS)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107696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El diseño de la página es atractivo, utiliza colores, fotografías, planos…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702698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Hay una  página principal con los datos del restaurante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761661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Hay distintas pestañas para los distintos platos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6394585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Aparecen los tres platos para 1, 3 y 5 personas bien calculados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745934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Aparece el precio por plato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918465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Aparece el precio del menú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183215"/>
                  </a:ext>
                </a:extLst>
              </a:tr>
              <a:tr h="623236">
                <a:tc>
                  <a:txBody>
                    <a:bodyPr/>
                    <a:lstStyle/>
                    <a:p>
                      <a:r>
                        <a:rPr lang="es-ES" sz="900" dirty="0"/>
                        <a:t>Realiza los aumentos/disminuciones porcentuales sin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6167625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Aparece la oferta para grupos, calculada correctamente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553447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Aparece el problema de los camareros bien resuelto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860536"/>
                  </a:ext>
                </a:extLst>
              </a:tr>
              <a:tr h="459558">
                <a:tc>
                  <a:txBody>
                    <a:bodyPr/>
                    <a:lstStyle/>
                    <a:p>
                      <a:r>
                        <a:rPr lang="es-ES" sz="900" dirty="0"/>
                        <a:t>Publica correctamente la página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55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8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valuación UDI - Word">
            <a:extLst>
              <a:ext uri="{FF2B5EF4-FFF2-40B4-BE49-F238E27FC236}">
                <a16:creationId xmlns:a16="http://schemas.microsoft.com/office/drawing/2014/main" xmlns="" id="{1E1D7C63-67FF-47FF-861D-BFD6A5F2B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20988" r="25862" b="4576"/>
          <a:stretch/>
        </p:blipFill>
        <p:spPr>
          <a:xfrm>
            <a:off x="1502980" y="898387"/>
            <a:ext cx="5554717" cy="573434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B51D5CE-8EBE-47F8-A579-1E9C3E39719D}"/>
              </a:ext>
            </a:extLst>
          </p:cNvPr>
          <p:cNvSpPr/>
          <p:nvPr/>
        </p:nvSpPr>
        <p:spPr>
          <a:xfrm>
            <a:off x="651641" y="310055"/>
            <a:ext cx="691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VALORACIÓN UDI (DESARROLLO)</a:t>
            </a:r>
          </a:p>
        </p:txBody>
      </p:sp>
    </p:spTree>
    <p:extLst>
      <p:ext uri="{BB962C8B-B14F-4D97-AF65-F5344CB8AC3E}">
        <p14:creationId xmlns:p14="http://schemas.microsoft.com/office/powerpoint/2010/main" val="393220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Evaluación UDI - Word">
            <a:extLst>
              <a:ext uri="{FF2B5EF4-FFF2-40B4-BE49-F238E27FC236}">
                <a16:creationId xmlns:a16="http://schemas.microsoft.com/office/drawing/2014/main" xmlns="" id="{2891DFD6-6E19-4915-9217-627531BAA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20271" r="25862" b="4935"/>
          <a:stretch/>
        </p:blipFill>
        <p:spPr>
          <a:xfrm>
            <a:off x="2033752" y="1243710"/>
            <a:ext cx="4976648" cy="51623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38AD654-B8BF-4FA9-900B-8553544C17E1}"/>
              </a:ext>
            </a:extLst>
          </p:cNvPr>
          <p:cNvSpPr/>
          <p:nvPr/>
        </p:nvSpPr>
        <p:spPr>
          <a:xfrm>
            <a:off x="651641" y="310055"/>
            <a:ext cx="691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VALORACIÓN UDI (DISEÑO)</a:t>
            </a:r>
          </a:p>
        </p:txBody>
      </p:sp>
    </p:spTree>
    <p:extLst>
      <p:ext uri="{BB962C8B-B14F-4D97-AF65-F5344CB8AC3E}">
        <p14:creationId xmlns:p14="http://schemas.microsoft.com/office/powerpoint/2010/main" val="235662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3" y="1030014"/>
            <a:ext cx="7446593" cy="55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E2B48A84-50DE-4E63-9CAB-0F317376C4EF}"/>
              </a:ext>
            </a:extLst>
          </p:cNvPr>
          <p:cNvSpPr txBox="1"/>
          <p:nvPr/>
        </p:nvSpPr>
        <p:spPr>
          <a:xfrm>
            <a:off x="296185" y="375542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RESUMIENDO: </a:t>
            </a:r>
          </a:p>
        </p:txBody>
      </p:sp>
    </p:spTree>
    <p:extLst>
      <p:ext uri="{BB962C8B-B14F-4D97-AF65-F5344CB8AC3E}">
        <p14:creationId xmlns:p14="http://schemas.microsoft.com/office/powerpoint/2010/main" val="75505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7183AC-8317-4001-9F42-D51CAAB3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35" y="1064952"/>
            <a:ext cx="6711654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PASO 1: </a:t>
            </a:r>
            <a:r>
              <a:rPr lang="es-ES" sz="2000" dirty="0"/>
              <a:t>SELECCIONAR LOS CRITERIOS DE EVALUACIÓN QUE LA UDI CONTRIBUIRÁ A LOGRAR, LOS ESTÁNDARES DE APRENDIZAJE EVALUABLES CON LOS QUE ESTÁN RELACIONADOS, LOS OBJETIVOS DE ÁREA Y LOS CONTENIDOS.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xmlns="" id="{05BAFD1E-AB55-4F9B-8B3E-99BE7D5804F0}"/>
              </a:ext>
            </a:extLst>
          </p:cNvPr>
          <p:cNvSpPr txBox="1"/>
          <p:nvPr/>
        </p:nvSpPr>
        <p:spPr>
          <a:xfrm>
            <a:off x="385523" y="396563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FF0000"/>
                </a:solidFill>
              </a:rPr>
              <a:t>PASOS PARA ELABORAR LA UDI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DD17E46-E76B-4F2B-8AF3-EE3DF8491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9" t="29050" r="22155" b="57028"/>
          <a:stretch/>
        </p:blipFill>
        <p:spPr>
          <a:xfrm>
            <a:off x="843220" y="2792477"/>
            <a:ext cx="5879042" cy="9582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B0109CF-A96B-4DC8-9C72-6014076C0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7" t="18001" r="21377" b="55412"/>
          <a:stretch/>
        </p:blipFill>
        <p:spPr>
          <a:xfrm>
            <a:off x="194293" y="3914776"/>
            <a:ext cx="5212628" cy="1620734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A7D7BB63-0AB0-4475-96D0-16D23AA5C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85638"/>
              </p:ext>
            </p:extLst>
          </p:nvPr>
        </p:nvGraphicFramePr>
        <p:xfrm>
          <a:off x="4015362" y="4797152"/>
          <a:ext cx="5004715" cy="180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943">
                  <a:extLst>
                    <a:ext uri="{9D8B030D-6E8A-4147-A177-3AD203B41FA5}">
                      <a16:colId xmlns:a16="http://schemas.microsoft.com/office/drawing/2014/main" xmlns="" val="3150276643"/>
                    </a:ext>
                  </a:extLst>
                </a:gridCol>
                <a:gridCol w="1000943">
                  <a:extLst>
                    <a:ext uri="{9D8B030D-6E8A-4147-A177-3AD203B41FA5}">
                      <a16:colId xmlns:a16="http://schemas.microsoft.com/office/drawing/2014/main" xmlns="" val="957344150"/>
                    </a:ext>
                  </a:extLst>
                </a:gridCol>
                <a:gridCol w="1000943">
                  <a:extLst>
                    <a:ext uri="{9D8B030D-6E8A-4147-A177-3AD203B41FA5}">
                      <a16:colId xmlns:a16="http://schemas.microsoft.com/office/drawing/2014/main" xmlns="" val="2135953587"/>
                    </a:ext>
                  </a:extLst>
                </a:gridCol>
                <a:gridCol w="1000943">
                  <a:extLst>
                    <a:ext uri="{9D8B030D-6E8A-4147-A177-3AD203B41FA5}">
                      <a16:colId xmlns:a16="http://schemas.microsoft.com/office/drawing/2014/main" xmlns="" val="2844646741"/>
                    </a:ext>
                  </a:extLst>
                </a:gridCol>
                <a:gridCol w="1000943">
                  <a:extLst>
                    <a:ext uri="{9D8B030D-6E8A-4147-A177-3AD203B41FA5}">
                      <a16:colId xmlns:a16="http://schemas.microsoft.com/office/drawing/2014/main" xmlns="" val="3687351118"/>
                    </a:ext>
                  </a:extLst>
                </a:gridCol>
              </a:tblGrid>
              <a:tr h="711276">
                <a:tc>
                  <a:txBody>
                    <a:bodyPr/>
                    <a:lstStyle/>
                    <a:p>
                      <a:r>
                        <a:rPr lang="es-ES" sz="1000" dirty="0"/>
                        <a:t>CRITERIOS DE EVALUACIÓN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COMPETENCIAS 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ESTÁNDARES DE APREDIZAJE EVALUABLES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CONTENIDOS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OBJETIVOS DE MATERIA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734992"/>
                  </a:ext>
                </a:extLst>
              </a:tr>
              <a:tr h="25864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194816"/>
                  </a:ext>
                </a:extLst>
              </a:tr>
              <a:tr h="25864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6199194"/>
                  </a:ext>
                </a:extLst>
              </a:tr>
              <a:tr h="25864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91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67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383303F-114F-407D-B5CC-523B5A2E76D5}"/>
              </a:ext>
            </a:extLst>
          </p:cNvPr>
          <p:cNvSpPr/>
          <p:nvPr/>
        </p:nvSpPr>
        <p:spPr>
          <a:xfrm>
            <a:off x="388883" y="751344"/>
            <a:ext cx="7278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PASO 2: </a:t>
            </a:r>
            <a:r>
              <a:rPr lang="es-ES" dirty="0"/>
              <a:t>DEFINIR LA TRANSPOSICIÓN DIDÁCTICA POR MEDIO DE LA ESTRUCTURA DE LA TAREA O TAREAS RELEVANTES QUE VAN A ORIENTAR LA REALIZACION DE ACTIVIDADES Y EJERCICIOS, ASÍ COMO LOS ESCENARIOS DIDÁCTICOS, RECURSOS Y TEMPORALIZACIÓN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C6760E8-97AB-4C63-9166-6E50A9D9700F}"/>
              </a:ext>
            </a:extLst>
          </p:cNvPr>
          <p:cNvPicPr/>
          <p:nvPr/>
        </p:nvPicPr>
        <p:blipFill rotWithShape="1">
          <a:blip r:embed="rId2"/>
          <a:srcRect l="6181" t="21910" r="6327" b="30977"/>
          <a:stretch/>
        </p:blipFill>
        <p:spPr bwMode="auto">
          <a:xfrm>
            <a:off x="966417" y="2586143"/>
            <a:ext cx="7211165" cy="3220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65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C76C492-2883-4D4C-B657-693EA2431582}"/>
              </a:ext>
            </a:extLst>
          </p:cNvPr>
          <p:cNvSpPr/>
          <p:nvPr/>
        </p:nvSpPr>
        <p:spPr>
          <a:xfrm>
            <a:off x="698938" y="666416"/>
            <a:ext cx="6926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PASO 3: </a:t>
            </a:r>
            <a:r>
              <a:rPr lang="es-ES" dirty="0"/>
              <a:t>SELECCIONAR LAS METODOLOGÍAS MÁS ADECUADAS PARA LA REALIZACIÓN DE LA TAREA O TAREAS RELEVANTES, ACTIVIDADES Y EJERCICIOS.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7860221-9346-415F-91EF-7D3EBFBA8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62" y="2227080"/>
            <a:ext cx="1510370" cy="1309823"/>
          </a:xfrm>
          <a:prstGeom prst="rect">
            <a:avLst/>
          </a:prstGeom>
        </p:spPr>
      </p:pic>
      <p:pic>
        <p:nvPicPr>
          <p:cNvPr id="6" name="Imagen 5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xmlns="" id="{9AB427CC-BD24-4C15-ADFB-43C06484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70" y="4077850"/>
            <a:ext cx="1529895" cy="15924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6000742-8D31-4447-93E8-119CDC31F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15" y="4165216"/>
            <a:ext cx="2467632" cy="1265251"/>
          </a:xfrm>
          <a:prstGeom prst="rect">
            <a:avLst/>
          </a:prstGeom>
        </p:spPr>
      </p:pic>
      <p:pic>
        <p:nvPicPr>
          <p:cNvPr id="8" name="Imagen 7" descr="Imagen que contiene interior&#10;&#10;Descripción generada con confianza muy alta">
            <a:extLst>
              <a:ext uri="{FF2B5EF4-FFF2-40B4-BE49-F238E27FC236}">
                <a16:creationId xmlns:a16="http://schemas.microsoft.com/office/drawing/2014/main" xmlns="" id="{F475B045-83DD-47F4-ABAB-A74E579CF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56" y="1970974"/>
            <a:ext cx="2467632" cy="16361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C9CDAE3-EAF8-478E-B655-CF802D06E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8" y="2050996"/>
            <a:ext cx="2522154" cy="10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7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4E492E5-84FF-4CC1-ADC4-325FDE89C67D}"/>
              </a:ext>
            </a:extLst>
          </p:cNvPr>
          <p:cNvSpPr/>
          <p:nvPr/>
        </p:nvSpPr>
        <p:spPr>
          <a:xfrm>
            <a:off x="509752" y="628443"/>
            <a:ext cx="7120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PASO 4: </a:t>
            </a:r>
            <a:r>
              <a:rPr lang="es-ES" dirty="0"/>
              <a:t>ELABORAR UNA RÚBRICA PAR EVALUAR LOS APRENDIZAJES ADQUIRIDOS EN LA REALIZACIÓN DE LA TAREA Y SELECCIONAR LOS INSTRUMENTOS DE EVALUACIÓN PERTINENTES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D457226-756D-48DA-8401-BE95D6B291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4849" y="1629923"/>
          <a:ext cx="3576076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295">
                  <a:extLst>
                    <a:ext uri="{9D8B030D-6E8A-4147-A177-3AD203B41FA5}">
                      <a16:colId xmlns:a16="http://schemas.microsoft.com/office/drawing/2014/main" xmlns="" val="1078064783"/>
                    </a:ext>
                  </a:extLst>
                </a:gridCol>
                <a:gridCol w="893927">
                  <a:extLst>
                    <a:ext uri="{9D8B030D-6E8A-4147-A177-3AD203B41FA5}">
                      <a16:colId xmlns:a16="http://schemas.microsoft.com/office/drawing/2014/main" xmlns="" val="1525655281"/>
                    </a:ext>
                  </a:extLst>
                </a:gridCol>
                <a:gridCol w="893927">
                  <a:extLst>
                    <a:ext uri="{9D8B030D-6E8A-4147-A177-3AD203B41FA5}">
                      <a16:colId xmlns:a16="http://schemas.microsoft.com/office/drawing/2014/main" xmlns="" val="4147910483"/>
                    </a:ext>
                  </a:extLst>
                </a:gridCol>
                <a:gridCol w="893927">
                  <a:extLst>
                    <a:ext uri="{9D8B030D-6E8A-4147-A177-3AD203B41FA5}">
                      <a16:colId xmlns:a16="http://schemas.microsoft.com/office/drawing/2014/main" xmlns="" val="3874565513"/>
                    </a:ext>
                  </a:extLst>
                </a:gridCol>
              </a:tblGrid>
              <a:tr h="106225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Criterio de Evaluación 1.12: 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Utilizar las tecnologías de la información y la comunicación de modo habitual en el proceso de aprendizaje, buscando, analizando y seleccionando información relevante en Internet o en otras fuentes, elaborando documentos propios, haciendo exposiciones y argumentaciones de los mismos y compartiendo éstos en entornos apropiados para facilitar la interacción.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8580542"/>
                  </a:ext>
                </a:extLst>
              </a:tr>
              <a:tr h="15155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Instrumento/s de evaluación: Página web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6972657"/>
                  </a:ext>
                </a:extLst>
              </a:tr>
              <a:tr h="61023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Estándares de aprendizaje evaluables: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1.12.1. Elabora documentos digitales propios, como resultado del proceso de búsqueda, análisis y selección de información relevante, con la herramienta tecnológica adecuada y los comparte para su discusión o difusión.</a:t>
                      </a: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020081"/>
                  </a:ext>
                </a:extLst>
              </a:tr>
              <a:tr h="27121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4 (10-9)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3 (8-7)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2 (6-5)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1 (4-3-2-1)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076282"/>
                  </a:ext>
                </a:extLst>
              </a:tr>
              <a:tr h="1627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página web está bien diseñada, aparecen los datos del restaurante, el menú completo con el precio, la oferta para grupos y está bien publicada.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La página web está bien diseñada, aparecen los datos del restaurante, aunque no aparecen alguno de los datos requeridos y está bien publicada. </a:t>
                      </a: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El diseño de la página no es muy bueno, aparecen los datos del restaurante, aunque hay varios datos requeridos que no están o no está bien publicada.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El diseño de la página no es bueno, no están claros los datos del restaurante o no aparece el menú completo con el precio ni la oferta y no está bien publicada.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B05020402040202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52306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E0528C34-646F-47D1-9553-FFB3D60DFA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2511" y="2075669"/>
          <a:ext cx="3153104" cy="4107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987">
                  <a:extLst>
                    <a:ext uri="{9D8B030D-6E8A-4147-A177-3AD203B41FA5}">
                      <a16:colId xmlns:a16="http://schemas.microsoft.com/office/drawing/2014/main" xmlns="" val="3974723057"/>
                    </a:ext>
                  </a:extLst>
                </a:gridCol>
                <a:gridCol w="598671">
                  <a:extLst>
                    <a:ext uri="{9D8B030D-6E8A-4147-A177-3AD203B41FA5}">
                      <a16:colId xmlns:a16="http://schemas.microsoft.com/office/drawing/2014/main" xmlns="" val="1672177171"/>
                    </a:ext>
                  </a:extLst>
                </a:gridCol>
                <a:gridCol w="610464">
                  <a:extLst>
                    <a:ext uri="{9D8B030D-6E8A-4147-A177-3AD203B41FA5}">
                      <a16:colId xmlns:a16="http://schemas.microsoft.com/office/drawing/2014/main" xmlns="" val="2593639345"/>
                    </a:ext>
                  </a:extLst>
                </a:gridCol>
                <a:gridCol w="621982">
                  <a:extLst>
                    <a:ext uri="{9D8B030D-6E8A-4147-A177-3AD203B41FA5}">
                      <a16:colId xmlns:a16="http://schemas.microsoft.com/office/drawing/2014/main" xmlns="" val="2710125243"/>
                    </a:ext>
                  </a:extLst>
                </a:gridCol>
              </a:tblGrid>
              <a:tr h="33154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/>
                        <a:t>SI (1 PUNTO)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/>
                        <a:t>A MEDIAS (0.5 PUNTOS)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/>
                        <a:t>NO (0 PUNTOS)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107696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El diseño de la página es atractivo, utiliza colores, fotografías, planos…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702698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Hay una  página principal con los datos del restaurante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761661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Hay distintas pestañas para los distintos platos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6394585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Aparecen los tres platos para 1, 3 y 5 personas bien calculados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745934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Aparece el precio por plato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918465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Aparece el precio del menú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183215"/>
                  </a:ext>
                </a:extLst>
              </a:tr>
              <a:tr h="449627">
                <a:tc>
                  <a:txBody>
                    <a:bodyPr/>
                    <a:lstStyle/>
                    <a:p>
                      <a:r>
                        <a:rPr lang="es-ES" sz="500" dirty="0"/>
                        <a:t>Realiza los aumentos/disminuciones porcentuales sin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6167625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Aparece la oferta para grupos  correctamente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553447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Aparece el problema de los camareros bien resuelto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3860536"/>
                  </a:ext>
                </a:extLst>
              </a:tr>
              <a:tr h="331543">
                <a:tc>
                  <a:txBody>
                    <a:bodyPr/>
                    <a:lstStyle/>
                    <a:p>
                      <a:r>
                        <a:rPr lang="es-ES" sz="500" dirty="0"/>
                        <a:t>Publica correctamente la página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55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86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FAFD9D-7A6D-4050-809C-C609650D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52" y="786429"/>
            <a:ext cx="6711654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PASO 5: </a:t>
            </a:r>
            <a:r>
              <a:rPr lang="es-ES" dirty="0"/>
              <a:t>EVALUAR LA UDI TANTO EN SU DISEÑO COMO EN SU DESEMPEÑO</a:t>
            </a:r>
          </a:p>
        </p:txBody>
      </p:sp>
      <p:pic>
        <p:nvPicPr>
          <p:cNvPr id="4" name="Imagen 3" descr="Evaluación UDI - Word">
            <a:extLst>
              <a:ext uri="{FF2B5EF4-FFF2-40B4-BE49-F238E27FC236}">
                <a16:creationId xmlns:a16="http://schemas.microsoft.com/office/drawing/2014/main" xmlns="" id="{251AF3CE-E18A-4000-817B-A6A64F8C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20271" r="25862" b="4935"/>
          <a:stretch/>
        </p:blipFill>
        <p:spPr>
          <a:xfrm>
            <a:off x="557459" y="2737749"/>
            <a:ext cx="3526220" cy="3657796"/>
          </a:xfrm>
          <a:prstGeom prst="rect">
            <a:avLst/>
          </a:prstGeom>
        </p:spPr>
      </p:pic>
      <p:pic>
        <p:nvPicPr>
          <p:cNvPr id="5" name="Imagen 4" descr="Evaluación UDI - Word">
            <a:extLst>
              <a:ext uri="{FF2B5EF4-FFF2-40B4-BE49-F238E27FC236}">
                <a16:creationId xmlns:a16="http://schemas.microsoft.com/office/drawing/2014/main" xmlns="" id="{CD42BD19-84C3-46C2-A375-75416C9DF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20988" r="25862" b="4576"/>
          <a:stretch/>
        </p:blipFill>
        <p:spPr>
          <a:xfrm>
            <a:off x="4519381" y="1828800"/>
            <a:ext cx="3634738" cy="3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7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8" y="562372"/>
            <a:ext cx="7622044" cy="5733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3088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F9ECC8-E642-4C39-A672-1B00D0D3C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0159" b="-2"/>
          <a:stretch/>
        </p:blipFill>
        <p:spPr>
          <a:xfrm>
            <a:off x="3476010" y="10"/>
            <a:ext cx="5670097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9B46ECC-0158-4B27-A74B-00ECD78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1" y="2438400"/>
            <a:ext cx="2497746" cy="3809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PASO 6: </a:t>
            </a:r>
            <a:r>
              <a:rPr lang="es-ES" dirty="0"/>
              <a:t>INICIAR PROCESOS DE COLABORACIÓN CON LAS FAMILIAS PARA DESRROLLAR PROCESOS COMPARTIDOS EN EL DISEÑO Y PUESTA EN MARCHA DE PROYECTOS</a:t>
            </a:r>
          </a:p>
        </p:txBody>
      </p:sp>
    </p:spTree>
    <p:extLst>
      <p:ext uri="{BB962C8B-B14F-4D97-AF65-F5344CB8AC3E}">
        <p14:creationId xmlns:p14="http://schemas.microsoft.com/office/powerpoint/2010/main" val="1983537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47225"/>
            <a:ext cx="7772400" cy="800222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</a:rPr>
              <a:t>RECURSOS 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1662" y="1723292"/>
            <a:ext cx="74441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FF0000"/>
                </a:solidFill>
                <a:latin typeface="times new roman"/>
                <a:hlinkClick r:id="rId2" tooltip="Guía"/>
              </a:rPr>
              <a:t>Guía para la formación en centros sobre las competencias básicas</a:t>
            </a:r>
            <a:r>
              <a:rPr lang="es-E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Se trata de una guía muy completa en la que encontraréis todos los materiales de consulta de COMBAS-PICBA, además de ejemplos de las diferentes actividades realizadas por algunos de los centros participantes. Para descargarla, en la pestaña formato seleccionad </a:t>
            </a:r>
            <a:r>
              <a:rPr lang="es-ES" sz="1600" b="1" dirty="0" err="1">
                <a:solidFill>
                  <a:srgbClr val="000000"/>
                </a:solidFill>
                <a:latin typeface="times new roman"/>
              </a:rPr>
              <a:t>rar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Una vez descargado el archivo, hay que descomprimirlo y aparecerá una carpeta. se abre la carpeta y se hace doble clic sobre el archivo llamado </a:t>
            </a:r>
            <a:r>
              <a:rPr lang="es-ES" sz="1600" b="1" dirty="0">
                <a:solidFill>
                  <a:srgbClr val="000000"/>
                </a:solidFill>
                <a:latin typeface="times new roman"/>
              </a:rPr>
              <a:t>index.html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la guía se abrirá en el navegador. Todos los documentos que contiene están en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pdf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FF0000"/>
                </a:solidFill>
                <a:latin typeface="times new roman"/>
                <a:hlinkClick r:id="rId3" tooltip="Atlántida"/>
              </a:rPr>
              <a:t>Proyecto Atlántida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Web oficial del Proyecto, con materiales y propuestas de participación. Sitio indispensable, no olvidemos que el planteamiento de la junta de Andalucía está basado en él.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4" tooltip="Granada"/>
              </a:rPr>
              <a:t>Atlántida Granada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Uno de los sitios sobre competencias más activos en la actualidad. Contiene bastante información sobre competencias y, si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algun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@ os animáis, podéis poneros en contacto con ellos para participar.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5" tooltip="MEC"/>
              </a:rPr>
              <a:t>Página oficial del MEC sobre competencias clave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No puede faltar.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6" tooltip="Córdoba"/>
              </a:rPr>
              <a:t>Educar en competencias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Sitio interesante del CEP de Córdoba.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43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RECURSOS PRÁCTICOS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5204" y="1532547"/>
            <a:ext cx="7886700" cy="4622067"/>
          </a:xfrm>
        </p:spPr>
        <p:txBody>
          <a:bodyPr>
            <a:noAutofit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2"/>
              </a:rPr>
              <a:t>www.educacioncienciastic.com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  : aunque está orientado a Biología pero están muy claros los proyectos que plantean, la estructura del mismo.... da ideas de cómo poder implementarlo en clase. Evidentemente no de contenidos pero interesante en cuanto a la forma. Además tienen también un apartado de herramientas, recursos....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3"/>
              </a:rPr>
              <a:t>Recursos Ministerio de Educación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portal de portales en el que se presenta una muy amplia colección de recursos y experiencias en el aula de diferentes materias y niveles</a:t>
            </a:r>
          </a:p>
          <a:p>
            <a:pPr marL="0" indent="0">
              <a:buNone/>
            </a:pP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4"/>
              </a:rPr>
              <a:t>Procomun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: portal con una enorme cantidad de recursos y artículos de todas las materias y niveles. Muy recomendable.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5"/>
              </a:rPr>
              <a:t>Revista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5"/>
              </a:rPr>
              <a:t>Situate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revista de la Consejería de Canarias con situaciones de aprendizaje (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UDIs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) de diferentes materias y niveles. 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6"/>
              </a:rPr>
              <a:t>Blog de Ana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6"/>
              </a:rPr>
              <a:t>Basterra</a:t>
            </a:r>
            <a:r>
              <a:rPr lang="es-ES" sz="1600" dirty="0">
                <a:solidFill>
                  <a:srgbClr val="000000"/>
                </a:solidFill>
                <a:latin typeface="times new roman"/>
                <a:hlinkClick r:id="rId6"/>
              </a:rPr>
              <a:t>: materiales y recursos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Materiales, recursos y un montón de ideas y sugerencias, especialmente para el ámbito socio-lingüístico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7"/>
              </a:rPr>
              <a:t>Material didáctico y programación Gobierno Vasco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En vasco y castellano. Plantillas para programación y recursos didácticos (situaciones-problema) para diferentes materias y niveles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8"/>
              </a:rPr>
              <a:t>Lecciones de historia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Blog de Rosa Liarte, uno de las referencias obligadas del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flipped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room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(clase invertida). Blog con numerosos recursos y experiencias de aula de Geografía e Historia</a:t>
            </a:r>
          </a:p>
        </p:txBody>
      </p:sp>
    </p:spTree>
    <p:extLst>
      <p:ext uri="{BB962C8B-B14F-4D97-AF65-F5344CB8AC3E}">
        <p14:creationId xmlns:p14="http://schemas.microsoft.com/office/powerpoint/2010/main" val="3890279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TUTORIALES APLICACIONES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34979"/>
            <a:ext cx="7886700" cy="4570901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PROCESADORES DE TEXTO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"/>
              </a:rPr>
              <a:t>WRITER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Arial"/>
              </a:rPr>
              <a:t>TRABAJO COLABORATIVO/OFIMÁTICA ONLINE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3"/>
              </a:rPr>
              <a:t>GOOGLE DOCS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4"/>
              </a:rPr>
              <a:t>GOOGLE DRIVE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BLOGS Y WIKIS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5"/>
              </a:rPr>
              <a:t>BLOGGER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6"/>
              </a:rPr>
              <a:t>WIKISPACES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MAPAS CONCEPTUALES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7"/>
              </a:rPr>
              <a:t>BUBBL.US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8"/>
              </a:rPr>
              <a:t>FREEMIND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PRESENTACIONES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9"/>
              </a:rPr>
              <a:t>IMPRESS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0"/>
              </a:rPr>
              <a:t>SLIDESHARE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1"/>
              </a:rPr>
              <a:t>PREZI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2"/>
              </a:rPr>
              <a:t>PHOTOPEACH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LÍNEAS DE TIEMPO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3"/>
              </a:rPr>
              <a:t>DIPITY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4"/>
              </a:rPr>
              <a:t>XTIMELINE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5"/>
              </a:rPr>
              <a:t>GOOGLE MAPS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ALOJAMIENTO EN LA NUBE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6"/>
              </a:rPr>
              <a:t>SCRIBD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7"/>
              </a:rPr>
              <a:t>ISSUU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8"/>
              </a:rPr>
              <a:t>CALAMEO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EDICIÓN DE IMÁGENES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19"/>
              </a:rPr>
              <a:t>GIMP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AVATARES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0"/>
              </a:rPr>
              <a:t>VOKI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TABLONES Y MUROS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1"/>
              </a:rPr>
              <a:t>WALLWISHER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POSTERS DIGITALES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2"/>
              </a:rPr>
              <a:t>GLOSTER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b="1" u="sng" dirty="0">
                <a:solidFill>
                  <a:srgbClr val="CC0000"/>
                </a:solidFill>
                <a:latin typeface="Helvetica Neue"/>
              </a:rPr>
              <a:t>SONIDO/PODCASTS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3"/>
              </a:rPr>
              <a:t>AUDACITY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4"/>
              </a:rPr>
              <a:t>IVOOX</a:t>
            </a: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r>
              <a:rPr lang="es-ES" dirty="0">
                <a:solidFill>
                  <a:srgbClr val="222222"/>
                </a:solidFill>
                <a:latin typeface="Arial"/>
                <a:hlinkClick r:id="rId25"/>
              </a:rPr>
              <a:t>REDKARAOKE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111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711932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GENERADOR DE COMICS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  <a:hlinkClick r:id="rId2"/>
              </a:rPr>
              <a:t>STRIPGENERATOR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  <a:hlinkClick r:id="rId3"/>
              </a:rPr>
              <a:t>STRIPGENERATOR2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  <a:hlinkClick r:id="rId4"/>
              </a:rPr>
              <a:t>TOONDOO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  <a:hlinkClick r:id="rId5"/>
              </a:rPr>
              <a:t>SUBIR VÍDEOS A YOUTUBE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  <a:hlinkClick r:id="rId6"/>
              </a:rPr>
              <a:t>DESCARGAR VÍDEOS DESDE YOUTUBE EN GUADALINEX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b="1" u="sng" dirty="0">
                <a:solidFill>
                  <a:srgbClr val="CC0000"/>
                </a:solidFill>
                <a:latin typeface="Arial"/>
              </a:rPr>
              <a:t>CREACIÓN DE GRÁFICOS ON LINE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0070C0"/>
                </a:solidFill>
                <a:latin typeface="Arial"/>
                <a:hlinkClick r:id="rId7"/>
              </a:rPr>
              <a:t>CHARTGO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CREACIÓN DE LIBROS VIRTUALES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  <a:hlinkClick r:id="rId8"/>
              </a:rPr>
              <a:t>MY SCRAPBOOK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CREACIÓN PÁGINAS WEB</a:t>
            </a:r>
          </a:p>
          <a:p>
            <a:pPr marL="0" indent="0">
              <a:buNone/>
            </a:pP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  <a:hlinkClick r:id="rId9"/>
              </a:rPr>
              <a:t>WEEBLY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PARA AULA INVERTIDA</a:t>
            </a:r>
          </a:p>
          <a:p>
            <a:pPr marL="0" indent="0">
              <a:buNone/>
            </a:pP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  <a:hlinkClick r:id="rId10"/>
              </a:rPr>
              <a:t>EDPUZZLE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59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760D20-D809-4B8B-8489-C86FE4A16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dirty="0"/>
              <a:t>MUCHAS GRACIAS POR VUESTRA ATENCIÓN Y TRABAJO</a:t>
            </a:r>
          </a:p>
        </p:txBody>
      </p:sp>
    </p:spTree>
    <p:extLst>
      <p:ext uri="{BB962C8B-B14F-4D97-AF65-F5344CB8AC3E}">
        <p14:creationId xmlns:p14="http://schemas.microsoft.com/office/powerpoint/2010/main" val="23479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2045"/>
            <a:ext cx="7947756" cy="595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57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EE312B-9232-408C-97F2-D5192D56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412776"/>
            <a:ext cx="7298352" cy="1400530"/>
          </a:xfrm>
        </p:spPr>
        <p:txBody>
          <a:bodyPr/>
          <a:lstStyle/>
          <a:p>
            <a:pPr algn="just"/>
            <a:r>
              <a:rPr lang="es-ES" b="1" dirty="0"/>
              <a:t>CONCRECIÓN CURRICULAR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23EEA6C-D768-4FB7-9870-18561D93B216}"/>
              </a:ext>
            </a:extLst>
          </p:cNvPr>
          <p:cNvSpPr txBox="1"/>
          <p:nvPr/>
        </p:nvSpPr>
        <p:spPr>
          <a:xfrm>
            <a:off x="2411760" y="3140968"/>
            <a:ext cx="5418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/>
              <a:t>¿DE DÓNDE SACO LOS ELEMENTOS Y RELACIONES CURRICULARES?</a:t>
            </a:r>
          </a:p>
        </p:txBody>
      </p:sp>
    </p:spTree>
    <p:extLst>
      <p:ext uri="{BB962C8B-B14F-4D97-AF65-F5344CB8AC3E}">
        <p14:creationId xmlns:p14="http://schemas.microsoft.com/office/powerpoint/2010/main" val="286805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3A7EE13-6174-4A47-8B36-8EA9952F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4" t="18061" r="22011" b="23492"/>
          <a:stretch/>
        </p:blipFill>
        <p:spPr>
          <a:xfrm>
            <a:off x="677917" y="1177741"/>
            <a:ext cx="7415049" cy="5073062"/>
          </a:xfrm>
          <a:prstGeom prst="rect">
            <a:avLst/>
          </a:prstGeom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xmlns="" id="{BE1E65FF-A575-4988-8536-C2145A3F2DD4}"/>
              </a:ext>
            </a:extLst>
          </p:cNvPr>
          <p:cNvSpPr txBox="1"/>
          <p:nvPr/>
        </p:nvSpPr>
        <p:spPr>
          <a:xfrm>
            <a:off x="296185" y="375542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REAL DECRETO 1105/2014 DE 26 DE DICIEMBRE</a:t>
            </a:r>
          </a:p>
        </p:txBody>
      </p:sp>
    </p:spTree>
    <p:extLst>
      <p:ext uri="{BB962C8B-B14F-4D97-AF65-F5344CB8AC3E}">
        <p14:creationId xmlns:p14="http://schemas.microsoft.com/office/powerpoint/2010/main" val="406300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F89FEAB-37C0-48B4-B55C-00C454CA7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2" t="17629" r="21782" b="40474"/>
          <a:stretch/>
        </p:blipFill>
        <p:spPr>
          <a:xfrm>
            <a:off x="467544" y="822435"/>
            <a:ext cx="7219499" cy="35157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8850F92-81A1-4229-89F8-3E5427E4F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2" t="16854" r="22011" b="31681"/>
          <a:stretch/>
        </p:blipFill>
        <p:spPr>
          <a:xfrm>
            <a:off x="2195736" y="2636912"/>
            <a:ext cx="6552944" cy="396765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67B6331-E90E-4228-A61C-6D8AA1E28377}"/>
              </a:ext>
            </a:extLst>
          </p:cNvPr>
          <p:cNvSpPr/>
          <p:nvPr/>
        </p:nvSpPr>
        <p:spPr>
          <a:xfrm>
            <a:off x="897380" y="417474"/>
            <a:ext cx="6915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ORDEN DE 14 DE JULIO DE 2016</a:t>
            </a:r>
          </a:p>
        </p:txBody>
      </p:sp>
    </p:spTree>
    <p:extLst>
      <p:ext uri="{BB962C8B-B14F-4D97-AF65-F5344CB8AC3E}">
        <p14:creationId xmlns:p14="http://schemas.microsoft.com/office/powerpoint/2010/main" val="28504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8FDE642F-9B06-4BAF-9741-AAF9BB73ED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3835" y="1132026"/>
          <a:ext cx="609600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1502766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5734415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1359535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8446467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687351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000" dirty="0"/>
                        <a:t>CRITERIOS DE EVALUACIÓN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COMPETENCIAS CLAVE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ESTÁNDARES DE APREDIZAJE EVALUABLES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CONTENIDOS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OBJETIVOS DE MATERIA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673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019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619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3919617"/>
                  </a:ext>
                </a:extLst>
              </a:tr>
            </a:tbl>
          </a:graphicData>
        </a:graphic>
      </p:graphicFrame>
      <p:sp>
        <p:nvSpPr>
          <p:cNvPr id="5" name="2 CuadroTexto">
            <a:extLst>
              <a:ext uri="{FF2B5EF4-FFF2-40B4-BE49-F238E27FC236}">
                <a16:creationId xmlns:a16="http://schemas.microsoft.com/office/drawing/2014/main" xmlns="" id="{21D60565-C542-45D7-9784-2ADF9F348495}"/>
              </a:ext>
            </a:extLst>
          </p:cNvPr>
          <p:cNvSpPr txBox="1"/>
          <p:nvPr/>
        </p:nvSpPr>
        <p:spPr>
          <a:xfrm>
            <a:off x="475620" y="418861"/>
            <a:ext cx="7432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FF0000"/>
                </a:solidFill>
              </a:rPr>
              <a:t>RELACIONES CURRICULARES</a:t>
            </a: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xmlns="" id="{83E1922D-5F54-4D82-AC96-95A71152BCB9}"/>
              </a:ext>
            </a:extLst>
          </p:cNvPr>
          <p:cNvSpPr txBox="1"/>
          <p:nvPr/>
        </p:nvSpPr>
        <p:spPr>
          <a:xfrm>
            <a:off x="0" y="4187217"/>
            <a:ext cx="233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FF0000"/>
                </a:solidFill>
              </a:rPr>
              <a:t>EJEMPLOS DE</a:t>
            </a:r>
          </a:p>
          <a:p>
            <a:pPr algn="ctr"/>
            <a:r>
              <a:rPr lang="es-ES" sz="2200" b="1" dirty="0" smtClean="0">
                <a:solidFill>
                  <a:srgbClr val="FF0000"/>
                </a:solidFill>
              </a:rPr>
              <a:t>UDIS</a:t>
            </a:r>
            <a:endParaRPr lang="es-ES" sz="2200" b="1" dirty="0">
              <a:solidFill>
                <a:srgbClr val="FF0000"/>
              </a:solidFill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2123728" y="2996952"/>
            <a:ext cx="432048" cy="3096344"/>
          </a:xfrm>
          <a:prstGeom prst="leftBrace">
            <a:avLst>
              <a:gd name="adj1" fmla="val 8333"/>
              <a:gd name="adj2" fmla="val 5040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349396" y="3006413"/>
            <a:ext cx="65882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hlinkClick r:id="rId3"/>
              </a:rPr>
              <a:t>Creación de la página web de un restaurante (Matemáticas)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hlinkClick r:id="rId4"/>
              </a:rPr>
              <a:t>¿Cuánto cuesta… cuánto vale? (Matemáticas, Lengua)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hlinkClick r:id="rId5"/>
              </a:rPr>
              <a:t>Secuencia de </a:t>
            </a:r>
            <a:r>
              <a:rPr lang="es-ES" dirty="0" err="1" smtClean="0">
                <a:hlinkClick r:id="rId5"/>
              </a:rPr>
              <a:t>UDIs</a:t>
            </a:r>
            <a:r>
              <a:rPr lang="es-ES" dirty="0" smtClean="0">
                <a:hlinkClick r:id="rId5"/>
              </a:rPr>
              <a:t> de Educación física (E.F)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hlinkClick r:id="rId6"/>
              </a:rPr>
              <a:t>Ojos que no ven… (Geografía e Historia, EPV, TIC)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hlinkClick r:id="rId7"/>
              </a:rPr>
              <a:t>Andalucía, abierta al mundo (Lengua, Geografía e Historia, Inglés)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hlinkClick r:id="rId8"/>
              </a:rPr>
              <a:t>El Sistema Solar a escala en el pasillo (Biología y Geología, Matemáticas)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8211D1-4968-4DFB-A1B8-E6B1D4D6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VALORACIÓN DE LO APRENDIDO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17B401-D68C-46E4-A34B-888360705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ELABORACIÓN DE RÚBRICAS, COMO HERRAMIENTAS COMPUESTAS POR UNA ESCALA DE VALORACIÓN QUE SIRVEN COMO REFERENCIAS PARA MEDIR EL GRADO DE ADQUISICIÓN DE LOS APRENDIZAJES ASOCIADOS A LA TAREA O TAREAS QUE COMPONGAN LA UDI</a:t>
            </a:r>
          </a:p>
          <a:p>
            <a:r>
              <a:rPr lang="es-ES" dirty="0"/>
              <a:t>EVALUACIÓN DE LA UDI</a:t>
            </a:r>
          </a:p>
        </p:txBody>
      </p:sp>
    </p:spTree>
    <p:extLst>
      <p:ext uri="{BB962C8B-B14F-4D97-AF65-F5344CB8AC3E}">
        <p14:creationId xmlns:p14="http://schemas.microsoft.com/office/powerpoint/2010/main" val="39314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A73F4824-C66B-4307-AF49-42748EF51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18662" r="8829"/>
          <a:stretch/>
        </p:blipFill>
        <p:spPr bwMode="auto">
          <a:xfrm>
            <a:off x="482890" y="2017141"/>
            <a:ext cx="4087918" cy="28232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xmlns="" id="{E324E0EE-5240-447D-8348-AA233D65568A}"/>
              </a:ext>
            </a:extLst>
          </p:cNvPr>
          <p:cNvSpPr txBox="1"/>
          <p:nvPr/>
        </p:nvSpPr>
        <p:spPr>
          <a:xfrm>
            <a:off x="5539475" y="1325880"/>
            <a:ext cx="3118750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3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LAS RÚBRICAS PONEN EN RELACIÓN:</a:t>
            </a:r>
          </a:p>
        </p:txBody>
      </p:sp>
    </p:spTree>
    <p:extLst>
      <p:ext uri="{BB962C8B-B14F-4D97-AF65-F5344CB8AC3E}">
        <p14:creationId xmlns:p14="http://schemas.microsoft.com/office/powerpoint/2010/main" val="13081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1257</Words>
  <Application>Microsoft Office PowerPoint</Application>
  <PresentationFormat>Presentación en pantalla (4:3)</PresentationFormat>
  <Paragraphs>127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CONCRECIÓN CURRICULAR</vt:lpstr>
      <vt:lpstr>Presentación de PowerPoint</vt:lpstr>
      <vt:lpstr>Presentación de PowerPoint</vt:lpstr>
      <vt:lpstr>Presentación de PowerPoint</vt:lpstr>
      <vt:lpstr>VALORACIÓN DE LO APRENDIDO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FORMACIÓN</vt:lpstr>
      <vt:lpstr>RECURSOS PRÁCTICOS</vt:lpstr>
      <vt:lpstr>TUTORIALES APLICACIONES WEB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created xsi:type="dcterms:W3CDTF">2017-12-04T11:21:11Z</dcterms:created>
  <dcterms:modified xsi:type="dcterms:W3CDTF">2018-02-08T21:59:09Z</dcterms:modified>
</cp:coreProperties>
</file>