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Garamond"/>
      <p:regular r:id="rId20"/>
      <p:bold r:id="rId21"/>
      <p:italic r:id="rId22"/>
      <p:boldItalic r:id="rId23"/>
    </p:embeddedFon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regular.fntdata"/><Relationship Id="rId22" Type="http://schemas.openxmlformats.org/officeDocument/2006/relationships/font" Target="fonts/Garamond-italic.fntdata"/><Relationship Id="rId21" Type="http://schemas.openxmlformats.org/officeDocument/2006/relationships/font" Target="fonts/Garamond-bold.fntdata"/><Relationship Id="rId24" Type="http://schemas.openxmlformats.org/officeDocument/2006/relationships/font" Target="fonts/CenturyGothic-regular.fntdata"/><Relationship Id="rId23" Type="http://schemas.openxmlformats.org/officeDocument/2006/relationships/font" Target="fonts/Garamon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7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showMasterSp="0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PanelTitle-GrommetsCombined.png" id="13" name="Shape 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b="0" i="0" sz="5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415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panorámica con descripción">
  <p:cSld name="Imagen panorámica con descripció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Shape 79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descripción">
  <p:cSld name="Título y descripció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i="0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90" name="Shape 90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 con descripción">
  <p:cSld name="Cita con descripció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0" name="Shape 100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rjeta de nombre">
  <p:cSld name="Tarjeta de nombr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i="0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r la tarjeta de nombre">
  <p:cSld name="Citar la tarjeta de nombr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5" name="Shape 11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6" name="Shape 11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dadero o falso">
  <p:cSld name="Verdadero o falso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124" name="Shape 124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131" name="Shape 13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138" name="Shape 13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34" name="Shape 34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45" name="Shape 45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hape 4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1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3" type="body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1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4" type="body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63" name="Shape 6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69" name="Shape 6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i="0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Shape 72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PanelContent-GrommetsCombined.png" id="6" name="Shape 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ctrTitle"/>
          </p:nvPr>
        </p:nvSpPr>
        <p:spPr>
          <a:xfrm>
            <a:off x="2372140" y="1460313"/>
            <a:ext cx="7135928" cy="20912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b="1" i="0" lang="es-ES" sz="4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función de nutrición en los seres humanos</a:t>
            </a:r>
            <a:endParaRPr/>
          </a:p>
        </p:txBody>
      </p:sp>
      <p:sp>
        <p:nvSpPr>
          <p:cNvPr id="144" name="Shape 144"/>
          <p:cNvSpPr txBox="1"/>
          <p:nvPr>
            <p:ph idx="1" type="subTitle"/>
          </p:nvPr>
        </p:nvSpPr>
        <p:spPr>
          <a:xfrm>
            <a:off x="2692399" y="4253945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15"/>
              <a:buFont typeface="Arial"/>
              <a:buNone/>
            </a:pPr>
            <a:r>
              <a:rPr b="1" i="0" lang="es-ES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PROYECTO 4ºA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2432475" y="1929000"/>
            <a:ext cx="7030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https://www.youtube.com/watch?v=nsSg4Eq3LEo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</a:pPr>
            <a:r>
              <a:rPr b="1" i="0" lang="es-ES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APARATO EXCRETOR</a:t>
            </a:r>
            <a:endParaRPr/>
          </a:p>
        </p:txBody>
      </p:sp>
      <p:pic>
        <p:nvPicPr>
          <p:cNvPr descr="Resultado de imagen de aparato excretor" id="206" name="Shape 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5064" y="2469193"/>
            <a:ext cx="4421871" cy="362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1135741" y="2387257"/>
            <a:ext cx="3718500" cy="20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</a:pPr>
            <a:r>
              <a:rPr b="1" i="0" lang="es-ES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sabíamos?</a:t>
            </a:r>
            <a:endParaRPr b="1" i="0" sz="24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</a:pPr>
            <a:r>
              <a:t/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</a:pPr>
            <a:r>
              <a:rPr lang="es-ES" sz="2000">
                <a:latin typeface="Century Gothic"/>
                <a:ea typeface="Century Gothic"/>
                <a:cs typeface="Century Gothic"/>
                <a:sym typeface="Century Gothic"/>
              </a:rPr>
              <a:t>Las partes del aparato excretor, la orina y la higiene.</a:t>
            </a:r>
            <a:br>
              <a:rPr b="1" i="0" lang="es-ES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1" i="0" lang="es-ES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es-E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b="0" i="0" lang="es-E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5481443" y="2739781"/>
            <a:ext cx="546960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b="1" i="0" lang="es-ES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os vamos a explicar?</a:t>
            </a:r>
            <a:endParaRPr b="1" i="0" sz="24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03860" lvl="0" marL="457200" marR="0" rtl="0" algn="ctr">
              <a:spcBef>
                <a:spcPts val="0"/>
              </a:spcBef>
              <a:spcAft>
                <a:spcPts val="0"/>
              </a:spcAft>
              <a:buSzPts val="2760"/>
              <a:buFont typeface="Century Gothic"/>
              <a:buAutoNum type="arabicPeriod"/>
            </a:pPr>
            <a:r>
              <a:rPr lang="es-ES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s-ES" sz="2000">
                <a:latin typeface="Century Gothic"/>
                <a:ea typeface="Century Gothic"/>
                <a:cs typeface="Century Gothic"/>
                <a:sym typeface="Century Gothic"/>
              </a:rPr>
              <a:t>as partes del aparato excretor.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marR="0" rtl="0" algn="ctr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es-ES" sz="2000">
                <a:latin typeface="Century Gothic"/>
                <a:ea typeface="Century Gothic"/>
                <a:cs typeface="Century Gothic"/>
                <a:sym typeface="Century Gothic"/>
              </a:rPr>
              <a:t>Como funciona el aparato.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marR="0" rtl="0" algn="ctr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es-ES" sz="2000">
                <a:latin typeface="Century Gothic"/>
                <a:ea typeface="Century Gothic"/>
                <a:cs typeface="Century Gothic"/>
                <a:sym typeface="Century Gothic"/>
              </a:rPr>
              <a:t>La orina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marR="0" rtl="0" algn="ctr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es-ES" sz="2000">
                <a:latin typeface="Century Gothic"/>
                <a:ea typeface="Century Gothic"/>
                <a:cs typeface="Century Gothic"/>
                <a:sym typeface="Century Gothic"/>
              </a:rPr>
              <a:t>La higiene del aparato excretor.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3" name="Shape 213"/>
          <p:cNvSpPr txBox="1"/>
          <p:nvPr>
            <p:ph idx="2" type="body"/>
          </p:nvPr>
        </p:nvSpPr>
        <p:spPr>
          <a:xfrm>
            <a:off x="781890" y="3109515"/>
            <a:ext cx="44262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b="1" i="0" lang="es-ES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queríamos saber?</a:t>
            </a:r>
            <a:endParaRPr b="1" i="0" sz="24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lang="es-ES" sz="2000">
                <a:latin typeface="Century Gothic"/>
                <a:ea typeface="Century Gothic"/>
                <a:cs typeface="Century Gothic"/>
                <a:sym typeface="Century Gothic"/>
              </a:rPr>
              <a:t>Cómo funciona el aparato excretor, las nefritis y el mal funcionamiento de los riñones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2212750" y="1475175"/>
            <a:ext cx="7313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https://www.youtube.com/watch?v=f6rJ83TRm_g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533575" y="124300"/>
            <a:ext cx="10734300" cy="130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latin typeface="Century Gothic"/>
                <a:ea typeface="Century Gothic"/>
                <a:cs typeface="Century Gothic"/>
                <a:sym typeface="Century Gothic"/>
              </a:rPr>
              <a:t>¿ Y qué relación tienen todos los aparatos?</a:t>
            </a:r>
            <a:endParaRPr b="1"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 b="0" l="0" r="0" t="11808"/>
          <a:stretch/>
        </p:blipFill>
        <p:spPr>
          <a:xfrm>
            <a:off x="2760829" y="1506575"/>
            <a:ext cx="6279800" cy="32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/>
          <p:nvPr/>
        </p:nvSpPr>
        <p:spPr>
          <a:xfrm>
            <a:off x="5578975" y="4598100"/>
            <a:ext cx="643500" cy="596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 txBox="1"/>
          <p:nvPr/>
        </p:nvSpPr>
        <p:spPr>
          <a:xfrm>
            <a:off x="4229425" y="5194500"/>
            <a:ext cx="3342600" cy="9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latin typeface="Century Gothic"/>
                <a:ea typeface="Century Gothic"/>
                <a:cs typeface="Century Gothic"/>
                <a:sym typeface="Century Gothic"/>
              </a:rPr>
              <a:t>NUTRICIÓN HUMANA</a:t>
            </a:r>
            <a:endParaRPr b="1"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1169827" y="260257"/>
            <a:ext cx="9601200" cy="130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latin typeface="Century Gothic"/>
                <a:ea typeface="Century Gothic"/>
                <a:cs typeface="Century Gothic"/>
                <a:sym typeface="Century Gothic"/>
              </a:rPr>
              <a:t>Así que para que la nutrición de nuestro cuerpo sea sana...</a:t>
            </a:r>
            <a:endParaRPr b="1"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1012925" y="2588300"/>
            <a:ext cx="4903500" cy="331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algn="ctr">
              <a:spcBef>
                <a:spcPts val="480"/>
              </a:spcBef>
              <a:spcAft>
                <a:spcPts val="600"/>
              </a:spcAft>
              <a:buNone/>
            </a:pPr>
            <a:r>
              <a:rPr b="1" lang="es-ES" sz="6000">
                <a:latin typeface="Century Gothic"/>
                <a:ea typeface="Century Gothic"/>
                <a:cs typeface="Century Gothic"/>
                <a:sym typeface="Century Gothic"/>
              </a:rPr>
              <a:t>¡Come sano cada día!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7925" y="1037500"/>
            <a:ext cx="5270350" cy="527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</a:pPr>
            <a:r>
              <a:rPr b="1" i="0" lang="es-ES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APARATO DIGESTIVO</a:t>
            </a:r>
            <a:endParaRPr/>
          </a:p>
        </p:txBody>
      </p:sp>
      <p:pic>
        <p:nvPicPr>
          <p:cNvPr descr="Resultado de imagen de aparato digestivo"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5528" y="2519762"/>
            <a:ext cx="4940944" cy="3557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643450" y="1749825"/>
            <a:ext cx="5822400" cy="20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</a:pPr>
            <a:r>
              <a:t/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</a:pPr>
            <a:r>
              <a:t/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</a:pPr>
            <a:r>
              <a:t/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</a:pPr>
            <a:r>
              <a:t/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</a:pPr>
            <a:r>
              <a:t/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</a:pPr>
            <a:r>
              <a:t/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</a:pPr>
            <a:r>
              <a:rPr b="1" lang="es-ES"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b="1" i="0" lang="es-ES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sabíamos?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</a:pPr>
            <a:r>
              <a:t/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</a:pPr>
            <a:r>
              <a:rPr i="0" lang="es-ES" sz="1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la lengua mide aprox unos 10 cm</a:t>
            </a:r>
            <a:r>
              <a:rPr lang="es-ES" sz="1800">
                <a:latin typeface="Century Gothic"/>
                <a:ea typeface="Century Gothic"/>
                <a:cs typeface="Century Gothic"/>
                <a:sym typeface="Century Gothic"/>
              </a:rPr>
              <a:t> y que el aparato digestivo es un conjunto de órganos encargados del proceso de la digestión</a:t>
            </a:r>
            <a:br>
              <a:rPr i="0" lang="es-ES" sz="1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es-E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b="0" i="0" lang="es-E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5884875" y="4199327"/>
            <a:ext cx="5469600" cy="28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b="1" i="0" lang="es-ES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os vamos a explicar?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03860" lvl="0" marL="457200" marR="0" rtl="0" algn="ctr">
              <a:spcBef>
                <a:spcPts val="0"/>
              </a:spcBef>
              <a:spcAft>
                <a:spcPts val="0"/>
              </a:spcAft>
              <a:buSzPts val="2760"/>
              <a:buFont typeface="Century Gothic"/>
              <a:buAutoNum type="arabicPeriod"/>
            </a:pPr>
            <a:r>
              <a:rPr lang="es-ES">
                <a:latin typeface="Century Gothic"/>
                <a:ea typeface="Century Gothic"/>
                <a:cs typeface="Century Gothic"/>
                <a:sym typeface="Century Gothic"/>
              </a:rPr>
              <a:t>Las glándulas salivales.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03860" lvl="0" marL="457200" marR="0" rtl="0" algn="ctr">
              <a:spcBef>
                <a:spcPts val="0"/>
              </a:spcBef>
              <a:spcAft>
                <a:spcPts val="0"/>
              </a:spcAft>
              <a:buSzPts val="2760"/>
              <a:buFont typeface="Century Gothic"/>
              <a:buAutoNum type="arabicPeriod"/>
            </a:pPr>
            <a:r>
              <a:rPr lang="es-ES">
                <a:latin typeface="Century Gothic"/>
                <a:ea typeface="Century Gothic"/>
                <a:cs typeface="Century Gothic"/>
                <a:sym typeface="Century Gothic"/>
              </a:rPr>
              <a:t>La lengua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03860" lvl="0" marL="457200" marR="0" rtl="0" algn="ctr">
              <a:spcBef>
                <a:spcPts val="0"/>
              </a:spcBef>
              <a:spcAft>
                <a:spcPts val="0"/>
              </a:spcAft>
              <a:buSzPts val="2760"/>
              <a:buFont typeface="Century Gothic"/>
              <a:buAutoNum type="arabicPeriod"/>
            </a:pPr>
            <a:r>
              <a:rPr lang="es-ES">
                <a:latin typeface="Century Gothic"/>
                <a:ea typeface="Century Gothic"/>
                <a:cs typeface="Century Gothic"/>
                <a:sym typeface="Century Gothic"/>
              </a:rPr>
              <a:t>La función del ano.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03860" lvl="0" marL="457200" marR="0" rtl="0" algn="ctr">
              <a:spcBef>
                <a:spcPts val="0"/>
              </a:spcBef>
              <a:spcAft>
                <a:spcPts val="0"/>
              </a:spcAft>
              <a:buSzPts val="2760"/>
              <a:buFont typeface="Century Gothic"/>
              <a:buAutoNum type="arabicPeriod"/>
            </a:pPr>
            <a:r>
              <a:rPr lang="es-ES">
                <a:latin typeface="Century Gothic"/>
                <a:ea typeface="Century Gothic"/>
                <a:cs typeface="Century Gothic"/>
                <a:sym typeface="Century Gothic"/>
              </a:rPr>
              <a:t>El hígado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03860" lvl="0" marL="457200" marR="0" rtl="0" algn="ctr">
              <a:spcBef>
                <a:spcPts val="0"/>
              </a:spcBef>
              <a:spcAft>
                <a:spcPts val="0"/>
              </a:spcAft>
              <a:buSzPts val="2760"/>
              <a:buFont typeface="Century Gothic"/>
              <a:buAutoNum type="arabicPeriod"/>
            </a:pPr>
            <a:r>
              <a:rPr lang="es-ES">
                <a:latin typeface="Century Gothic"/>
                <a:ea typeface="Century Gothic"/>
                <a:cs typeface="Century Gothic"/>
                <a:sym typeface="Century Gothic"/>
              </a:rPr>
              <a:t>el aparato digestivo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7" name="Shape 157"/>
          <p:cNvSpPr txBox="1"/>
          <p:nvPr>
            <p:ph idx="2" type="body"/>
          </p:nvPr>
        </p:nvSpPr>
        <p:spPr>
          <a:xfrm>
            <a:off x="781875" y="3031075"/>
            <a:ext cx="51030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b="1" i="0" lang="es-ES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queríamos saber?</a:t>
            </a:r>
            <a:endParaRPr b="1" i="0" sz="24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lang="es-ES" sz="1800">
                <a:latin typeface="Century Gothic"/>
                <a:ea typeface="Century Gothic"/>
                <a:cs typeface="Century Gothic"/>
                <a:sym typeface="Century Gothic"/>
              </a:rPr>
              <a:t>Por qué son importantes las glándulas salivales, para qué se utiliza el hígado y para que sirve el ano.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3436850" y="1836125"/>
            <a:ext cx="6497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https://www.youtube.com/watch?v=CIhwGRIBEQ8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</a:pPr>
            <a:r>
              <a:rPr b="1" i="0" lang="es-ES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APARATO RESPIRATORIO</a:t>
            </a:r>
            <a:endParaRPr/>
          </a:p>
        </p:txBody>
      </p:sp>
      <p:pic>
        <p:nvPicPr>
          <p:cNvPr descr="Resultado de imagen de el sistema respiratorio" id="168" name="Shape 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8570" y="2098196"/>
            <a:ext cx="5754858" cy="3884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1268666" y="1828282"/>
            <a:ext cx="3718500" cy="20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</a:pPr>
            <a:r>
              <a:rPr b="1" i="0" lang="es-ES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sabíamos?</a:t>
            </a:r>
            <a:endParaRPr b="1" i="0" sz="24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</a:pPr>
            <a:r>
              <a:rPr lang="es-ES" sz="2000">
                <a:latin typeface="Century Gothic"/>
                <a:ea typeface="Century Gothic"/>
                <a:cs typeface="Century Gothic"/>
                <a:sym typeface="Century Gothic"/>
              </a:rPr>
              <a:t>Los alveolos y el diafragma</a:t>
            </a:r>
            <a:br>
              <a:rPr i="0" lang="es-ES" sz="2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1" i="0" lang="es-ES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es-E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b="0" i="0" lang="es-E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5685468" y="2645631"/>
            <a:ext cx="546960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b="1" i="0" lang="es-ES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os vamos a explicar?</a:t>
            </a:r>
            <a:endParaRPr b="1" i="0" sz="24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marR="0" rtl="0" algn="ctr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es-ES" sz="2000">
                <a:latin typeface="Century Gothic"/>
                <a:ea typeface="Century Gothic"/>
                <a:cs typeface="Century Gothic"/>
                <a:sym typeface="Century Gothic"/>
              </a:rPr>
              <a:t>Cómo se respira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marR="0" rtl="0" algn="ctr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es-ES" sz="2000">
                <a:latin typeface="Century Gothic"/>
                <a:ea typeface="Century Gothic"/>
                <a:cs typeface="Century Gothic"/>
                <a:sym typeface="Century Gothic"/>
              </a:rPr>
              <a:t>Como funciona el aparato respiratorio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marR="0" rtl="0" algn="ctr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es-ES" sz="2000">
                <a:latin typeface="Century Gothic"/>
                <a:ea typeface="Century Gothic"/>
                <a:cs typeface="Century Gothic"/>
                <a:sym typeface="Century Gothic"/>
              </a:rPr>
              <a:t>Las enfermedades del aparato respiratorio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5" name="Shape 175"/>
          <p:cNvSpPr txBox="1"/>
          <p:nvPr>
            <p:ph idx="2" type="body"/>
          </p:nvPr>
        </p:nvSpPr>
        <p:spPr>
          <a:xfrm>
            <a:off x="781878" y="3564640"/>
            <a:ext cx="44262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b="1" i="0" lang="es-ES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queríamos saber?</a:t>
            </a:r>
            <a:endParaRPr b="1" i="0" sz="24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lang="es-ES" sz="2000">
                <a:latin typeface="Century Gothic"/>
                <a:ea typeface="Century Gothic"/>
                <a:cs typeface="Century Gothic"/>
                <a:sym typeface="Century Gothic"/>
              </a:rPr>
              <a:t>Qué son las ramificaciones de los bronquios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de los pulmones" id="180" name="Shape 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3483" y="962025"/>
            <a:ext cx="5010150" cy="4933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de cigarro tachado" id="181" name="Shape 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2203" y="1702191"/>
            <a:ext cx="4494628" cy="299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5790850" y="4551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https://www.youtube.com/watch?v=thUI3RfZUms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</a:pPr>
            <a:r>
              <a:rPr b="1" i="0" lang="es-ES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APARATO CIRCULATORIO</a:t>
            </a:r>
            <a:endParaRPr/>
          </a:p>
        </p:txBody>
      </p:sp>
      <p:pic>
        <p:nvPicPr>
          <p:cNvPr descr="Resultado de imagen de aparato circulatorio para niÃ±os" id="188" name="Shape 188"/>
          <p:cNvPicPr preferRelativeResize="0"/>
          <p:nvPr/>
        </p:nvPicPr>
        <p:blipFill rotWithShape="1">
          <a:blip r:embed="rId3">
            <a:alphaModFix/>
          </a:blip>
          <a:srcRect b="16777" l="0" r="0" t="14320"/>
          <a:stretch/>
        </p:blipFill>
        <p:spPr>
          <a:xfrm>
            <a:off x="3419062" y="2467840"/>
            <a:ext cx="4945959" cy="3177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1135741" y="1969532"/>
            <a:ext cx="3718500" cy="20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</a:pPr>
            <a:r>
              <a:rPr b="1" i="0" lang="es-ES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sabíamos?</a:t>
            </a:r>
            <a:endParaRPr b="1" i="0" sz="24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</a:pPr>
            <a:r>
              <a:rPr lang="es-ES" sz="2000">
                <a:latin typeface="Century Gothic"/>
                <a:ea typeface="Century Gothic"/>
                <a:cs typeface="Century Gothic"/>
                <a:sym typeface="Century Gothic"/>
              </a:rPr>
              <a:t>Las venas, los vasos sanguíneos, las arterias y el corazón</a:t>
            </a:r>
            <a:br>
              <a:rPr i="0" lang="es-ES" sz="2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i="0" lang="es-ES" sz="2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es-E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b="0" i="0" lang="es-E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5450068" y="2504381"/>
            <a:ext cx="546960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b="1" i="0" lang="es-ES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os vamos a explicar?</a:t>
            </a:r>
            <a:endParaRPr b="1" i="0" sz="24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marR="0" rtl="0" algn="ctr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es-ES" sz="2000">
                <a:latin typeface="Century Gothic"/>
                <a:ea typeface="Century Gothic"/>
                <a:cs typeface="Century Gothic"/>
                <a:sym typeface="Century Gothic"/>
              </a:rPr>
              <a:t>Qué es la sangre.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marR="0" rtl="0" algn="ctr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es-ES" sz="2000">
                <a:latin typeface="Century Gothic"/>
                <a:ea typeface="Century Gothic"/>
                <a:cs typeface="Century Gothic"/>
                <a:sym typeface="Century Gothic"/>
              </a:rPr>
              <a:t>Cómo circula la sangre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marR="0" rtl="0" algn="ctr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es-ES" sz="2000">
                <a:latin typeface="Century Gothic"/>
                <a:ea typeface="Century Gothic"/>
                <a:cs typeface="Century Gothic"/>
                <a:sym typeface="Century Gothic"/>
              </a:rPr>
              <a:t>El proceso de la circulación.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5" name="Shape 195"/>
          <p:cNvSpPr txBox="1"/>
          <p:nvPr>
            <p:ph idx="2" type="body"/>
          </p:nvPr>
        </p:nvSpPr>
        <p:spPr>
          <a:xfrm>
            <a:off x="781878" y="3031065"/>
            <a:ext cx="442622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b="1" i="0" lang="es-ES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queríamos saber?</a:t>
            </a:r>
            <a:endParaRPr b="1" i="0" sz="24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lang="es-ES" sz="2000">
                <a:latin typeface="Century Gothic"/>
                <a:ea typeface="Century Gothic"/>
                <a:cs typeface="Century Gothic"/>
                <a:sym typeface="Century Gothic"/>
              </a:rPr>
              <a:t>Los capilares, como circula la sangre, de qué está compuesta la sangre...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gánico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