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75" r:id="rId7"/>
    <p:sldId id="265" r:id="rId8"/>
    <p:sldId id="276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5A895AA-BAC9-4221-A1AE-14D6DF642F25}" type="datetimeFigureOut">
              <a:rPr lang="es-ES" smtClean="0"/>
              <a:pPr/>
              <a:t>18/12/2017</a:t>
            </a:fld>
            <a:endParaRPr lang="es-ES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EFAE538-250C-4E02-ADF6-557F1AC18C0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895AA-BAC9-4221-A1AE-14D6DF642F25}" type="datetimeFigureOut">
              <a:rPr lang="es-ES" smtClean="0"/>
              <a:pPr/>
              <a:t>18/12/2017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AE538-250C-4E02-ADF6-557F1AC18C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895AA-BAC9-4221-A1AE-14D6DF642F25}" type="datetimeFigureOut">
              <a:rPr lang="es-ES" smtClean="0"/>
              <a:pPr/>
              <a:t>18/12/2017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AE538-250C-4E02-ADF6-557F1AC18C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895AA-BAC9-4221-A1AE-14D6DF642F25}" type="datetimeFigureOut">
              <a:rPr lang="es-ES" smtClean="0"/>
              <a:pPr/>
              <a:t>18/12/2017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AE538-250C-4E02-ADF6-557F1AC18C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5A895AA-BAC9-4221-A1AE-14D6DF642F25}" type="datetimeFigureOut">
              <a:rPr lang="es-ES" smtClean="0"/>
              <a:pPr/>
              <a:t>18/12/2017</a:t>
            </a:fld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EFAE538-250C-4E02-ADF6-557F1AC18C0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895AA-BAC9-4221-A1AE-14D6DF642F25}" type="datetimeFigureOut">
              <a:rPr lang="es-ES" smtClean="0"/>
              <a:pPr/>
              <a:t>18/12/2017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EFAE538-250C-4E02-ADF6-557F1AC18C0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895AA-BAC9-4221-A1AE-14D6DF642F25}" type="datetimeFigureOut">
              <a:rPr lang="es-ES" smtClean="0"/>
              <a:pPr/>
              <a:t>18/12/2017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EFAE538-250C-4E02-ADF6-557F1AC18C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895AA-BAC9-4221-A1AE-14D6DF642F25}" type="datetimeFigureOut">
              <a:rPr lang="es-ES" smtClean="0"/>
              <a:pPr/>
              <a:t>18/12/2017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AE538-250C-4E02-ADF6-557F1AC18C0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A895AA-BAC9-4221-A1AE-14D6DF642F25}" type="datetimeFigureOut">
              <a:rPr lang="es-ES" smtClean="0"/>
              <a:pPr/>
              <a:t>18/12/2017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FAE538-250C-4E02-ADF6-557F1AC18C01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5A895AA-BAC9-4221-A1AE-14D6DF642F25}" type="datetimeFigureOut">
              <a:rPr lang="es-ES" smtClean="0"/>
              <a:pPr/>
              <a:t>18/12/2017</a:t>
            </a:fld>
            <a:endParaRPr lang="es-ES" dirty="0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EFAE538-250C-4E02-ADF6-557F1AC18C0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s-E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5A895AA-BAC9-4221-A1AE-14D6DF642F25}" type="datetimeFigureOut">
              <a:rPr lang="es-ES" smtClean="0"/>
              <a:pPr/>
              <a:t>18/12/2017</a:t>
            </a:fld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EFAE538-250C-4E02-ADF6-557F1AC18C0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dondear rectángulo de esquina diagonal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s-E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5A895AA-BAC9-4221-A1AE-14D6DF642F25}" type="datetimeFigureOut">
              <a:rPr lang="es-ES" smtClean="0"/>
              <a:pPr/>
              <a:t>18/12/2017</a:t>
            </a:fld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EFAE538-250C-4E02-ADF6-557F1AC18C01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GSAZ7AF5b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1823863"/>
          </a:xfrm>
        </p:spPr>
        <p:txBody>
          <a:bodyPr/>
          <a:lstStyle/>
          <a:p>
            <a:pPr algn="ctr"/>
            <a:r>
              <a:rPr lang="es-ES" dirty="0" smtClean="0"/>
              <a:t>FORMACIÓN EN CENTROS</a:t>
            </a:r>
            <a:br>
              <a:rPr lang="es-ES" dirty="0" smtClean="0"/>
            </a:br>
            <a:r>
              <a:rPr lang="es-ES" dirty="0" smtClean="0"/>
              <a:t>3ª SESIÓN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2819400"/>
            <a:ext cx="8226290" cy="356192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s-ES" sz="6000" dirty="0" smtClean="0">
                <a:solidFill>
                  <a:schemeClr val="bg1"/>
                </a:solidFill>
              </a:rPr>
              <a:t>ACTIVINSPIRE (2)</a:t>
            </a:r>
          </a:p>
          <a:p>
            <a:pPr algn="ctr">
              <a:buFont typeface="Arial" pitchFamily="34" charset="0"/>
              <a:buChar char="•"/>
            </a:pPr>
            <a:endParaRPr lang="es-ES" sz="4000" dirty="0" smtClean="0">
              <a:solidFill>
                <a:schemeClr val="bg1"/>
              </a:solidFill>
            </a:endParaRPr>
          </a:p>
          <a:p>
            <a:pPr algn="ctr"/>
            <a:r>
              <a:rPr lang="es-ES" sz="4000" dirty="0" smtClean="0">
                <a:solidFill>
                  <a:schemeClr val="bg1"/>
                </a:solidFill>
              </a:rPr>
              <a:t> EXPLORADORES</a:t>
            </a:r>
          </a:p>
          <a:p>
            <a:pPr algn="ctr">
              <a:lnSpc>
                <a:spcPct val="210000"/>
              </a:lnSpc>
            </a:pPr>
            <a:r>
              <a:rPr lang="es-ES" sz="4000" dirty="0" smtClean="0">
                <a:solidFill>
                  <a:schemeClr val="bg1"/>
                </a:solidFill>
              </a:rPr>
              <a:t> CAPAS</a:t>
            </a:r>
          </a:p>
          <a:p>
            <a:pPr algn="ctr">
              <a:lnSpc>
                <a:spcPct val="210000"/>
              </a:lnSpc>
            </a:pPr>
            <a:r>
              <a:rPr lang="es-ES" sz="4000" dirty="0" smtClean="0">
                <a:solidFill>
                  <a:schemeClr val="bg1"/>
                </a:solidFill>
              </a:rPr>
              <a:t> TÉCNICAS</a:t>
            </a:r>
          </a:p>
          <a:p>
            <a:pPr algn="ctr">
              <a:buFont typeface="Arial" pitchFamily="34" charset="0"/>
              <a:buChar char="•"/>
            </a:pPr>
            <a:endParaRPr lang="es-ES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04800"/>
            <a:ext cx="857152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 smtClean="0"/>
              <a:t>LAS  CAPAS</a:t>
            </a:r>
            <a:endParaRPr lang="es-ES" sz="5400" b="1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idx="2"/>
          </p:nvPr>
        </p:nvSpPr>
        <p:spPr>
          <a:xfrm>
            <a:off x="251520" y="1107560"/>
            <a:ext cx="8643536" cy="737264"/>
          </a:xfrm>
        </p:spPr>
        <p:txBody>
          <a:bodyPr>
            <a:noAutofit/>
          </a:bodyPr>
          <a:lstStyle/>
          <a:p>
            <a:pPr algn="just"/>
            <a:r>
              <a:rPr lang="es-ES" sz="2400" dirty="0" smtClean="0"/>
              <a:t>Los objetos que coloque en el rotafolios se sitúan en capas de forma predeterminada y es posible moverlos de una capa a otra.</a:t>
            </a:r>
            <a:endParaRPr lang="es-ES" sz="2400" dirty="0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1"/>
          </p:nvPr>
        </p:nvSpPr>
        <p:spPr>
          <a:xfrm>
            <a:off x="228600" y="2420888"/>
            <a:ext cx="8666456" cy="417646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ES" sz="2000" b="1" dirty="0" smtClean="0"/>
              <a:t>Superior: </a:t>
            </a:r>
            <a:r>
              <a:rPr lang="es-ES" sz="2000" dirty="0" smtClean="0"/>
              <a:t>De forma predeterminada, esta capa contiene todos los objetos de anotación creados con la herramienta Lápiz, Resaltador y Tinta mágica. 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/>
              <a:t>Central: </a:t>
            </a:r>
            <a:r>
              <a:rPr lang="es-ES" sz="2000" dirty="0" smtClean="0"/>
              <a:t>De forma predeterminada, esta capa contiene imágenes, figuras y objetos de texto. 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/>
              <a:t>Inferior: </a:t>
            </a:r>
            <a:r>
              <a:rPr lang="es-ES" sz="2000" dirty="0" smtClean="0"/>
              <a:t>Inicialmente vacía, la capa inferior puede contener conectores y cualquier objeto que se coloque físicamente en ella.</a:t>
            </a:r>
          </a:p>
          <a:p>
            <a:pPr algn="just">
              <a:lnSpc>
                <a:spcPct val="150000"/>
              </a:lnSpc>
            </a:pPr>
            <a:r>
              <a:rPr lang="es-ES" sz="2000" b="1" dirty="0" smtClean="0"/>
              <a:t>Fondo: </a:t>
            </a:r>
            <a:r>
              <a:rPr lang="es-ES" sz="2000" dirty="0" smtClean="0"/>
              <a:t>Consta de tres elementos </a:t>
            </a:r>
            <a:r>
              <a:rPr lang="es-ES" sz="2000" dirty="0" smtClean="0">
                <a:sym typeface="Wingdings" pitchFamily="2" charset="2"/>
              </a:rPr>
              <a:t> color de fondo, imagen de fondo (opcional) y cuadrícula (opcional).</a:t>
            </a:r>
            <a:endParaRPr lang="es-ES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51520" y="253536"/>
            <a:ext cx="8435280" cy="871208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 smtClean="0"/>
              <a:t>¿Cómo colocar un objeto en otra capa?</a:t>
            </a:r>
            <a:endParaRPr lang="es-ES" sz="32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lnSpc>
                <a:spcPct val="170000"/>
              </a:lnSpc>
              <a:buFont typeface="+mj-lt"/>
              <a:buAutoNum type="arabicParenR"/>
            </a:pPr>
            <a:r>
              <a:rPr lang="es-ES" sz="3400" dirty="0" smtClean="0"/>
              <a:t>Haga clic con el botón segundario en el objeto.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arenR"/>
            </a:pPr>
            <a:r>
              <a:rPr lang="es-ES" sz="3400" dirty="0" smtClean="0"/>
              <a:t>En el menú emergente, seleccione Reorganizar. Envíalo a la capa superior       , a la capa central       o a la capa inferior     . Esto permite, por ejemplo, cubrir un objeto de anotación con un objeto de imagen.</a:t>
            </a:r>
          </a:p>
          <a:p>
            <a:pPr marL="514350" indent="-514350" algn="just">
              <a:lnSpc>
                <a:spcPct val="170000"/>
              </a:lnSpc>
              <a:buNone/>
            </a:pPr>
            <a:r>
              <a:rPr lang="es-ES" sz="3400" dirty="0" smtClean="0"/>
              <a:t> 	Las anotaciones de Tinta mágica ocultan cualquier objeto de la capa superior que se cubra con la tinta mágica, lo que permite ver el contenido de las capas inferiores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492896"/>
            <a:ext cx="373888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2420888"/>
            <a:ext cx="411857" cy="41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2996952"/>
            <a:ext cx="360040" cy="37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162629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692696"/>
            <a:ext cx="1512168" cy="1521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12 Marcador de contenido"/>
          <p:cNvSpPr>
            <a:spLocks noGrp="1"/>
          </p:cNvSpPr>
          <p:nvPr>
            <p:ph sz="half" idx="4294967295"/>
          </p:nvPr>
        </p:nvSpPr>
        <p:spPr>
          <a:xfrm>
            <a:off x="323528" y="2492896"/>
            <a:ext cx="2736850" cy="4032250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17463" indent="-17463" algn="just">
              <a:lnSpc>
                <a:spcPct val="160000"/>
              </a:lnSpc>
              <a:buNone/>
            </a:pPr>
            <a:r>
              <a:rPr lang="es-ES" dirty="0" smtClean="0"/>
              <a:t>La posición de los objetos se asigna de acuerdo con el orden en que se agregan a la página. Cada objeto que añadimos se coloca encima del objeto precedente dentro de su propia capa.</a:t>
            </a:r>
            <a:endParaRPr lang="es-ES" dirty="0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4294967295"/>
          </p:nvPr>
        </p:nvSpPr>
        <p:spPr>
          <a:xfrm>
            <a:off x="3347864" y="2492897"/>
            <a:ext cx="5256584" cy="4032448"/>
          </a:xfrm>
          <a:ln>
            <a:solidFill>
              <a:schemeClr val="accent1"/>
            </a:solidFill>
          </a:ln>
        </p:spPr>
        <p:txBody>
          <a:bodyPr>
            <a:normAutofit fontScale="55000" lnSpcReduction="20000"/>
          </a:bodyPr>
          <a:lstStyle/>
          <a:p>
            <a:pPr marL="17463" indent="-17463" algn="just">
              <a:lnSpc>
                <a:spcPct val="170000"/>
              </a:lnSpc>
              <a:buNone/>
            </a:pPr>
            <a:r>
              <a:rPr lang="es-ES" dirty="0" smtClean="0"/>
              <a:t>Es posible cambiar el orden de apilamiento de los objetos. ¿Cómo?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s-ES" dirty="0" smtClean="0"/>
              <a:t>Primera forma:	</a:t>
            </a:r>
          </a:p>
          <a:p>
            <a:pPr marL="623888" lvl="1" indent="-276225">
              <a:lnSpc>
                <a:spcPct val="170000"/>
              </a:lnSpc>
              <a:buFont typeface="+mj-lt"/>
              <a:buAutoNum type="arabicParenR"/>
            </a:pPr>
            <a:r>
              <a:rPr lang="es-ES" dirty="0" smtClean="0"/>
              <a:t>Seleccione el objeto.</a:t>
            </a:r>
          </a:p>
          <a:p>
            <a:pPr marL="623888" lvl="1" indent="-276225">
              <a:lnSpc>
                <a:spcPct val="170000"/>
              </a:lnSpc>
              <a:buFont typeface="+mj-lt"/>
              <a:buAutoNum type="arabicParenR"/>
            </a:pPr>
            <a:r>
              <a:rPr lang="es-ES" dirty="0" smtClean="0"/>
              <a:t>En el menú contextual, seleccionar Enviar atrás  o Traer adelante.</a:t>
            </a:r>
          </a:p>
          <a:p>
            <a:pPr marL="275908" indent="-276225">
              <a:lnSpc>
                <a:spcPct val="170000"/>
              </a:lnSpc>
              <a:buFont typeface="Wingdings" pitchFamily="2" charset="2"/>
              <a:buChar char="§"/>
            </a:pPr>
            <a:r>
              <a:rPr lang="es-ES" dirty="0" smtClean="0"/>
              <a:t>Segunda forma:</a:t>
            </a:r>
          </a:p>
          <a:p>
            <a:pPr marL="623888" lvl="1" indent="-276225">
              <a:lnSpc>
                <a:spcPct val="170000"/>
              </a:lnSpc>
              <a:buFont typeface="+mj-lt"/>
              <a:buAutoNum type="arabicParenR"/>
            </a:pPr>
            <a:r>
              <a:rPr lang="es-ES" dirty="0" smtClean="0"/>
              <a:t>Seleccione el objeto.</a:t>
            </a:r>
          </a:p>
          <a:p>
            <a:pPr marL="623888" lvl="1" indent="-276225">
              <a:lnSpc>
                <a:spcPct val="170000"/>
              </a:lnSpc>
              <a:buFont typeface="+mj-lt"/>
              <a:buAutoNum type="arabicParenR"/>
            </a:pPr>
            <a:r>
              <a:rPr lang="es-ES" dirty="0" smtClean="0"/>
              <a:t>En el menú Editar, seleccione Reorganizar / Enviar atrás  o Traer adelante.</a:t>
            </a:r>
          </a:p>
          <a:p>
            <a:pPr marL="623888" lvl="1" indent="-276225">
              <a:lnSpc>
                <a:spcPct val="170000"/>
              </a:lnSpc>
              <a:buNone/>
            </a:pPr>
            <a:endParaRPr lang="es-ES" dirty="0" smtClean="0"/>
          </a:p>
          <a:p>
            <a:pPr marL="623888" lvl="1" indent="-276225">
              <a:lnSpc>
                <a:spcPct val="170000"/>
              </a:lnSpc>
              <a:buFont typeface="+mj-lt"/>
              <a:buAutoNum type="arabicParenR"/>
            </a:pP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600" b="1" dirty="0" smtClean="0"/>
              <a:t>TÉCNICAS</a:t>
            </a:r>
            <a:endParaRPr lang="es-ES" sz="6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s-ES" sz="4800" dirty="0" smtClean="0"/>
              <a:t>AGRUPAR  Y TIRAR.</a:t>
            </a:r>
          </a:p>
          <a:p>
            <a:pPr>
              <a:lnSpc>
                <a:spcPct val="150000"/>
              </a:lnSpc>
            </a:pPr>
            <a:r>
              <a:rPr lang="es-ES" sz="4800" dirty="0" smtClean="0"/>
              <a:t>CONTENEDOR DE PALABRAS CLAVE.</a:t>
            </a:r>
          </a:p>
          <a:p>
            <a:pPr>
              <a:lnSpc>
                <a:spcPct val="150000"/>
              </a:lnSpc>
            </a:pPr>
            <a:r>
              <a:rPr lang="es-ES" sz="4800" smtClean="0"/>
              <a:t>CONTENEDOR DE OBJETO ESPECÍFICO.</a:t>
            </a:r>
            <a:endParaRPr lang="es-ES" sz="4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/>
          <a:lstStyle/>
          <a:p>
            <a:pPr algn="ctr"/>
            <a:r>
              <a:rPr lang="es-ES" b="1" dirty="0" smtClean="0"/>
              <a:t>AGRUPAR  Y  TIRAR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s-ES" sz="6000" dirty="0" smtClean="0"/>
              <a:t>Consiste en agrupar un objeto con un cuadro de texto.</a:t>
            </a:r>
          </a:p>
          <a:p>
            <a:pPr marL="449263" lvl="1" indent="-269875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s-ES" sz="6000" dirty="0" smtClean="0"/>
              <a:t>Insertamos el objeto y, seguidamente, el cuadro de texto.</a:t>
            </a:r>
          </a:p>
          <a:p>
            <a:pPr marL="449263" lvl="1" indent="-269875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s-ES" sz="6000" dirty="0" smtClean="0"/>
              <a:t>Seleccionamos todo el área </a:t>
            </a:r>
            <a:r>
              <a:rPr lang="es-ES" sz="6000" dirty="0" smtClean="0">
                <a:sym typeface="Wingdings" pitchFamily="2" charset="2"/>
              </a:rPr>
              <a:t> Agrupación.</a:t>
            </a:r>
          </a:p>
          <a:p>
            <a:pPr marL="449263" lvl="1" indent="-269875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s-ES" sz="6000" dirty="0" smtClean="0">
                <a:sym typeface="Wingdings" pitchFamily="2" charset="2"/>
              </a:rPr>
              <a:t>Para moverlo en bloques:</a:t>
            </a:r>
          </a:p>
          <a:p>
            <a:pPr marL="900113" lvl="2" indent="-447675"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s-ES" sz="4000" dirty="0" smtClean="0">
                <a:sym typeface="Wingdings" pitchFamily="2" charset="2"/>
              </a:rPr>
              <a:t>Insertamos una línea de separación vertical u horizontal.</a:t>
            </a:r>
          </a:p>
          <a:p>
            <a:pPr marL="900113" lvl="2" indent="-447675"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s-ES" sz="4000" dirty="0" smtClean="0">
                <a:sym typeface="Wingdings" pitchFamily="2" charset="2"/>
              </a:rPr>
              <a:t>Seleccionamos agrupación (botón derecho).</a:t>
            </a:r>
          </a:p>
          <a:p>
            <a:pPr marL="900113" lvl="2" indent="-447675"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s-ES" sz="4000" dirty="0" smtClean="0">
                <a:sym typeface="Wingdings" pitchFamily="2" charset="2"/>
              </a:rPr>
              <a:t>Insertamos una línea.</a:t>
            </a:r>
          </a:p>
          <a:p>
            <a:pPr marL="900113" lvl="2" indent="-447675" algn="just">
              <a:lnSpc>
                <a:spcPct val="170000"/>
              </a:lnSpc>
              <a:buFont typeface="Wingdings" pitchFamily="2" charset="2"/>
              <a:buChar char="q"/>
            </a:pPr>
            <a:r>
              <a:rPr lang="es-ES" sz="4000" dirty="0" smtClean="0">
                <a:sym typeface="Wingdings" pitchFamily="2" charset="2"/>
              </a:rPr>
              <a:t>Explorador de propiedades  Restricciones  Puede moverse…</a:t>
            </a:r>
          </a:p>
          <a:p>
            <a:pPr lvl="2" algn="just">
              <a:buFont typeface="Wingdings" pitchFamily="2" charset="2"/>
              <a:buChar char="q"/>
            </a:pPr>
            <a:endParaRPr lang="es-ES" sz="2100" dirty="0" smtClean="0">
              <a:sym typeface="Wingdings" pitchFamily="2" charset="2"/>
            </a:endParaRPr>
          </a:p>
          <a:p>
            <a:pPr lvl="2" algn="just">
              <a:buFont typeface="Wingdings" pitchFamily="2" charset="2"/>
              <a:buChar char="q"/>
            </a:pPr>
            <a:endParaRPr lang="es-ES" sz="2100" dirty="0" smtClean="0"/>
          </a:p>
          <a:p>
            <a:pPr lvl="1" algn="ctr">
              <a:buNone/>
            </a:pPr>
            <a:r>
              <a:rPr lang="es-ES" sz="4500" dirty="0" smtClean="0">
                <a:hlinkClick r:id="rId2"/>
              </a:rPr>
              <a:t>https://youtu.be/SGSAZ7AF5bM</a:t>
            </a:r>
            <a:endParaRPr lang="es-ES" sz="4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53536"/>
            <a:ext cx="9144000" cy="943216"/>
          </a:xfrm>
        </p:spPr>
        <p:txBody>
          <a:bodyPr>
            <a:noAutofit/>
          </a:bodyPr>
          <a:lstStyle/>
          <a:p>
            <a:pPr marL="0" algn="ctr"/>
            <a:r>
              <a:rPr lang="es-ES" sz="3600" b="1" dirty="0" smtClean="0"/>
              <a:t>CONTENEDOR DE PALABRAS CLAVE</a:t>
            </a:r>
            <a:endParaRPr lang="es-ES" sz="3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/>
              <a:t>Creamos el contenedor y agrupamos con su nombre.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Creamos las palabras.</a:t>
            </a:r>
          </a:p>
          <a:p>
            <a:pPr algn="just">
              <a:lnSpc>
                <a:spcPct val="150000"/>
              </a:lnSpc>
            </a:pPr>
            <a:r>
              <a:rPr lang="es-ES" sz="2000" dirty="0" smtClean="0"/>
              <a:t>Seleccionamos el objeto que queremos sea contenedor </a:t>
            </a:r>
            <a:r>
              <a:rPr lang="es-ES" sz="2000" dirty="0" smtClean="0">
                <a:sym typeface="Wingdings" pitchFamily="2" charset="2"/>
              </a:rPr>
              <a:t> Explorador de propiedades  Contenedor  Palabras clave  Agregar todas las palabras  Aceptar</a:t>
            </a:r>
          </a:p>
          <a:p>
            <a:pPr algn="just">
              <a:lnSpc>
                <a:spcPct val="150000"/>
              </a:lnSpc>
            </a:pPr>
            <a:r>
              <a:rPr lang="es-ES" sz="2000" dirty="0" smtClean="0"/>
              <a:t>Asignar a cada palabra el nombre para que el contenedor lo acepte o rechace: Seleccionamos una palabra </a:t>
            </a:r>
            <a:r>
              <a:rPr lang="es-ES" sz="2000" dirty="0" smtClean="0">
                <a:sym typeface="Wingdings" pitchFamily="2" charset="2"/>
              </a:rPr>
              <a:t>Explorador de propiedades  Identificación   Palabras clave  Agregar  Aceptar    Contenedor  Restituir si no está contenido  Verdadero. Repetir con cada palabra.</a:t>
            </a:r>
          </a:p>
          <a:p>
            <a:pPr algn="just">
              <a:lnSpc>
                <a:spcPct val="150000"/>
              </a:lnSpc>
            </a:pPr>
            <a:r>
              <a:rPr lang="es-ES" sz="2000" dirty="0" smtClean="0">
                <a:sym typeface="Wingdings" pitchFamily="2" charset="2"/>
              </a:rPr>
              <a:t>El contenedor debe estar siempre en una capa inferior: Seleccionamos contenedor  Botón derecho  Reorganizar  A capa inferior.</a:t>
            </a:r>
          </a:p>
          <a:p>
            <a:pPr algn="ctr">
              <a:lnSpc>
                <a:spcPct val="150000"/>
              </a:lnSpc>
              <a:buNone/>
            </a:pPr>
            <a:r>
              <a:rPr lang="es-ES" sz="3000" dirty="0" smtClean="0">
                <a:solidFill>
                  <a:srgbClr val="002060"/>
                </a:solidFill>
              </a:rPr>
              <a:t>https://youtu.be/rVJhtnED9HA</a:t>
            </a:r>
            <a:endParaRPr lang="es-ES" sz="3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53536"/>
            <a:ext cx="8568952" cy="799200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 smtClean="0"/>
              <a:t>CONTENEDOR DE OBJETO ESPECÍFICO</a:t>
            </a:r>
            <a:endParaRPr lang="es-ES" sz="3200" b="1" dirty="0"/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s-ES" sz="2000" dirty="0" smtClean="0"/>
              <a:t>Creamos el contenedor(más grande que los dibujos que queramos introducir) y agrupamos con su nombre.</a:t>
            </a:r>
          </a:p>
          <a:p>
            <a:pPr>
              <a:lnSpc>
                <a:spcPct val="150000"/>
              </a:lnSpc>
            </a:pPr>
            <a:r>
              <a:rPr lang="es-ES" sz="2000" dirty="0" smtClean="0"/>
              <a:t>Insertamos las imágenes.</a:t>
            </a:r>
          </a:p>
          <a:p>
            <a:pPr algn="just">
              <a:lnSpc>
                <a:spcPct val="150000"/>
              </a:lnSpc>
            </a:pPr>
            <a:r>
              <a:rPr lang="es-ES" sz="2000" dirty="0" smtClean="0"/>
              <a:t>Seleccionamos el objeto que queremos sea contenedor </a:t>
            </a:r>
            <a:r>
              <a:rPr lang="es-ES" sz="2000" dirty="0" smtClean="0">
                <a:sym typeface="Wingdings" pitchFamily="2" charset="2"/>
              </a:rPr>
              <a:t> Explorador de propiedades  Contenedor  Objeto específico  Contener objeto  Elegir imagen  Aceptar.</a:t>
            </a:r>
          </a:p>
          <a:p>
            <a:pPr algn="just">
              <a:lnSpc>
                <a:spcPct val="150000"/>
              </a:lnSpc>
            </a:pPr>
            <a:r>
              <a:rPr lang="es-ES" sz="2000" dirty="0" smtClean="0"/>
              <a:t>Asignar a cada imagen si el contenedor lo acepta o rechaza: Seleccionamos el objeto </a:t>
            </a:r>
            <a:r>
              <a:rPr lang="es-ES" sz="2000" dirty="0" smtClean="0">
                <a:sym typeface="Wingdings" pitchFamily="2" charset="2"/>
              </a:rPr>
              <a:t>Explorador de propiedades  Contenedor  Restituir si no está contenido  Verdadero. </a:t>
            </a:r>
          </a:p>
          <a:p>
            <a:pPr algn="just">
              <a:lnSpc>
                <a:spcPct val="150000"/>
              </a:lnSpc>
            </a:pPr>
            <a:r>
              <a:rPr lang="es-ES" sz="2000" dirty="0" smtClean="0">
                <a:sym typeface="Wingdings" pitchFamily="2" charset="2"/>
              </a:rPr>
              <a:t>El contenedor debe estar siempre en una capa inferior: Seleccionamos contenedor  Botón derecho  Reorganizar  A capa inferior.</a:t>
            </a:r>
          </a:p>
          <a:p>
            <a:pPr algn="ctr">
              <a:lnSpc>
                <a:spcPct val="150000"/>
              </a:lnSpc>
              <a:buNone/>
            </a:pPr>
            <a:r>
              <a:rPr lang="es-ES" sz="2600" dirty="0" smtClean="0">
                <a:solidFill>
                  <a:srgbClr val="002060"/>
                </a:solidFill>
                <a:sym typeface="Wingdings" pitchFamily="2" charset="2"/>
              </a:rPr>
              <a:t>https://youtu.be/oDWPS3tHqCw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3 ACTIVIDADES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646237"/>
            <a:ext cx="7920880" cy="452628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s-ES" dirty="0" smtClean="0"/>
              <a:t>Agrupar y tirar.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s-ES" dirty="0" smtClean="0"/>
              <a:t>Contenedor de palabras claves.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es-ES" dirty="0" smtClean="0"/>
              <a:t>Contenedor de objeto específico.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arenR"/>
            </a:pPr>
            <a:endParaRPr lang="es-ES" dirty="0" smtClean="0"/>
          </a:p>
          <a:p>
            <a:pPr marL="0" indent="0" algn="ctr">
              <a:lnSpc>
                <a:spcPct val="150000"/>
              </a:lnSpc>
              <a:buNone/>
            </a:pPr>
            <a:r>
              <a:rPr lang="es-ES" dirty="0" smtClean="0"/>
              <a:t>Entrega: antes de la próxima </a:t>
            </a:r>
            <a:r>
              <a:rPr lang="es-ES" smtClean="0"/>
              <a:t>sesión                 </a:t>
            </a:r>
            <a:r>
              <a:rPr lang="es-ES" smtClean="0"/>
              <a:t>(8 </a:t>
            </a:r>
            <a:r>
              <a:rPr lang="es-ES" dirty="0" smtClean="0"/>
              <a:t>de enero)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600" b="1" dirty="0" smtClean="0"/>
              <a:t>EXPLORADORES</a:t>
            </a:r>
            <a:endParaRPr lang="es-ES" sz="66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1520" y="1645920"/>
            <a:ext cx="4824536" cy="4526280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algn="ctr">
              <a:lnSpc>
                <a:spcPct val="250000"/>
              </a:lnSpc>
            </a:pPr>
            <a:r>
              <a:rPr lang="es-ES" dirty="0" smtClean="0"/>
              <a:t> </a:t>
            </a:r>
            <a:r>
              <a:rPr lang="es-ES" sz="2200" dirty="0" smtClean="0"/>
              <a:t>EXPLORADOR DE PÁGINAS</a:t>
            </a:r>
          </a:p>
          <a:p>
            <a:pPr algn="ctr">
              <a:lnSpc>
                <a:spcPct val="250000"/>
              </a:lnSpc>
            </a:pPr>
            <a:r>
              <a:rPr lang="es-ES" sz="2200" dirty="0" smtClean="0"/>
              <a:t> EXPLORADOR DE RECURSOS</a:t>
            </a:r>
          </a:p>
          <a:p>
            <a:pPr algn="ctr">
              <a:lnSpc>
                <a:spcPct val="250000"/>
              </a:lnSpc>
            </a:pPr>
            <a:r>
              <a:rPr lang="es-ES" sz="2200" dirty="0" smtClean="0"/>
              <a:t> EXPLORADOR DE OBJETOS</a:t>
            </a:r>
          </a:p>
          <a:p>
            <a:pPr algn="ctr">
              <a:lnSpc>
                <a:spcPct val="250000"/>
              </a:lnSpc>
            </a:pPr>
            <a:r>
              <a:rPr lang="es-ES" sz="2200" dirty="0" smtClean="0"/>
              <a:t>EXPLORADOR DE NOTAS</a:t>
            </a:r>
          </a:p>
          <a:p>
            <a:pPr algn="ctr">
              <a:lnSpc>
                <a:spcPct val="250000"/>
              </a:lnSpc>
            </a:pPr>
            <a:r>
              <a:rPr lang="es-ES" sz="2200" dirty="0" smtClean="0"/>
              <a:t> EXPLORADOR DE PROPIEDADES</a:t>
            </a:r>
          </a:p>
          <a:p>
            <a:pPr algn="ctr">
              <a:lnSpc>
                <a:spcPct val="250000"/>
              </a:lnSpc>
            </a:pPr>
            <a:r>
              <a:rPr lang="es-ES" sz="2200" dirty="0" smtClean="0"/>
              <a:t>EXPLORADOR DE ACCIONES</a:t>
            </a:r>
          </a:p>
          <a:p>
            <a:pPr algn="ctr">
              <a:lnSpc>
                <a:spcPct val="250000"/>
              </a:lnSpc>
            </a:pPr>
            <a:r>
              <a:rPr lang="es-ES" sz="2200" dirty="0" smtClean="0"/>
              <a:t> EXPLORADOR DE VOTACIONES</a:t>
            </a:r>
            <a:endParaRPr lang="es-ES" sz="22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92080" y="1645920"/>
            <a:ext cx="3394720" cy="4526280"/>
          </a:xfrm>
          <a:ln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s-ES" dirty="0" smtClean="0">
                <a:solidFill>
                  <a:schemeClr val="bg1"/>
                </a:solidFill>
              </a:rPr>
              <a:t>Permiten ver: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s-ES" dirty="0" smtClean="0">
                <a:solidFill>
                  <a:schemeClr val="bg1"/>
                </a:solidFill>
              </a:rPr>
              <a:t>Qué hay en un rotafolios.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s-ES" dirty="0" smtClean="0">
                <a:solidFill>
                  <a:schemeClr val="bg1"/>
                </a:solidFill>
              </a:rPr>
              <a:t>Qué se podría agregar o personalizar.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s-ES" dirty="0" smtClean="0">
                <a:solidFill>
                  <a:schemeClr val="bg1"/>
                </a:solidFill>
              </a:rPr>
              <a:t>Cómo lograrlo.</a:t>
            </a:r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253536"/>
            <a:ext cx="8496944" cy="799200"/>
          </a:xfrm>
        </p:spPr>
        <p:txBody>
          <a:bodyPr>
            <a:normAutofit/>
          </a:bodyPr>
          <a:lstStyle/>
          <a:p>
            <a:pPr algn="l"/>
            <a:r>
              <a:rPr lang="es-ES" sz="4000" b="1" dirty="0" smtClean="0"/>
              <a:t>EXPLORADOR  DE  PÁGINAS</a:t>
            </a:r>
            <a:endParaRPr lang="es-ES" sz="40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96543"/>
          </a:xfrm>
          <a:noFill/>
          <a:ln>
            <a:noFill/>
          </a:ln>
        </p:spPr>
        <p:txBody>
          <a:bodyPr>
            <a:normAutofit fontScale="85000" lnSpcReduction="10000"/>
          </a:bodyPr>
          <a:lstStyle/>
          <a:p>
            <a:r>
              <a:rPr lang="es-ES" dirty="0" smtClean="0"/>
              <a:t> </a:t>
            </a:r>
            <a:r>
              <a:rPr lang="es-ES" sz="3500" dirty="0" smtClean="0"/>
              <a:t>Con él se puede: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3000" dirty="0" smtClean="0"/>
              <a:t>Ver todo el rotafolios como miniaturas de páginas.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3000" dirty="0" smtClean="0"/>
              <a:t> Navegar por páginas de rotafolios.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3000" dirty="0" smtClean="0"/>
              <a:t>Configurar los fondos y las cuadriculas de las páginas.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3000" dirty="0" smtClean="0"/>
              <a:t>Organizar las páginas del rotafolios (arrastrando, cortando, copiando, eliminando, duplicando…).</a:t>
            </a:r>
            <a:endParaRPr lang="es-ES" sz="3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316039"/>
            <a:ext cx="855340" cy="723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799200"/>
          </a:xfrm>
        </p:spPr>
        <p:txBody>
          <a:bodyPr>
            <a:normAutofit/>
          </a:bodyPr>
          <a:lstStyle/>
          <a:p>
            <a:pPr algn="l"/>
            <a:r>
              <a:rPr lang="es-ES" sz="3600" b="1" dirty="0" smtClean="0"/>
              <a:t>EXPLORADOR  DE  RECURSOS</a:t>
            </a:r>
            <a:endParaRPr lang="es-ES" sz="36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040559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s-ES" sz="3800" b="1" dirty="0" smtClean="0">
                <a:latin typeface="Arial" pitchFamily="34" charset="0"/>
                <a:cs typeface="Arial" pitchFamily="34" charset="0"/>
              </a:rPr>
              <a:t>Ayuda a ver, examinar y usar rápidamente los recursos proporcionados por ActivInspire para enriquecer el rotafolios.</a:t>
            </a:r>
          </a:p>
          <a:p>
            <a:pPr algn="just">
              <a:lnSpc>
                <a:spcPct val="170000"/>
              </a:lnSpc>
              <a:buNone/>
            </a:pPr>
            <a:endParaRPr lang="es-ES" sz="3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s-ES" sz="3800" b="1" dirty="0" smtClean="0">
                <a:latin typeface="Arial" pitchFamily="34" charset="0"/>
                <a:cs typeface="Arial" pitchFamily="34" charset="0"/>
              </a:rPr>
              <a:t>Se usa para: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3200" dirty="0" smtClean="0"/>
              <a:t>Acceder a todos los recursos de una carpeta y verlos rápidamente.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3200" dirty="0" smtClean="0"/>
              <a:t>Mostrar miniaturas y nombres de archivo de recursos seleccionados.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3200" dirty="0" smtClean="0"/>
              <a:t>Arrastrar recursos del explorador y colocarlos en el rotafolios.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s-ES" sz="3200" dirty="0" smtClean="0"/>
              <a:t>Cambiar la transparencia de un recurso en el rotafolios.</a:t>
            </a:r>
          </a:p>
          <a:p>
            <a:pPr lvl="1" algn="just">
              <a:lnSpc>
                <a:spcPct val="150000"/>
              </a:lnSpc>
              <a:buFont typeface="Wingdings" pitchFamily="2" charset="2"/>
              <a:buChar char="ü"/>
            </a:pPr>
            <a:endParaRPr lang="es-ES" sz="3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249570"/>
            <a:ext cx="783332" cy="813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1052736"/>
          </a:xfrm>
        </p:spPr>
        <p:txBody>
          <a:bodyPr>
            <a:normAutofit/>
          </a:bodyPr>
          <a:lstStyle/>
          <a:p>
            <a:pPr algn="l"/>
            <a:r>
              <a:rPr lang="es-ES" sz="4000" b="1" dirty="0" smtClean="0"/>
              <a:t>EXPLORADOR  DE  OBJETOS</a:t>
            </a:r>
            <a:endParaRPr lang="es-ES" sz="40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301208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s-ES" sz="1800" dirty="0" smtClean="0"/>
              <a:t>En ActivInspire, todo lo que se agregue a un rotafolios es un objeto de uno u otro tipo: figura, imagen, vínculo, etc.</a:t>
            </a:r>
          </a:p>
          <a:p>
            <a:pPr algn="just">
              <a:lnSpc>
                <a:spcPct val="170000"/>
              </a:lnSpc>
            </a:pPr>
            <a:r>
              <a:rPr lang="es-ES" sz="1800" dirty="0" smtClean="0"/>
              <a:t>El explorador de objetos muestra detalles de los objetos en la página activa.</a:t>
            </a:r>
          </a:p>
          <a:p>
            <a:pPr algn="just">
              <a:lnSpc>
                <a:spcPct val="170000"/>
              </a:lnSpc>
            </a:pPr>
            <a:r>
              <a:rPr lang="es-ES" sz="1800" dirty="0" smtClean="0"/>
              <a:t>La página de un rotafolios tiene 4 capas, que se comportan como hojas transparente que contienen determinados tipos de objetos.</a:t>
            </a:r>
          </a:p>
          <a:p>
            <a:pPr algn="just">
              <a:lnSpc>
                <a:spcPct val="170000"/>
              </a:lnSpc>
              <a:buNone/>
            </a:pPr>
            <a:endParaRPr lang="es-ES" sz="1050" b="1" dirty="0" smtClean="0"/>
          </a:p>
          <a:p>
            <a:pPr algn="just">
              <a:lnSpc>
                <a:spcPct val="170000"/>
              </a:lnSpc>
            </a:pPr>
            <a:r>
              <a:rPr lang="es-ES" sz="1800" dirty="0" smtClean="0"/>
              <a:t>Se puede utilizar el Explorador de objetos para: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s-ES" sz="1600" dirty="0" smtClean="0"/>
              <a:t>Arrastrar y colocar objetos de una capa a otra.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s-ES" sz="1600" dirty="0" smtClean="0"/>
              <a:t>Agrupar, apilar y cambiar el orden de objetos.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s-ES" sz="1600" dirty="0" smtClean="0"/>
              <a:t>Mostrar u ocultar objetos.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§"/>
            </a:pPr>
            <a:r>
              <a:rPr lang="es-ES" sz="1600" dirty="0" smtClean="0"/>
              <a:t>Bloquear o desbloquear objetos.</a:t>
            </a:r>
          </a:p>
          <a:p>
            <a:pPr algn="just">
              <a:lnSpc>
                <a:spcPct val="170000"/>
              </a:lnSpc>
            </a:pPr>
            <a:endParaRPr lang="es-ES" sz="20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332656"/>
            <a:ext cx="702940" cy="70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015224"/>
          </a:xfrm>
        </p:spPr>
        <p:txBody>
          <a:bodyPr>
            <a:normAutofit/>
          </a:bodyPr>
          <a:lstStyle/>
          <a:p>
            <a:pPr algn="l"/>
            <a:r>
              <a:rPr lang="es-ES" sz="4400" b="1" dirty="0" smtClean="0"/>
              <a:t>EXPLORADOR DE NOTAS</a:t>
            </a:r>
            <a:endParaRPr lang="es-ES" sz="4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i="1" dirty="0" smtClean="0"/>
              <a:t>Explorador de notas, </a:t>
            </a:r>
            <a:r>
              <a:rPr lang="es-ES" dirty="0" smtClean="0"/>
              <a:t>nos ayuda a:</a:t>
            </a:r>
            <a:br>
              <a:rPr lang="es-ES" dirty="0" smtClean="0"/>
            </a:br>
            <a:endParaRPr lang="es-ES" sz="600" dirty="0" smtClean="0"/>
          </a:p>
          <a:p>
            <a:pPr lvl="1" algn="just">
              <a:lnSpc>
                <a:spcPct val="150000"/>
              </a:lnSpc>
            </a:pPr>
            <a:r>
              <a:rPr lang="es-ES" sz="2400" dirty="0" smtClean="0"/>
              <a:t>Crear, ver y editar notas en un rotafolios.</a:t>
            </a:r>
          </a:p>
          <a:p>
            <a:pPr lvl="1" algn="just"/>
            <a:r>
              <a:rPr lang="es-ES" sz="2400" dirty="0" smtClean="0"/>
              <a:t>Aportar información extra a nuestras unidades.</a:t>
            </a:r>
          </a:p>
          <a:p>
            <a:pPr lvl="1" algn="just"/>
            <a:endParaRPr lang="es-ES" sz="2400" dirty="0" smtClean="0"/>
          </a:p>
          <a:p>
            <a:pPr algn="just"/>
            <a:r>
              <a:rPr lang="es-ES" sz="3000" dirty="0" smtClean="0"/>
              <a:t>Cuando un rotafolios incorpora notas, muestra el icono de este explorador en la barra de menús.</a:t>
            </a:r>
            <a:endParaRPr lang="es-ES" sz="3000" dirty="0"/>
          </a:p>
        </p:txBody>
      </p:sp>
      <p:pic>
        <p:nvPicPr>
          <p:cNvPr id="1026" name="Picture 2" descr="C:\Users\aruiz\Desktop\2. Los Exploradores de ActivInspire - FORMACIÓN TIC 2.0_files\not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404664"/>
            <a:ext cx="872480" cy="872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748464" cy="1196752"/>
          </a:xfrm>
        </p:spPr>
        <p:txBody>
          <a:bodyPr>
            <a:normAutofit/>
          </a:bodyPr>
          <a:lstStyle/>
          <a:p>
            <a:pPr algn="l"/>
            <a:r>
              <a:rPr lang="es-ES" sz="3200" b="1" dirty="0" smtClean="0"/>
              <a:t>EXPLORADOR  DE  PROPIEDADES  </a:t>
            </a:r>
            <a:endParaRPr lang="es-ES" sz="3200" b="1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515719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ES" dirty="0" smtClean="0"/>
              <a:t> Te ayudará a ver todas las propiedades de un objeto. </a:t>
            </a:r>
          </a:p>
          <a:p>
            <a:pPr algn="just">
              <a:buNone/>
            </a:pPr>
            <a:endParaRPr lang="es-ES" sz="1900" dirty="0" smtClean="0"/>
          </a:p>
          <a:p>
            <a:pPr algn="just"/>
            <a:r>
              <a:rPr lang="es-ES" dirty="0" smtClean="0"/>
              <a:t> Úsalo para: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s-ES" dirty="0" smtClean="0"/>
              <a:t>Ver y manipular la posición y el aspecto de un objeto mediante el cambio de su configuración. Además, puede seguir controlando la posición de un objeto mediante su arrastre y colocación y editarlo para cambiar su color.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s-ES" dirty="0" smtClean="0"/>
              <a:t>Agregar funciones interactivas a los rotafolios y controlar cómo se usan. 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s-ES" dirty="0" smtClean="0"/>
              <a:t>Agregar a los objetos etiquetas siempre visibles o agregar diversión interactiva con una etiqueta que sólo aparezca cuando el cursor del ratón se desplace sobre el objeto.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s-ES" dirty="0" smtClean="0"/>
              <a:t>Controlar el comportamiento de un objeto mediante la definición de reglas, que registren su movimiento.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280176"/>
            <a:ext cx="850007" cy="79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43216"/>
          </a:xfrm>
        </p:spPr>
        <p:txBody>
          <a:bodyPr>
            <a:normAutofit/>
          </a:bodyPr>
          <a:lstStyle/>
          <a:p>
            <a:pPr algn="l"/>
            <a:r>
              <a:rPr lang="es-ES" sz="4000" dirty="0" smtClean="0"/>
              <a:t>EXPLORADOR DE ACCIONES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s-ES" dirty="0" smtClean="0"/>
              <a:t>Ayuda a asociar rápidamente una acción a un objeto.</a:t>
            </a:r>
          </a:p>
          <a:p>
            <a:pPr algn="just">
              <a:lnSpc>
                <a:spcPct val="170000"/>
              </a:lnSpc>
              <a:buNone/>
            </a:pPr>
            <a:endParaRPr lang="es-ES" dirty="0" smtClean="0"/>
          </a:p>
          <a:p>
            <a:pPr algn="just">
              <a:lnSpc>
                <a:spcPct val="170000"/>
              </a:lnSpc>
            </a:pPr>
            <a:r>
              <a:rPr lang="es-ES" dirty="0" smtClean="0"/>
              <a:t>Utilízalo para: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s-ES" dirty="0" smtClean="0"/>
              <a:t>Aplicar una acción de comando a un objeto (por ejemplo, el cubilete </a:t>
            </a:r>
            <a:r>
              <a:rPr lang="es-ES" dirty="0" smtClean="0">
                <a:sym typeface="Wingdings" pitchFamily="2" charset="2"/>
              </a:rPr>
              <a:t> rodará un dado cuando alguien seleccione el objeto).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s-ES" dirty="0" smtClean="0">
                <a:sym typeface="Wingdings" pitchFamily="2" charset="2"/>
              </a:rPr>
              <a:t>Aplicar una acción de página a un objeto (por ejemplo, ir a la página siguiente).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s-ES" dirty="0" smtClean="0">
                <a:sym typeface="Wingdings" pitchFamily="2" charset="2"/>
              </a:rPr>
              <a:t>Aplicar una acción de documento o medio a un objeto (por ejemplo, insertar un vínculo en un archivo o sitio web).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s-ES" dirty="0" smtClean="0">
                <a:sym typeface="Wingdings" pitchFamily="2" charset="2"/>
              </a:rPr>
              <a:t>Aplicar una acción de votación a un objeto (por ejemplo, iniciar/detener una votación de rotafolios).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s-ES" dirty="0" smtClean="0">
                <a:sym typeface="Wingdings" pitchFamily="2" charset="2"/>
              </a:rPr>
              <a:t>Quitar una acción que ya no se necesita.</a:t>
            </a:r>
          </a:p>
          <a:p>
            <a:pPr lvl="1" algn="just">
              <a:lnSpc>
                <a:spcPct val="170000"/>
              </a:lnSpc>
              <a:buFont typeface="Wingdings" pitchFamily="2" charset="2"/>
              <a:buChar char="v"/>
            </a:pPr>
            <a:r>
              <a:rPr lang="es-ES" dirty="0" smtClean="0">
                <a:sym typeface="Wingdings" pitchFamily="2" charset="2"/>
              </a:rPr>
              <a:t>Obtener una vista previa de una acción.</a:t>
            </a:r>
            <a:endParaRPr lang="es-ES" dirty="0"/>
          </a:p>
        </p:txBody>
      </p:sp>
      <p:pic>
        <p:nvPicPr>
          <p:cNvPr id="2050" name="Picture 2" descr="C:\Users\aruiz\Desktop\2. Los Exploradores de ActivInspire - FORMACIÓN TIC 2.0_files\acti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404664"/>
            <a:ext cx="812130" cy="8121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1052736"/>
          </a:xfrm>
        </p:spPr>
        <p:txBody>
          <a:bodyPr>
            <a:normAutofit/>
          </a:bodyPr>
          <a:lstStyle/>
          <a:p>
            <a:pPr algn="l"/>
            <a:r>
              <a:rPr lang="es-ES" sz="3200" b="1" dirty="0" smtClean="0"/>
              <a:t>EXPLORADOR  DE  VOTACIONES</a:t>
            </a:r>
            <a:endParaRPr lang="es-ES" sz="3200" b="1" dirty="0"/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5301208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es-ES" sz="2000" dirty="0" smtClean="0"/>
              <a:t>Permite administrar todos los aspectos del registro de los dispositivos ActiVote y ActivExpression, para llevar a cabo sesiones de votación que podrá grabar, almacenar y explorar los resultados de dichas sesiones.</a:t>
            </a:r>
          </a:p>
          <a:p>
            <a:pPr algn="just">
              <a:lnSpc>
                <a:spcPct val="120000"/>
              </a:lnSpc>
              <a:buNone/>
            </a:pPr>
            <a:endParaRPr lang="es-ES" sz="2000" dirty="0" smtClean="0"/>
          </a:p>
          <a:p>
            <a:pPr algn="just">
              <a:lnSpc>
                <a:spcPct val="170000"/>
              </a:lnSpc>
            </a:pPr>
            <a:r>
              <a:rPr lang="es-ES" sz="2000" dirty="0" smtClean="0"/>
              <a:t>Utilice el Explorador de votaciones para:</a:t>
            </a:r>
          </a:p>
          <a:p>
            <a:pPr lvl="1" algn="just"/>
            <a:r>
              <a:rPr lang="es-ES" sz="1600" dirty="0" smtClean="0"/>
              <a:t>Registrar los dispositivos ActiVote y ActivExpression.</a:t>
            </a:r>
          </a:p>
          <a:p>
            <a:pPr lvl="1" algn="just"/>
            <a:r>
              <a:rPr lang="es-ES" sz="1600" dirty="0" smtClean="0"/>
              <a:t>Asignar estudiantes a dispositivos.</a:t>
            </a:r>
          </a:p>
          <a:p>
            <a:pPr lvl="1" algn="just"/>
            <a:r>
              <a:rPr lang="es-ES" sz="1600" dirty="0" smtClean="0"/>
              <a:t>Cambiar entre la votación anónima y la votación con nombre.</a:t>
            </a:r>
          </a:p>
          <a:p>
            <a:pPr lvl="1" algn="just"/>
            <a:r>
              <a:rPr lang="es-ES" sz="1600" dirty="0" smtClean="0"/>
              <a:t>Seleccionar los dispositivos ActiVote o ActivExpression para una sesión de votación.</a:t>
            </a:r>
          </a:p>
          <a:p>
            <a:pPr lvl="1" algn="just"/>
            <a:r>
              <a:rPr lang="es-ES" sz="1600" dirty="0" smtClean="0"/>
              <a:t>Establecer, posponer o cambiar el tiempo dedicado a las respuestas.</a:t>
            </a:r>
          </a:p>
          <a:p>
            <a:pPr lvl="1" algn="just"/>
            <a:r>
              <a:rPr lang="es-ES" sz="1600" dirty="0" smtClean="0"/>
              <a:t>Iniciar y detener votaciones.</a:t>
            </a:r>
          </a:p>
          <a:p>
            <a:pPr lvl="1" algn="just"/>
            <a:r>
              <a:rPr lang="es-ES" sz="1600" dirty="0" smtClean="0"/>
              <a:t>Mostrar u ocultar el mensaje “Votar ahora”.</a:t>
            </a:r>
            <a:endParaRPr lang="es-ES" sz="1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253448"/>
            <a:ext cx="836290" cy="85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ción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undición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undició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442</TotalTime>
  <Words>1182</Words>
  <Application>Microsoft Office PowerPoint</Application>
  <PresentationFormat>Presentación en pantalla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Fundición</vt:lpstr>
      <vt:lpstr>FORMACIÓN EN CENTROS 3ª SESIÓN</vt:lpstr>
      <vt:lpstr>EXPLORADORES</vt:lpstr>
      <vt:lpstr>EXPLORADOR  DE  PÁGINAS</vt:lpstr>
      <vt:lpstr>EXPLORADOR  DE  RECURSOS</vt:lpstr>
      <vt:lpstr>EXPLORADOR  DE  OBJETOS</vt:lpstr>
      <vt:lpstr>EXPLORADOR DE NOTAS</vt:lpstr>
      <vt:lpstr>EXPLORADOR  DE  PROPIEDADES  </vt:lpstr>
      <vt:lpstr>EXPLORADOR DE ACCIONES</vt:lpstr>
      <vt:lpstr>EXPLORADOR  DE  VOTACIONES</vt:lpstr>
      <vt:lpstr>LAS  CAPAS</vt:lpstr>
      <vt:lpstr>¿Cómo colocar un objeto en otra capa?</vt:lpstr>
      <vt:lpstr>Diapositiva 12</vt:lpstr>
      <vt:lpstr>TÉCNICAS</vt:lpstr>
      <vt:lpstr>AGRUPAR  Y  TIRAR</vt:lpstr>
      <vt:lpstr>CONTENEDOR DE PALABRAS CLAVE</vt:lpstr>
      <vt:lpstr>CONTENEDOR DE OBJETO ESPECÍFICO</vt:lpstr>
      <vt:lpstr>3 ACTIVIDADES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FORMACIÓN EN CENTROS 3ª SESIÓN</dc:title>
  <dc:creator>Usuario</dc:creator>
  <cp:lastModifiedBy>Usuario</cp:lastModifiedBy>
  <cp:revision>51</cp:revision>
  <dcterms:created xsi:type="dcterms:W3CDTF">2017-12-07T08:48:29Z</dcterms:created>
  <dcterms:modified xsi:type="dcterms:W3CDTF">2017-12-18T19:14:55Z</dcterms:modified>
</cp:coreProperties>
</file>