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60" r:id="rId4"/>
    <p:sldId id="261" r:id="rId5"/>
    <p:sldId id="263" r:id="rId6"/>
    <p:sldId id="262" r:id="rId7"/>
    <p:sldId id="264" r:id="rId8"/>
    <p:sldId id="266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3717925"/>
            <a:ext cx="10943167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4940300"/>
            <a:ext cx="10949517" cy="981075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33ECBD3-3A94-4449-A0DB-51F6206A917B}" type="datetimeFigureOut">
              <a:rPr lang="es-ES" smtClean="0"/>
            </a:fld>
            <a:endParaRPr lang="es-E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96FC3A2-FE6C-42B1-914E-7133BD295B01}" type="slidenum">
              <a:rPr lang="es-ES" smtClean="0"/>
            </a:fld>
            <a:endParaRPr lang="es-E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33ECBD3-3A94-4449-A0DB-51F6206A917B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96FC3A2-FE6C-42B1-914E-7133BD295B01}" type="slidenum">
              <a:rPr lang="es-ES" smtClean="0"/>
            </a:fld>
            <a:endParaRPr lang="es-E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33ECBD3-3A94-4449-A0DB-51F6206A917B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96FC3A2-FE6C-42B1-914E-7133BD295B01}" type="slidenum">
              <a:rPr lang="es-ES" smtClean="0"/>
            </a:fld>
            <a:endParaRPr lang="es-E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33ECBD3-3A94-4449-A0DB-51F6206A917B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96FC3A2-FE6C-42B1-914E-7133BD295B01}" type="slidenum">
              <a:rPr lang="es-ES" smtClean="0"/>
            </a:fld>
            <a:endParaRPr lang="es-E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33ECBD3-3A94-4449-A0DB-51F6206A917B}" type="datetimeFigureOut">
              <a:rPr lang="es-ES" smtClean="0"/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96FC3A2-FE6C-42B1-914E-7133BD295B01}" type="slidenum">
              <a:rPr lang="es-ES" smtClean="0"/>
            </a:fld>
            <a:endParaRPr lang="es-E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33ECBD3-3A94-4449-A0DB-51F6206A917B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96FC3A2-FE6C-42B1-914E-7133BD295B01}" type="slidenum">
              <a:rPr lang="es-ES" smtClean="0"/>
            </a:fld>
            <a:endParaRPr lang="es-E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33ECBD3-3A94-4449-A0DB-51F6206A917B}" type="datetimeFigureOut">
              <a:rPr lang="es-ES" smtClean="0"/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96FC3A2-FE6C-42B1-914E-7133BD295B01}" type="slidenum">
              <a:rPr lang="es-ES" smtClean="0"/>
            </a:fld>
            <a:endParaRPr lang="es-E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33ECBD3-3A94-4449-A0DB-51F6206A917B}" type="datetimeFigureOut">
              <a:rPr lang="es-ES" smtClean="0"/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96FC3A2-FE6C-42B1-914E-7133BD295B01}" type="slidenum">
              <a:rPr lang="es-ES" smtClean="0"/>
            </a:fld>
            <a:endParaRPr lang="es-E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33ECBD3-3A94-4449-A0DB-51F6206A917B}" type="datetimeFigureOut">
              <a:rPr lang="es-ES" smtClean="0"/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96FC3A2-FE6C-42B1-914E-7133BD295B01}" type="slidenum">
              <a:rPr lang="es-ES" smtClean="0"/>
            </a:fld>
            <a:endParaRPr lang="es-E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33ECBD3-3A94-4449-A0DB-51F6206A917B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96FC3A2-FE6C-42B1-914E-7133BD295B01}" type="slidenum">
              <a:rPr lang="es-ES" smtClean="0"/>
            </a:fld>
            <a:endParaRPr lang="es-E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33ECBD3-3A94-4449-A0DB-51F6206A917B}" type="datetimeFigureOut">
              <a:rPr lang="es-ES" smtClean="0"/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96FC3A2-FE6C-42B1-914E-7133BD295B01}" type="slidenum">
              <a:rPr lang="es-ES" smtClean="0"/>
            </a:fld>
            <a:endParaRPr lang="es-E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D33ECBD3-3A94-4449-A0DB-51F6206A917B}" type="datetimeFigureOut">
              <a:rPr lang="es-ES" smtClean="0"/>
            </a:fld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96FC3A2-FE6C-42B1-914E-7133BD295B01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microsoft.com/office/2007/relationships/media" Target="file:///C:\Users\Aurora\Downloads\VID-20171201-WA0002%20(1).mp4" TargetMode="External"/><Relationship Id="rId1" Type="http://schemas.openxmlformats.org/officeDocument/2006/relationships/video" Target="file:///C:\Users\Aurora\Downloads\VID-20171201-WA0002%20(1).mp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microsoft.com/office/2007/relationships/media" Target="file:///C:\Users\Aurora\Downloads\VID-20180228-WA0013.mp4" TargetMode="External"/><Relationship Id="rId1" Type="http://schemas.openxmlformats.org/officeDocument/2006/relationships/video" Target="file:///C:\Users\Aurora\Downloads\VID-20180228-WA0013.mp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TERTULIAS DIALÓGICAS LITERARIAS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INTERGENERACIONALES</a:t>
            </a:r>
            <a:endParaRPr lang="es-ES"/>
          </a:p>
          <a:p>
            <a:r>
              <a:rPr lang="es-ES"/>
              <a:t>CEIP MOSAICO</a:t>
            </a:r>
            <a:endParaRPr lang="es-ES"/>
          </a:p>
        </p:txBody>
      </p:sp>
      <p:pic>
        <p:nvPicPr>
          <p:cNvPr id="4" name="Picture 3" descr="escudo CEIP MOSAIC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4035" y="5278120"/>
            <a:ext cx="1167130" cy="1167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s-ES" altLang="en-US"/>
              <a:t>MODALIDADES</a:t>
            </a:r>
            <a:endParaRPr lang="es-E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s-ES" altLang="en-US" sz="2800"/>
              <a:t>TERTULIAS DIALÓGICAS LITERARIAS</a:t>
            </a:r>
            <a:endParaRPr lang="es-ES" altLang="en-US" sz="2800"/>
          </a:p>
          <a:p>
            <a:pPr>
              <a:buFont typeface="Wingdings" panose="05000000000000000000" charset="0"/>
              <a:buChar char=""/>
            </a:pPr>
            <a:r>
              <a:rPr lang="es-ES" altLang="en-US" sz="2400"/>
              <a:t>Para el alumnado</a:t>
            </a:r>
            <a:endParaRPr lang="es-ES" altLang="en-US" sz="2400"/>
          </a:p>
          <a:p>
            <a:pPr>
              <a:buFont typeface="Wingdings" panose="05000000000000000000" charset="0"/>
              <a:buChar char=""/>
            </a:pPr>
            <a:r>
              <a:rPr lang="es-ES" altLang="en-US" sz="2400"/>
              <a:t>Para los adultos relacionados con la comunidad: transformación personal de los contertulios.</a:t>
            </a:r>
            <a:endParaRPr lang="es-ES" altLang="en-US" sz="2400"/>
          </a:p>
          <a:p>
            <a:pPr>
              <a:buFont typeface="Wingdings" panose="05000000000000000000" charset="0"/>
              <a:buChar char=""/>
            </a:pPr>
            <a:r>
              <a:rPr lang="es-ES" altLang="en-US" sz="2400"/>
              <a:t>Para el barrio o la localidad en espacios comunes.</a:t>
            </a:r>
            <a:endParaRPr lang="es-ES" altLang="en-US" sz="2400"/>
          </a:p>
          <a:p>
            <a:pPr>
              <a:buFont typeface="Arial" panose="020B0604020202020204" pitchFamily="34" charset="0"/>
              <a:buChar char="•"/>
            </a:pPr>
            <a:r>
              <a:rPr lang="es-ES" altLang="en-US" sz="2800"/>
              <a:t>TERTULIAS DIALÓGICAS PEDAGÓGICAS</a:t>
            </a:r>
            <a:endParaRPr lang="es-ES" altLang="en-US" sz="2800"/>
          </a:p>
          <a:p>
            <a:pPr>
              <a:buFont typeface="Wingdings" panose="05000000000000000000" charset="0"/>
              <a:buChar char=""/>
            </a:pPr>
            <a:r>
              <a:rPr lang="es-ES" altLang="en-US" sz="2400"/>
              <a:t>Para el profesorado y la comunidad.</a:t>
            </a:r>
            <a:endParaRPr lang="es-ES" altLang="en-US" sz="2400"/>
          </a:p>
          <a:p>
            <a:pPr>
              <a:buFont typeface="Arial" panose="020B0604020202020204" pitchFamily="34" charset="0"/>
              <a:buChar char="•"/>
            </a:pPr>
            <a:r>
              <a:rPr lang="es-ES" altLang="en-US" sz="2800"/>
              <a:t>TERTULIAS DIALÓGICAS CIENTÍFICAS, MUSICALES, MATEMÁTICAS, CINEMATOGRÁFICAS...</a:t>
            </a:r>
            <a:endParaRPr lang="es-ES" altLang="en-US" sz="2800"/>
          </a:p>
          <a:p>
            <a:pPr>
              <a:buFont typeface="Wingdings" panose="05000000000000000000" charset="0"/>
              <a:buChar char=""/>
            </a:pPr>
            <a:r>
              <a:rPr lang="es-ES" altLang="en-US" sz="2400"/>
              <a:t>Para toda la comunidad</a:t>
            </a:r>
            <a:endParaRPr lang="es-ES" altLang="en-US" sz="2400"/>
          </a:p>
          <a:p>
            <a:pPr marL="137160" lvl="1">
              <a:spcBef>
                <a:spcPts val="675"/>
              </a:spcBef>
            </a:pPr>
            <a:endParaRPr lang="es-ES" b="1" dirty="0">
              <a:solidFill>
                <a:srgbClr val="7030A0"/>
              </a:solidFill>
            </a:endParaRPr>
          </a:p>
          <a:p>
            <a:pPr>
              <a:buFont typeface="Wingdings" panose="05000000000000000000" charset="0"/>
              <a:buChar char=""/>
            </a:pPr>
            <a:endParaRPr lang="es-ES" altLang="en-US" sz="2800"/>
          </a:p>
          <a:p>
            <a:pPr>
              <a:buFont typeface="Wingdings" panose="05000000000000000000" charset="0"/>
              <a:buChar char=""/>
            </a:pPr>
            <a:endParaRPr lang="es-ES" altLang="en-US" sz="2800"/>
          </a:p>
          <a:p>
            <a:endParaRPr lang="es-ES" altLang="en-US" sz="2800"/>
          </a:p>
          <a:p>
            <a:pPr marL="0" indent="0">
              <a:buNone/>
            </a:pPr>
            <a:endParaRPr lang="es-E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s-ES" altLang="en-US"/>
              <a:t>TERTULIAS DIALÓGICAS LITERARIAS </a:t>
            </a:r>
            <a:endParaRPr lang="es-E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r>
              <a:rPr lang="es-ES" altLang="en-US"/>
              <a:t>INTERGENERACIONALES DEL CEIP MOSAICO</a:t>
            </a:r>
            <a:endParaRPr lang="es-ES" altLang="en-US"/>
          </a:p>
          <a:p>
            <a:pPr marL="0" indent="0" algn="l">
              <a:buNone/>
            </a:pPr>
            <a:endParaRPr lang="es-ES" altLang="en-US"/>
          </a:p>
          <a:p>
            <a:pPr algn="just">
              <a:buFont typeface="Arial" panose="020B0604020202020204" pitchFamily="34" charset="0"/>
              <a:buChar char="•"/>
            </a:pPr>
            <a:r>
              <a:rPr lang="es-ES" altLang="en-US" sz="2400"/>
              <a:t>Es una tertulia en la que participan diversos miembros de la Comunidad Escolar: profesorado, voluntariado, familias, ex-alumnos y personal laboral del centro en interacción con residentes del centro de mayores FOAM.</a:t>
            </a:r>
            <a:endParaRPr lang="es-ES" altLang="en-US" sz="2400"/>
          </a:p>
          <a:p>
            <a:pPr algn="just">
              <a:buFont typeface="Arial" panose="020B0604020202020204" pitchFamily="34" charset="0"/>
              <a:buChar char="•"/>
            </a:pPr>
            <a:r>
              <a:rPr lang="es-ES" altLang="en-US" sz="2400"/>
              <a:t>Se realiza en el propio centro de mayores.</a:t>
            </a:r>
            <a:endParaRPr lang="es-ES" altLang="en-US" sz="2400"/>
          </a:p>
          <a:p>
            <a:pPr algn="just">
              <a:buFont typeface="Arial" panose="020B0604020202020204" pitchFamily="34" charset="0"/>
              <a:buChar char="•"/>
            </a:pPr>
            <a:r>
              <a:rPr lang="es-ES" altLang="en-US" sz="2400"/>
              <a:t>El funcionamiento es similar al de las tertulias literarias convencionales.</a:t>
            </a:r>
            <a:endParaRPr lang="es-ES" altLang="en-US" sz="2400"/>
          </a:p>
          <a:p>
            <a:pPr algn="just">
              <a:buFont typeface="Arial" panose="020B0604020202020204" pitchFamily="34" charset="0"/>
              <a:buChar char="•"/>
            </a:pPr>
            <a:r>
              <a:rPr lang="es-ES" altLang="en-US" sz="2400"/>
              <a:t>Se diferencia en cómo preparan las tertulias los abuelos y abuelas.</a:t>
            </a:r>
            <a:endParaRPr lang="es-ES" altLang="en-US" sz="2400"/>
          </a:p>
          <a:p>
            <a:pPr algn="just">
              <a:buFont typeface="Arial" panose="020B0604020202020204" pitchFamily="34" charset="0"/>
              <a:buChar char="•"/>
            </a:pPr>
            <a:r>
              <a:rPr lang="es-ES" altLang="en-US" sz="2400"/>
              <a:t>La lectura parcial es más breve que en tertulias convencionales.</a:t>
            </a:r>
            <a:endParaRPr lang="es-ES" altLang="en-US" sz="2400"/>
          </a:p>
          <a:p>
            <a:pPr algn="just">
              <a:buFont typeface="Arial" panose="020B0604020202020204" pitchFamily="34" charset="0"/>
              <a:buChar char="•"/>
            </a:pPr>
            <a:endParaRPr lang="es-ES" altLang="en-US" sz="2400"/>
          </a:p>
          <a:p>
            <a:pPr marL="0" indent="0" algn="just">
              <a:buFont typeface="Arial" panose="020B0604020202020204" pitchFamily="34" charset="0"/>
              <a:buNone/>
            </a:pPr>
            <a:endParaRPr lang="es-ES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s-ES" altLang="en-US"/>
              <a:t>PREPARACIÓN DE LA TERTULIA</a:t>
            </a:r>
            <a:endParaRPr lang="es-ES" altLang="en-US"/>
          </a:p>
        </p:txBody>
      </p:sp>
      <p:pic>
        <p:nvPicPr>
          <p:cNvPr id="13" name="VID-20171201-WA0002 (1)">
            <a:hlinkClick r:id="" action="ppaction://media"/>
          </p:cNvPr>
          <p:cNvPicPr/>
          <p:nvPr>
            <p:ph idx="1"/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048000" y="1974850"/>
            <a:ext cx="60960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 fullScrn="0">
              <p:cMediaNode>
                <p:cTn id="2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 additive="base">
                                        <p:cTn id="7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Content Placeholder 3" descr="IMG-20171106-WA0009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716395" y="1517650"/>
            <a:ext cx="5095875" cy="382270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723265" y="949325"/>
            <a:ext cx="5417185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/>
              <a:t>Favorece la interacción entre personas de distintas edades.</a:t>
            </a:r>
            <a:endParaRPr lang="es-ES" altLang="en-US"/>
          </a:p>
          <a:p>
            <a:r>
              <a:rPr lang="es-ES" altLang="en-US"/>
              <a:t>La experiencia es un valor añadido.</a:t>
            </a:r>
            <a:endParaRPr lang="es-ES" altLang="en-US"/>
          </a:p>
          <a:p>
            <a:r>
              <a:rPr lang="es-ES" altLang="en-US"/>
              <a:t>Es gratificante para todos y todas.</a:t>
            </a:r>
            <a:endParaRPr lang="es-ES" altLang="en-US"/>
          </a:p>
          <a:p>
            <a:endParaRPr lang="es-ES" altLang="en-US"/>
          </a:p>
          <a:p>
            <a:r>
              <a:rPr lang="es-ES" altLang="en-US"/>
              <a:t>Los mayores además...</a:t>
            </a:r>
            <a:endParaRPr lang="es-ES" altLang="en-US"/>
          </a:p>
          <a:p>
            <a:endParaRPr lang="es-ES" altLang="en-US"/>
          </a:p>
          <a:p>
            <a:pPr marL="285750" indent="-285750">
              <a:buFont typeface="Wingdings" panose="05000000000000000000" charset="0"/>
              <a:buChar char=""/>
            </a:pPr>
            <a:r>
              <a:rPr lang="es-ES" altLang="en-US"/>
              <a:t>Se animan a leer o es un acercamiento al libro.</a:t>
            </a:r>
            <a:endParaRPr lang="es-ES" altLang="en-US"/>
          </a:p>
          <a:p>
            <a:pPr marL="285750" indent="-285750">
              <a:buFont typeface="Wingdings" panose="05000000000000000000" charset="0"/>
              <a:buChar char=""/>
            </a:pPr>
            <a:r>
              <a:rPr lang="es-ES" altLang="en-US"/>
              <a:t>Realizan una actividad diferente e interaccionan con personas de otras edades y que no son familiares.</a:t>
            </a:r>
            <a:endParaRPr lang="es-ES" altLang="en-US"/>
          </a:p>
          <a:p>
            <a:pPr marL="285750" indent="-285750">
              <a:buFont typeface="Wingdings" panose="05000000000000000000" charset="0"/>
              <a:buChar char=""/>
            </a:pPr>
            <a:r>
              <a:rPr lang="es-ES" altLang="en-US"/>
              <a:t>Les aporta autoconfianza y les ayuda a superar tristezas.</a:t>
            </a:r>
            <a:endParaRPr lang="es-ES" altLang="en-US"/>
          </a:p>
          <a:p>
            <a:pPr marL="285750" indent="-285750">
              <a:buFont typeface="Wingdings" panose="05000000000000000000" charset="0"/>
              <a:buChar char=""/>
            </a:pPr>
            <a:r>
              <a:rPr lang="es-ES" altLang="en-US"/>
              <a:t>Se sienten queridos e importantes.</a:t>
            </a:r>
            <a:endParaRPr lang="es-ES" altLang="en-US"/>
          </a:p>
          <a:p>
            <a:pPr marL="285750" indent="-285750">
              <a:buFont typeface="Wingdings" panose="05000000000000000000" charset="0"/>
              <a:buChar char=""/>
            </a:pPr>
            <a:r>
              <a:rPr lang="es-ES" altLang="en-US"/>
              <a:t>Les beneficia a nivel neuronal.</a:t>
            </a:r>
            <a:endParaRPr lang="es-ES" altLang="en-US"/>
          </a:p>
          <a:p>
            <a:pPr marL="285750" indent="-285750">
              <a:buFont typeface="Wingdings" panose="05000000000000000000" charset="0"/>
              <a:buChar char=""/>
            </a:pPr>
            <a:r>
              <a:rPr lang="es-ES" altLang="en-US"/>
              <a:t>Se crean relaciones de confianza.</a:t>
            </a:r>
            <a:endParaRPr lang="es-ES" altLang="en-US"/>
          </a:p>
          <a:p>
            <a:endParaRPr lang="es-ES" altLang="en-US"/>
          </a:p>
          <a:p>
            <a:endParaRPr lang="es-E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s-ES" altLang="en-US"/>
              <a:t>OPINIONES</a:t>
            </a:r>
            <a:endParaRPr lang="es-ES" altLang="en-US"/>
          </a:p>
        </p:txBody>
      </p:sp>
      <p:pic>
        <p:nvPicPr>
          <p:cNvPr id="8" name="VID-20180228-WA0013">
            <a:hlinkClick r:id="" action="ppaction://media"/>
          </p:cNvPr>
          <p:cNvPicPr/>
          <p:nvPr>
            <p:ph idx="1"/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048000" y="1898650"/>
            <a:ext cx="60960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 fullScrn="0">
              <p:cMediaNode>
                <p:cTn id="2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 additive="base">
                                        <p:cTn id="7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8" name="Content Placeholder 7" descr="Picture1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 rot="5400000">
            <a:off x="609600" y="2102485"/>
            <a:ext cx="5384800" cy="3096260"/>
          </a:xfrm>
          <a:prstGeom prst="rect">
            <a:avLst/>
          </a:prstGeom>
        </p:spPr>
      </p:pic>
      <p:pic>
        <p:nvPicPr>
          <p:cNvPr id="9" name="Content Placeholder 8" descr="Picture2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5400000">
            <a:off x="6273165" y="2103120"/>
            <a:ext cx="5384800" cy="3096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 Color">
  <a:themeElements>
    <a:clrScheme name="Green Color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8AB900"/>
      </a:accent6>
      <a:hlink>
        <a:srgbClr val="CC3300"/>
      </a:hlink>
      <a:folHlink>
        <a:srgbClr val="996600"/>
      </a:folHlink>
    </a:clrScheme>
    <a:fontScheme name="Green Color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reen Col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99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1448</Words>
  <Application>WPS Presentation</Application>
  <PresentationFormat>Personalizado</PresentationFormat>
  <Paragraphs>52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SimSun</vt:lpstr>
      <vt:lpstr>Wingdings</vt:lpstr>
      <vt:lpstr>Wingdings</vt:lpstr>
      <vt:lpstr>Microsoft YaHei</vt:lpstr>
      <vt:lpstr/>
      <vt:lpstr>Arial Unicode MS</vt:lpstr>
      <vt:lpstr>Calibri</vt:lpstr>
      <vt:lpstr>Segoe Print</vt:lpstr>
      <vt:lpstr>Green Color</vt:lpstr>
      <vt:lpstr>TERTULIAS DIALÓGICAS LITERARIAS</vt:lpstr>
      <vt:lpstr>MODALIDADES</vt:lpstr>
      <vt:lpstr>TERTULIAS DIALÓGICAS LITERARIAS </vt:lpstr>
      <vt:lpstr>PREPARACIÓN DE LA TERTULIA</vt:lpstr>
      <vt:lpstr>PowerPoint 演示文稿</vt:lpstr>
      <vt:lpstr>OPINIONES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TERTULIAs dialógicas</dc:title>
  <dc:creator>Roberto Ricarte</dc:creator>
  <cp:lastModifiedBy>Aurora</cp:lastModifiedBy>
  <cp:revision>5</cp:revision>
  <dcterms:created xsi:type="dcterms:W3CDTF">2018-03-02T17:51:00Z</dcterms:created>
  <dcterms:modified xsi:type="dcterms:W3CDTF">2018-03-03T22:18:56Z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1033-10.2.0.5965</vt:lpwstr>
  </property>
</Properties>
</file>