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  <p:sldId id="267" r:id="rId12"/>
    <p:sldId id="282" r:id="rId13"/>
    <p:sldId id="269" r:id="rId14"/>
    <p:sldId id="271" r:id="rId15"/>
    <p:sldId id="273" r:id="rId16"/>
    <p:sldId id="275" r:id="rId17"/>
    <p:sldId id="277" r:id="rId18"/>
    <p:sldId id="283" r:id="rId19"/>
    <p:sldId id="279" r:id="rId20"/>
    <p:sldId id="266" r:id="rId21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222" y="16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3B72C9A-E576-4B61-BD78-FC878F7D1A9D}" type="slidenum">
              <a:t>‹Nº›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0452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E7541CB9-6240-4E2F-B913-9853CE1427C6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20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de-DE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4A7899-2401-462E-A114-9B1050DFE160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B37010-A01B-45D9-8DE0-789624DFD996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2F4DE-90E4-437A-8C75-6380899940DB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7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2826E0-B832-402C-A84E-8D165750F75B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E48AD2-F0E0-4CBD-9199-CCCBDCBDBF26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1C7A0-D35D-4F47-B19C-4D754EE75D3A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3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29DE0F-2D59-475B-A7AC-7A10C7F15521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6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D0BB05-704A-4AAC-9217-02EF7651C1EF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2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C7A359-0E3A-4B5E-923C-C685F33A5199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6313E-8A89-4367-9308-296E132CD634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1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9D1650-005F-4057-8117-5E9CB59F92CB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3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de-DE" sz="1400" kern="1200">
                <a:latin typeface="Liberation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5A8F4620-8ABC-4514-8F84-CFE9859DEEAA}" type="slidenum"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hangingPunct="0">
        <a:tabLst/>
        <a:defRPr lang="de-DE" sz="3600" b="0" i="0" u="none" strike="noStrike" kern="1200">
          <a:ln>
            <a:noFill/>
          </a:ln>
          <a:latin typeface="Arial" pitchFamily="18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de-DE" sz="260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424080"/>
            <a:ext cx="7200000" cy="10241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Encuentro final de Grupos de Trabajo y Formación en Centros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503999" y="1800000"/>
            <a:ext cx="8280000" cy="48240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de-DE" sz="3200" dirty="0" smtClean="0">
                <a:latin typeface="Arial" pitchFamily="18"/>
              </a:rPr>
              <a:t>Nombre </a:t>
            </a:r>
            <a:r>
              <a:rPr lang="de-DE" sz="3200" dirty="0">
                <a:latin typeface="Arial" pitchFamily="18"/>
              </a:rPr>
              <a:t>del </a:t>
            </a:r>
            <a:r>
              <a:rPr lang="de-DE" sz="3200" dirty="0" smtClean="0">
                <a:latin typeface="Arial" pitchFamily="18"/>
              </a:rPr>
              <a:t>GT/FC </a:t>
            </a:r>
          </a:p>
          <a:p>
            <a:pPr marL="0" indent="0" algn="ctr">
              <a:buNone/>
            </a:pPr>
            <a:r>
              <a:rPr lang="es-ES_tradnl" sz="3200" dirty="0" smtClean="0"/>
              <a:t>“</a:t>
            </a:r>
            <a:r>
              <a:rPr lang="es-ES_tradnl" sz="3200" dirty="0"/>
              <a:t>EVALUAMOS POR COMPETENCIAS”</a:t>
            </a:r>
            <a:endParaRPr lang="es-ES" sz="3200" dirty="0"/>
          </a:p>
          <a:p>
            <a:pPr marL="0" lvl="0" indent="0" algn="ctr">
              <a:buNone/>
            </a:pPr>
            <a:endParaRPr lang="de-DE" sz="3200" dirty="0">
              <a:latin typeface="Arial" pitchFamily="18"/>
            </a:endParaRPr>
          </a:p>
          <a:p>
            <a:pPr marL="0" lvl="0" indent="0" algn="ctr">
              <a:buNone/>
            </a:pPr>
            <a:r>
              <a:rPr lang="de-DE" sz="3200" dirty="0" smtClean="0">
                <a:latin typeface="Arial" pitchFamily="18"/>
              </a:rPr>
              <a:t>              Centro CEIP Profesor Tierno Galván</a:t>
            </a:r>
            <a:endParaRPr lang="de-DE" sz="3200" dirty="0">
              <a:latin typeface="Arial" pitchFamily="18"/>
            </a:endParaRPr>
          </a:p>
          <a:p>
            <a:pPr marL="0" lvl="0" indent="0" algn="ctr">
              <a:buNone/>
            </a:pPr>
            <a:r>
              <a:rPr lang="de-DE" sz="3200" dirty="0" smtClean="0">
                <a:latin typeface="Arial" pitchFamily="18"/>
              </a:rPr>
              <a:t>                   Localidad :Utrera</a:t>
            </a:r>
            <a:endParaRPr lang="de-DE" sz="2400" dirty="0">
              <a:latin typeface="Arial" pitchFamily="18"/>
            </a:endParaRPr>
          </a:p>
          <a:p>
            <a:pPr marL="0" lvl="0" indent="0" algn="r">
              <a:buNone/>
            </a:pPr>
            <a:endParaRPr lang="de-DE" sz="2000" dirty="0" smtClean="0">
              <a:latin typeface="Arial" pitchFamily="18"/>
            </a:endParaRPr>
          </a:p>
          <a:p>
            <a:pPr marL="0" lvl="0" indent="0" algn="r">
              <a:buNone/>
            </a:pPr>
            <a:r>
              <a:rPr lang="de-DE" sz="2000" dirty="0" smtClean="0">
                <a:latin typeface="Arial" pitchFamily="18"/>
              </a:rPr>
              <a:t>CEP </a:t>
            </a:r>
            <a:r>
              <a:rPr lang="de-DE" sz="2000" dirty="0">
                <a:latin typeface="Arial" pitchFamily="18"/>
              </a:rPr>
              <a:t>de Lebrija</a:t>
            </a:r>
          </a:p>
          <a:p>
            <a:pPr marL="0" lvl="0" indent="0" algn="r">
              <a:buNone/>
            </a:pPr>
            <a:r>
              <a:rPr lang="de-DE" sz="2000" dirty="0">
                <a:latin typeface="Arial" pitchFamily="18"/>
              </a:rPr>
              <a:t>17 de Mayo de 2018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3440" y="4411527"/>
            <a:ext cx="2572656" cy="22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5856" y="2267669"/>
            <a:ext cx="820891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lvl="0" indent="-32400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de-DE" sz="2600" dirty="0" smtClean="0">
                <a:solidFill>
                  <a:sysClr val="windowText" lastClr="000000"/>
                </a:solidFill>
                <a:latin typeface="Liberation Sans" pitchFamily="34"/>
              </a:rPr>
              <a:t>Nuestro GGTT ha generado múltiples productos como : rúbricas,perfiles competenciales, UDIS, cuadernos de evaluación I-Séneca</a:t>
            </a:r>
            <a:r>
              <a:rPr lang="de-DE" sz="2600" dirty="0" smtClean="0">
                <a:solidFill>
                  <a:sysClr val="windowText" lastClr="000000"/>
                </a:solidFill>
                <a:latin typeface="Liberation Sans" pitchFamily="34"/>
              </a:rPr>
              <a:t>.</a:t>
            </a:r>
          </a:p>
          <a:p>
            <a:pPr marL="108000" lvl="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</a:pPr>
            <a:r>
              <a:rPr lang="de-DE" sz="2600" dirty="0" smtClean="0">
                <a:solidFill>
                  <a:sysClr val="windowText" lastClr="000000"/>
                </a:solidFill>
                <a:latin typeface="Liberation Sans" pitchFamily="34"/>
              </a:rPr>
              <a:t> A continuación os mostramos algunos ejemplos de                </a:t>
            </a:r>
            <a:r>
              <a:rPr lang="de-DE" sz="2600" b="1" dirty="0" smtClean="0">
                <a:solidFill>
                  <a:sysClr val="windowText" lastClr="000000"/>
                </a:solidFill>
                <a:latin typeface="Liberation Sans" pitchFamily="34"/>
              </a:rPr>
              <a:t>tareas realizadas.</a:t>
            </a:r>
          </a:p>
          <a:p>
            <a:pPr marL="108000" lvl="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</a:pPr>
            <a:endParaRPr lang="de-DE" sz="2600" dirty="0">
              <a:solidFill>
                <a:sysClr val="windowText" lastClr="000000"/>
              </a:solidFill>
              <a:latin typeface="Liberation Sans" pitchFamily="34"/>
            </a:endParaRPr>
          </a:p>
          <a:p>
            <a:pPr marL="108000" lvl="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</a:pPr>
            <a:endParaRPr lang="de-DE" sz="2600" dirty="0">
              <a:solidFill>
                <a:sysClr val="windowText" lastClr="000000"/>
              </a:solidFill>
              <a:latin typeface="Liberation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664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999" y="575999"/>
            <a:ext cx="7200000" cy="755565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s-ES" dirty="0" smtClean="0"/>
              <a:t>TAREA 1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PONDERACIÓN </a:t>
            </a:r>
            <a:r>
              <a:rPr lang="es-ES" dirty="0" smtClean="0"/>
              <a:t>DE  INDICADORES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667" y="1763925"/>
            <a:ext cx="9219927" cy="498903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22" y="1763613"/>
            <a:ext cx="467739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2" y="1763613"/>
            <a:ext cx="45813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76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998" y="576000"/>
            <a:ext cx="8064705" cy="720000"/>
          </a:xfrm>
        </p:spPr>
        <p:txBody>
          <a:bodyPr/>
          <a:lstStyle/>
          <a:p>
            <a:pPr algn="ctr">
              <a:buNone/>
            </a:pPr>
            <a:r>
              <a:rPr lang="es-ES" sz="3200" dirty="0" smtClean="0"/>
              <a:t>TAREA 2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ACTUALIZACIÓN </a:t>
            </a:r>
            <a:r>
              <a:rPr lang="es-ES" sz="3200" dirty="0" smtClean="0"/>
              <a:t>PERFILES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A) PERFIL ÁREA : HECHO EL CURSO PASADO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" y="2589205"/>
            <a:ext cx="9129139" cy="43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2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808" y="467469"/>
            <a:ext cx="8064705" cy="899582"/>
          </a:xfrm>
        </p:spPr>
        <p:txBody>
          <a:bodyPr/>
          <a:lstStyle/>
          <a:p>
            <a:pPr algn="ctr">
              <a:buNone/>
            </a:pPr>
            <a:r>
              <a:rPr lang="es-ES" sz="3200" dirty="0" smtClean="0"/>
              <a:t>TAREA </a:t>
            </a:r>
            <a:r>
              <a:rPr lang="es-ES" sz="3200" dirty="0" smtClean="0"/>
              <a:t>3 </a:t>
            </a:r>
            <a:br>
              <a:rPr lang="es-ES" sz="3200" dirty="0" smtClean="0"/>
            </a:br>
            <a:r>
              <a:rPr lang="es-ES" sz="3200" dirty="0" smtClean="0"/>
              <a:t>ACTUALIZACIÓN </a:t>
            </a:r>
            <a:r>
              <a:rPr lang="es-ES" sz="3200" dirty="0" smtClean="0"/>
              <a:t>PERFILES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B) PERFIL COMPETENCIAL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480964"/>
            <a:ext cx="8951976" cy="462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81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998" y="576000"/>
            <a:ext cx="8640769" cy="72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000" dirty="0" smtClean="0"/>
              <a:t>TAREA </a:t>
            </a:r>
            <a:r>
              <a:rPr lang="es-ES" sz="3000" dirty="0" smtClean="0"/>
              <a:t>4</a:t>
            </a:r>
            <a:br>
              <a:rPr lang="es-ES" sz="3000" dirty="0" smtClean="0"/>
            </a:br>
            <a:r>
              <a:rPr lang="es-ES" sz="3000" dirty="0" smtClean="0"/>
              <a:t> </a:t>
            </a:r>
            <a:r>
              <a:rPr lang="es-ES" sz="3000" dirty="0" smtClean="0"/>
              <a:t>CONSTRUCCIÓN DE RÚBRICAS DE EVALUACIÓN </a:t>
            </a:r>
            <a:endParaRPr lang="es-E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" y="1793452"/>
            <a:ext cx="9129139" cy="52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3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s-ES" sz="2500" dirty="0" smtClean="0"/>
              <a:t>TAREA </a:t>
            </a:r>
            <a:r>
              <a:rPr lang="es-ES" sz="2500" dirty="0" smtClean="0"/>
              <a:t>5</a:t>
            </a:r>
            <a:br>
              <a:rPr lang="es-ES" sz="2500" dirty="0" smtClean="0"/>
            </a:br>
            <a:r>
              <a:rPr lang="es-ES" sz="2500" dirty="0" smtClean="0"/>
              <a:t> </a:t>
            </a:r>
            <a:r>
              <a:rPr lang="es-ES" sz="2500" dirty="0" smtClean="0"/>
              <a:t>MOLDE RESUMEN INDICADORES TRABAJADOS</a:t>
            </a:r>
            <a:endParaRPr lang="es-ES" sz="2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" y="1795450"/>
            <a:ext cx="9049755" cy="50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6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s-ES" sz="3000" dirty="0" smtClean="0"/>
              <a:t>TAREA </a:t>
            </a:r>
            <a:r>
              <a:rPr lang="es-ES" sz="3000" dirty="0" smtClean="0"/>
              <a:t>6</a:t>
            </a:r>
            <a:br>
              <a:rPr lang="es-ES" sz="3000" dirty="0" smtClean="0"/>
            </a:br>
            <a:r>
              <a:rPr lang="es-ES" sz="3000" dirty="0" smtClean="0"/>
              <a:t> </a:t>
            </a:r>
            <a:r>
              <a:rPr lang="es-ES" sz="3000" dirty="0" smtClean="0"/>
              <a:t>MOLDE UDI</a:t>
            </a:r>
            <a:endParaRPr lang="es-E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" y="1716075"/>
            <a:ext cx="9129139" cy="50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s-ES" sz="3200" dirty="0" smtClean="0"/>
              <a:t>TAREA 7</a:t>
            </a:r>
            <a:br>
              <a:rPr lang="es-ES" sz="3200" dirty="0" smtClean="0"/>
            </a:br>
            <a:r>
              <a:rPr lang="es-ES" sz="3200" dirty="0" smtClean="0"/>
              <a:t> </a:t>
            </a:r>
            <a:r>
              <a:rPr lang="es-ES" sz="3200" dirty="0" smtClean="0"/>
              <a:t>MOLDE EVALUACIÓN UDI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" y="1716075"/>
            <a:ext cx="9097137" cy="52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8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s-ES" sz="2500" dirty="0"/>
              <a:t>TAREA </a:t>
            </a:r>
            <a:r>
              <a:rPr lang="es-ES" sz="2500" dirty="0" smtClean="0"/>
              <a:t>8</a:t>
            </a:r>
            <a:r>
              <a:rPr lang="es-ES" sz="2500" dirty="0"/>
              <a:t/>
            </a:r>
            <a:br>
              <a:rPr lang="es-ES" sz="2500" dirty="0"/>
            </a:br>
            <a:r>
              <a:rPr lang="es-ES" sz="2500" dirty="0" smtClean="0"/>
              <a:t> GRABACIÓN DE UDIS EN SÉNECA</a:t>
            </a:r>
            <a:endParaRPr lang="es-ES" sz="2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63613"/>
            <a:ext cx="91450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998" y="611485"/>
            <a:ext cx="8352737" cy="684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500" dirty="0" smtClean="0"/>
              <a:t>TAREA 9</a:t>
            </a:r>
            <a:br>
              <a:rPr lang="es-ES" sz="2500" dirty="0" smtClean="0"/>
            </a:br>
            <a:r>
              <a:rPr lang="es-ES" sz="2500" dirty="0" smtClean="0"/>
              <a:t>CREACIÓN Y CLONACIÓN CUADERNO I-SÉNECA</a:t>
            </a:r>
            <a:endParaRPr lang="es-ES" sz="2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6" y="1716075"/>
            <a:ext cx="9036524" cy="50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17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Situación de partida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20000" y="2052000"/>
            <a:ext cx="856800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r>
              <a:rPr lang="es-ES_tradnl" dirty="0" smtClean="0"/>
              <a:t>Requerimos </a:t>
            </a:r>
            <a:r>
              <a:rPr lang="es-ES_tradnl" dirty="0"/>
              <a:t>actualizar toda la documentación y comprender toda la nueva ley en su sentido más teórico y práctico </a:t>
            </a:r>
            <a:endParaRPr lang="es-ES_tradnl" dirty="0" smtClean="0"/>
          </a:p>
          <a:p>
            <a:r>
              <a:rPr lang="es-ES_tradnl" dirty="0" smtClean="0"/>
              <a:t>Hace tres </a:t>
            </a:r>
            <a:r>
              <a:rPr lang="es-ES_tradnl" dirty="0"/>
              <a:t>cursos comenzamos con todo el trabajo inicial al respecto (hacernos con la nomenclatura, saber programar bajo los nuevos parámetros , </a:t>
            </a:r>
            <a:r>
              <a:rPr lang="es-ES_tradnl" dirty="0" smtClean="0"/>
              <a:t>construir UDIS…).</a:t>
            </a:r>
            <a:endParaRPr lang="es-ES" dirty="0"/>
          </a:p>
          <a:p>
            <a:r>
              <a:rPr lang="es-ES_tradnl" dirty="0"/>
              <a:t>Nos quedó sólo pendiente </a:t>
            </a:r>
            <a:r>
              <a:rPr lang="es-ES_tradnl" dirty="0" smtClean="0"/>
              <a:t>solamente la evaluación competencial </a:t>
            </a:r>
            <a:r>
              <a:rPr lang="es-ES_tradnl" dirty="0"/>
              <a:t>y es por eso que, nuevamente, abrimos este grupo de trabajo para terminar todo la documentación concerniente a ello.</a:t>
            </a:r>
            <a:endParaRPr lang="es-ES" dirty="0"/>
          </a:p>
          <a:p>
            <a:pPr lvl="0" algn="just">
              <a:spcBef>
                <a:spcPts val="1417"/>
              </a:spcBef>
              <a:spcAft>
                <a:spcPts val="2835"/>
              </a:spcAft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9872" y="2339677"/>
            <a:ext cx="7632848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lvl="0" indent="-32400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de-DE" dirty="0" smtClean="0">
                <a:solidFill>
                  <a:sysClr val="windowText" lastClr="000000"/>
                </a:solidFill>
                <a:latin typeface="Liberation Sans" pitchFamily="34"/>
              </a:rPr>
              <a:t>Hemos sido muy cumplidores (salvo excepciones puntuales evidentemente). Las coordinadoras han sido pieza fundamental para tirar con fuerza y arrastras a todo el grupo). Se ha conseguido la implicación ya que la idea de crear dos cuadernos (uno en papel y otro digital ha animado a aquellas personas que les costaba más trabajo pero que entendían que la forma de percibir la evaluación tiene que cambiar sí o sí (les guste o no)</a:t>
            </a:r>
            <a:endParaRPr lang="de-DE" dirty="0">
              <a:solidFill>
                <a:sysClr val="windowText" lastClr="000000"/>
              </a:solidFill>
              <a:latin typeface="Liberation Sans" pitchFamily="34"/>
            </a:endParaRPr>
          </a:p>
          <a:p>
            <a:pPr marL="432000" lvl="0" indent="-32400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de-DE" dirty="0" smtClean="0">
                <a:solidFill>
                  <a:sysClr val="windowText" lastClr="000000"/>
                </a:solidFill>
                <a:latin typeface="Liberation Sans" pitchFamily="34"/>
              </a:rPr>
              <a:t>Por último , hemos cumplido ya con las tres entradas en colabora obligatorias y esperamos poder introducir 2 más.Así mismo, se ha subido todo el material de forma abierta , para que la persona que lo necesite lo pueda usar. </a:t>
            </a:r>
          </a:p>
          <a:p>
            <a:pPr marL="432000" lvl="0" indent="-324000" hangingPunct="0">
              <a:spcBef>
                <a:spcPts val="567"/>
              </a:spcBef>
              <a:spcAft>
                <a:spcPts val="1984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endParaRPr lang="de-DE" dirty="0">
              <a:solidFill>
                <a:sysClr val="windowText" lastClr="000000"/>
              </a:solidFill>
              <a:latin typeface="Liberation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808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Objetivos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es-ES_tradnl" dirty="0"/>
              <a:t>Conocer y/o recordar la nomenclatura de la nueva ley sobre evaluación (indicadores, </a:t>
            </a:r>
            <a:r>
              <a:rPr lang="es-ES_tradnl" dirty="0" err="1"/>
              <a:t>stándares</a:t>
            </a:r>
            <a:r>
              <a:rPr lang="es-ES_tradnl" dirty="0"/>
              <a:t>, rúbricas…)</a:t>
            </a:r>
            <a:endParaRPr lang="es-ES" dirty="0"/>
          </a:p>
          <a:p>
            <a:pPr lvl="0"/>
            <a:r>
              <a:rPr lang="es-ES_tradnl" dirty="0"/>
              <a:t>Modificar los diferentes documentos del </a:t>
            </a:r>
            <a:r>
              <a:rPr lang="es-ES_tradnl" dirty="0" smtClean="0"/>
              <a:t>PE (consensuar </a:t>
            </a:r>
            <a:r>
              <a:rPr lang="es-ES_tradnl" dirty="0"/>
              <a:t>instrumentos de </a:t>
            </a:r>
            <a:r>
              <a:rPr lang="es-ES_tradnl" dirty="0" smtClean="0"/>
              <a:t>evaluación, …)</a:t>
            </a:r>
            <a:endParaRPr lang="es-ES" dirty="0"/>
          </a:p>
          <a:p>
            <a:r>
              <a:rPr lang="es-ES_tradnl" dirty="0" smtClean="0"/>
              <a:t> Generar un clima de trabajo enriquecedor, sintiéndonos parte activa y primordial. Olvidando miedos y abordando una verdadera evaluación .</a:t>
            </a:r>
            <a:endParaRPr lang="es-ES" dirty="0"/>
          </a:p>
          <a:p>
            <a:pPr lvl="0"/>
            <a:r>
              <a:rPr lang="es-ES_tradnl" dirty="0" smtClean="0"/>
              <a:t>Acercarnos </a:t>
            </a:r>
            <a:r>
              <a:rPr lang="es-ES_tradnl" dirty="0"/>
              <a:t>a una concepción metodológica y de trabajo basado en los proyectos de investigación.</a:t>
            </a:r>
            <a:endParaRPr lang="es-ES" dirty="0"/>
          </a:p>
          <a:p>
            <a:pPr lvl="0"/>
            <a:endParaRPr lang="es-ES" dirty="0"/>
          </a:p>
          <a:p>
            <a:pPr lvl="0"/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3848" y="1763613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600" dirty="0">
                <a:latin typeface="Liberation Sans" pitchFamily="34"/>
                <a:ea typeface="WenQuanYi Zen Hei" pitchFamily="2"/>
                <a:cs typeface="Lohit Hindi" pitchFamily="2"/>
              </a:rPr>
              <a:t>Generar un cuaderno de evaluación consensuado que nos sirva  </a:t>
            </a:r>
            <a:r>
              <a:rPr lang="es-ES_tradnl" sz="2600" dirty="0" smtClean="0">
                <a:latin typeface="Liberation Sans" pitchFamily="34"/>
                <a:ea typeface="WenQuanYi Zen Hei" pitchFamily="2"/>
                <a:cs typeface="Lohit Hindi" pitchFamily="2"/>
              </a:rPr>
              <a:t>de </a:t>
            </a:r>
            <a:r>
              <a:rPr lang="es-ES_tradnl" sz="2600" dirty="0">
                <a:latin typeface="Liberation Sans" pitchFamily="34"/>
                <a:ea typeface="WenQuanYi Zen Hei" pitchFamily="2"/>
                <a:cs typeface="Lohit Hindi" pitchFamily="2"/>
              </a:rPr>
              <a:t>guía útil en nuestro trabajo </a:t>
            </a:r>
            <a:r>
              <a:rPr lang="es-ES_tradnl" sz="2600" dirty="0" smtClean="0">
                <a:latin typeface="Liberation Sans" pitchFamily="34"/>
                <a:ea typeface="WenQuanYi Zen Hei" pitchFamily="2"/>
                <a:cs typeface="Lohit Hindi" pitchFamily="2"/>
              </a:rPr>
              <a:t>diario.</a:t>
            </a:r>
          </a:p>
          <a:p>
            <a:pPr lvl="0"/>
            <a:endParaRPr lang="es-ES_tradnl" sz="2600" dirty="0">
              <a:latin typeface="Liberation Sans" pitchFamily="34"/>
              <a:ea typeface="WenQuanYi Zen Hei" pitchFamily="2"/>
              <a:cs typeface="Lohit Hindi" pitchFamily="2"/>
            </a:endParaRPr>
          </a:p>
          <a:p>
            <a:pPr lvl="0"/>
            <a:r>
              <a:rPr lang="es-ES_tradnl" sz="2600" dirty="0" smtClean="0">
                <a:latin typeface="Liberation Sans" pitchFamily="34"/>
                <a:ea typeface="WenQuanYi Zen Hei" pitchFamily="2"/>
                <a:cs typeface="Lohit Hindi" pitchFamily="2"/>
              </a:rPr>
              <a:t>Conocer y usar el Cuaderno I Séneca para la gestión digital.</a:t>
            </a:r>
          </a:p>
          <a:p>
            <a:pPr lvl="0"/>
            <a:endParaRPr lang="es-ES" sz="2600" dirty="0">
              <a:latin typeface="Liberation Sans" pitchFamily="34"/>
              <a:ea typeface="WenQuanYi Zen Hei" pitchFamily="2"/>
              <a:cs typeface="Lohit Hindi" pitchFamily="2"/>
            </a:endParaRPr>
          </a:p>
          <a:p>
            <a:pPr lvl="0"/>
            <a:r>
              <a:rPr lang="es-ES_tradnl" sz="2600" dirty="0">
                <a:latin typeface="Liberation Sans" pitchFamily="34"/>
                <a:ea typeface="WenQuanYi Zen Hei" pitchFamily="2"/>
                <a:cs typeface="Lohit Hindi" pitchFamily="2"/>
              </a:rPr>
              <a:t>Realizar UDIS a nivel de centro con evaluaciones competenciales  grabadas en séneca</a:t>
            </a:r>
            <a:endParaRPr lang="es-ES" sz="2600" dirty="0">
              <a:latin typeface="Liberation Sans" pitchFamily="34"/>
              <a:ea typeface="WenQuanYi Zen Hei" pitchFamily="2"/>
              <a:cs typeface="Lohit Hindi" pitchFamily="2"/>
            </a:endParaRPr>
          </a:p>
          <a:p>
            <a:pPr lvl="0"/>
            <a:r>
              <a:rPr lang="es-ES_tradnl" sz="2600" dirty="0">
                <a:latin typeface="Liberation Sans" pitchFamily="34"/>
                <a:ea typeface="WenQuanYi Zen Hei" pitchFamily="2"/>
                <a:cs typeface="Lohit Hindi" pitchFamily="2"/>
              </a:rPr>
              <a:t>Conocer la plataforma séneca sobre evaluación (grabar ponderaciones, notas competenciales…)</a:t>
            </a:r>
          </a:p>
          <a:p>
            <a:pPr lvl="0"/>
            <a:endParaRPr lang="es-ES_tradnl" dirty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8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Repercusión en el aula/centro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943999"/>
            <a:ext cx="9072000" cy="464414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108000" indent="0">
              <a:buNone/>
            </a:pPr>
            <a:r>
              <a:rPr lang="es-ES_tradnl" dirty="0"/>
              <a:t> </a:t>
            </a:r>
            <a:endParaRPr lang="es-ES" dirty="0"/>
          </a:p>
          <a:p>
            <a:pPr lvl="0"/>
            <a:r>
              <a:rPr lang="es-ES_tradnl" dirty="0"/>
              <a:t>Mejora de la convivencia de </a:t>
            </a:r>
            <a:r>
              <a:rPr lang="es-ES_tradnl" dirty="0" smtClean="0"/>
              <a:t>trabajo. «Todo lo </a:t>
            </a:r>
            <a:r>
              <a:rPr lang="es-ES_tradnl" dirty="0" err="1" smtClean="0"/>
              <a:t>concensuado</a:t>
            </a:r>
            <a:r>
              <a:rPr lang="es-ES_tradnl" dirty="0" smtClean="0"/>
              <a:t> es compartido y respetado»</a:t>
            </a:r>
            <a:endParaRPr lang="es-ES" dirty="0"/>
          </a:p>
          <a:p>
            <a:pPr lvl="0"/>
            <a:r>
              <a:rPr lang="es-ES_tradnl" dirty="0" smtClean="0"/>
              <a:t>Continuamos en nuestra formación permanente (Está acorde a nuestros indicadores homologados, memoria de formación e intereses particulares)</a:t>
            </a:r>
            <a:endParaRPr lang="es-ES" dirty="0"/>
          </a:p>
          <a:p>
            <a:pPr lvl="0"/>
            <a:r>
              <a:rPr lang="es-ES_tradnl" dirty="0"/>
              <a:t>Creación de acuerdos de ciclo y centro que </a:t>
            </a:r>
            <a:r>
              <a:rPr lang="es-ES_tradnl" dirty="0" smtClean="0"/>
              <a:t>facilitan </a:t>
            </a:r>
            <a:r>
              <a:rPr lang="es-ES_tradnl" dirty="0"/>
              <a:t>la coordinación </a:t>
            </a:r>
            <a:r>
              <a:rPr lang="es-ES_tradnl" dirty="0" err="1"/>
              <a:t>internivelar</a:t>
            </a:r>
            <a:r>
              <a:rPr lang="es-ES_tradnl" dirty="0"/>
              <a:t> (sólo tenemos una línea).</a:t>
            </a:r>
            <a:endParaRPr lang="es-ES" dirty="0"/>
          </a:p>
          <a:p>
            <a:pPr lvl="0"/>
            <a:r>
              <a:rPr lang="es-ES_tradnl" dirty="0"/>
              <a:t>Profundizar en temáticas </a:t>
            </a:r>
            <a:r>
              <a:rPr lang="es-ES_tradnl" dirty="0" smtClean="0"/>
              <a:t>necesarias que no controlamos. «Nos quitamos miedos»</a:t>
            </a:r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" dirty="0"/>
          </a:p>
          <a:p>
            <a:pPr marL="108000" lvl="0" indent="0">
              <a:spcBef>
                <a:spcPts val="850"/>
              </a:spcBef>
              <a:spcAft>
                <a:spcPts val="2268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9872" y="1835621"/>
            <a:ext cx="777686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lvl="0" indent="-324000" hangingPunct="0"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es-ES_tradnl" sz="2600" dirty="0" smtClean="0">
                <a:solidFill>
                  <a:sysClr val="windowText" lastClr="000000"/>
                </a:solidFill>
                <a:latin typeface="Liberation Sans" pitchFamily="34"/>
              </a:rPr>
              <a:t>Nos ayuda a comunicarnos con las familias en materia de evaluación competencial (cuaderno de evaluación impreso)</a:t>
            </a:r>
          </a:p>
          <a:p>
            <a:pPr marL="432000" lvl="0" indent="-324000" hangingPunct="0"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es-ES_tradnl" sz="2600" dirty="0" smtClean="0">
                <a:solidFill>
                  <a:sysClr val="windowText" lastClr="000000"/>
                </a:solidFill>
                <a:latin typeface="Liberation Sans" pitchFamily="34"/>
              </a:rPr>
              <a:t>Nos ha permitido entender la evaluación competencial «no como una evaluación de todas las actividades, todo el tiempo y de mil indicadores»</a:t>
            </a:r>
          </a:p>
          <a:p>
            <a:pPr marL="432000" lvl="0" indent="-324000" hangingPunct="0"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r>
              <a:rPr lang="es-ES_tradnl" sz="2600" dirty="0" smtClean="0">
                <a:solidFill>
                  <a:sysClr val="windowText" lastClr="000000"/>
                </a:solidFill>
                <a:latin typeface="Liberation Sans" pitchFamily="34"/>
              </a:rPr>
              <a:t>Establecer niveles de </a:t>
            </a:r>
            <a:r>
              <a:rPr lang="es-ES_tradnl" sz="2600" dirty="0" err="1" smtClean="0">
                <a:solidFill>
                  <a:sysClr val="windowText" lastClr="000000"/>
                </a:solidFill>
                <a:latin typeface="Liberation Sans" pitchFamily="34"/>
              </a:rPr>
              <a:t>rubricación</a:t>
            </a:r>
            <a:r>
              <a:rPr lang="es-ES_tradnl" sz="2600" dirty="0" smtClean="0">
                <a:solidFill>
                  <a:sysClr val="windowText" lastClr="000000"/>
                </a:solidFill>
                <a:latin typeface="Liberation Sans" pitchFamily="34"/>
              </a:rPr>
              <a:t> que nos permite ver exactamente el punto en el que se encuentran nuestros alumnos y proporcionarles las medidas necesarias para mejorar sus aprendizajes</a:t>
            </a:r>
          </a:p>
          <a:p>
            <a:pPr marL="432000" lvl="0" indent="-324000" hangingPunct="0"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</a:pPr>
            <a:endParaRPr lang="es-ES" sz="2600" dirty="0">
              <a:solidFill>
                <a:sysClr val="windowText" lastClr="000000"/>
              </a:solidFill>
              <a:latin typeface="Liberation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789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Actuaciones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63128"/>
              </p:ext>
            </p:extLst>
          </p:nvPr>
        </p:nvGraphicFramePr>
        <p:xfrm>
          <a:off x="575817" y="1589599"/>
          <a:ext cx="8784976" cy="5289694"/>
        </p:xfrm>
        <a:graphic>
          <a:graphicData uri="http://schemas.openxmlformats.org/drawingml/2006/table">
            <a:tbl>
              <a:tblPr/>
              <a:tblGrid>
                <a:gridCol w="3330002"/>
                <a:gridCol w="2476552"/>
                <a:gridCol w="2978422"/>
              </a:tblGrid>
              <a:tr h="857653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-Reuniones con el claustro para realizar temporalización del proyecto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-Reflexión  de indicadores de logro para inclusión de nuestro GGTT en nuestro plan de formación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Primer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Claustro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84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-Realización de la Evaluación competencial de las Pruebas iniciales (lengua, mates e inglés)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-Documento informativo a familias de evaluación inicial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Primer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Ciclos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2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-Trabajo con Séneca (grabación de la ponderación de indicadores)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Primer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Ciclos 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2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-Trabajo sobre nomenglatura de evaluación LOMCE (indicadores, rúbricas..)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Primer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Ciclos 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22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-Revisión Programaciones de ciclo (ajuste de la parte de Evaluación: instrumentos, procedimientos metodológicos…)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Primer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Claustro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1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-Documento resumen de las ponderaciones por área .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Segundo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Ciclos bajo coordinación de la Jefa de Estudios 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2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-Realizar el perfil competencial por cursos ya que el perfil de área se encuentra terminado 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Segundo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Claustro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8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 -  Creación de nuevas plantillas de registro de evaluación competencial para UDI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Segundo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Claustro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2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-Generación de rúbricas para los indicadores por áreas según bloques de contenido.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Segundo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Ciclos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1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-Generación de plantillas de autoevaluación del profesorado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Segundo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Claustro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8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- Realizaciones de UDI a nivel de centro con plantillas del centro y/o Séneca incluyendo la grabación competencial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Anual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Claustro bajo coordinación de la Jefa de Estudios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1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- Revisión y actualización del Plan de Formación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Tercer trimestre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Dirección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5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- Reflexión sobre el proceso y compromisos para cursos posteriores</a:t>
                      </a:r>
                      <a:endParaRPr lang="es-ES" sz="10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Tercer trimestre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0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Claustro bajo coordinación de la Jefa de Estudios</a:t>
                      </a:r>
                      <a:endParaRPr lang="es-ES" sz="10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9388" marR="9388" marT="9388" marB="9388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Recursos y apoyos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endParaRPr lang="de-DE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48040"/>
              </p:ext>
            </p:extLst>
          </p:nvPr>
        </p:nvGraphicFramePr>
        <p:xfrm>
          <a:off x="575816" y="1940241"/>
          <a:ext cx="8928992" cy="4287867"/>
        </p:xfrm>
        <a:graphic>
          <a:graphicData uri="http://schemas.openxmlformats.org/drawingml/2006/table">
            <a:tbl>
              <a:tblPr/>
              <a:tblGrid>
                <a:gridCol w="1848144"/>
                <a:gridCol w="7080848"/>
              </a:tblGrid>
              <a:tr h="257272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b="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Tipo de Recurso 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Humanos 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     - Ponente CEP;   </a:t>
                      </a:r>
                      <a:r>
                        <a:rPr lang="es-ES" sz="1200" b="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Persona responsable de asesorarnos en la creación de un buen cronograma de trabajo para el grupo, optimizando así al máximo los recursos.</a:t>
                      </a:r>
                      <a:r>
                        <a:rPr lang="es-ES" sz="1200" b="1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/>
                      </a:r>
                      <a:br>
                        <a:rPr lang="es-ES" sz="1200" b="1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</a:br>
                      <a:r>
                        <a:rPr lang="es-ES" sz="1200" b="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Persona que nos ayude y asesore en lo </a:t>
                      </a:r>
                      <a:r>
                        <a:rPr lang="es-ES" sz="1200" b="0" dirty="0" err="1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refererente</a:t>
                      </a:r>
                      <a:r>
                        <a:rPr lang="es-ES" sz="1200" b="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 a evaluación y atención a la diversidad sobre todo</a:t>
                      </a:r>
                      <a:r>
                        <a:rPr lang="es-ES" sz="1200" b="1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                                                                                                                 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     - Compañeros del equipo directivo de otros centros: se realizarán reuniones puntuales donde se lleguen a acuerdos comunes </a:t>
                      </a:r>
                      <a:r>
                        <a:rPr lang="es-ES" sz="1200" dirty="0" err="1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intercentro</a:t>
                      </a: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 que nos servirán para nuestro grupo de trabajo .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16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Bibliografía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Legislación actual publicada (instrucciones de 5 novb de evaluación, de 22 de junio de Atención a la diversidad ...)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5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Material del Cursos de formación en Lomce 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Usaremos  toda la documentación e información recibida en el Curso de Profundización Lomce al que asistimos 1/3 del profesorado cuya ponente es Victoria Gallego. Nos servirá para continuar con la formación en cascada que ya empezamos anteriormente .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9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Materiales TIC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PDI, portátiles, ultraportátiles, google drive....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9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Espaciales</a:t>
                      </a:r>
                      <a:endParaRPr lang="es-ES" sz="120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Liberation Sans"/>
                          <a:cs typeface="Liberation Sans"/>
                        </a:rPr>
                        <a:t>Aulas de informática, sala de profesores aulas de trabajo del  alumnado...</a:t>
                      </a:r>
                      <a:endParaRPr lang="es-ES" sz="1200" dirty="0">
                        <a:effectLst/>
                        <a:latin typeface="Liberation Serif"/>
                        <a:ea typeface="Liberation Sans"/>
                        <a:cs typeface="Liberation Sans"/>
                      </a:endParaRP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Valoración del trabajo desarrollado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2015999"/>
            <a:ext cx="9072000" cy="4248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spcBef>
                <a:spcPts val="567"/>
              </a:spcBef>
              <a:spcAft>
                <a:spcPts val="1984"/>
              </a:spcAft>
            </a:pPr>
            <a:r>
              <a:rPr lang="de-DE" dirty="0" smtClean="0"/>
              <a:t>En líneas generales hemos trabajado MUCHÍSIMO. A veces el avance era lento por el desconocimiento de la materia, las continuas interrupciones (claustros, comisiones de dirección, festivos..). Pero ha sido muy enriquecedor.             </a:t>
            </a:r>
          </a:p>
          <a:p>
            <a:pPr lvl="0">
              <a:spcBef>
                <a:spcPts val="567"/>
              </a:spcBef>
              <a:spcAft>
                <a:spcPts val="1984"/>
              </a:spcAft>
            </a:pPr>
            <a:r>
              <a:rPr lang="de-DE" dirty="0" smtClean="0"/>
              <a:t>Ha participado todo el claustro (incluido infantil) a todas las sesiones de trabajo y el 95% a la formación (Curso de cuaderno de evaluación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738</Words>
  <Application>Microsoft Office PowerPoint</Application>
  <PresentationFormat>Personalizado</PresentationFormat>
  <Paragraphs>123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Inspiration</vt:lpstr>
      <vt:lpstr>Encuentro final de Grupos de Trabajo y Formación en Centros</vt:lpstr>
      <vt:lpstr>Situación de partida</vt:lpstr>
      <vt:lpstr>Objetivos</vt:lpstr>
      <vt:lpstr>Presentación de PowerPoint</vt:lpstr>
      <vt:lpstr>Repercusión en el aula/centro</vt:lpstr>
      <vt:lpstr>Presentación de PowerPoint</vt:lpstr>
      <vt:lpstr>Actuaciones</vt:lpstr>
      <vt:lpstr>Recursos y apoyos</vt:lpstr>
      <vt:lpstr>Valoración del trabajo desarrollado</vt:lpstr>
      <vt:lpstr>Presentación de PowerPoint</vt:lpstr>
      <vt:lpstr>TAREA 1  PONDERACIÓN DE  INDICADORES</vt:lpstr>
      <vt:lpstr>TAREA 2  ACTUALIZACIÓN PERFILES</vt:lpstr>
      <vt:lpstr>TAREA 3  ACTUALIZACIÓN PERFILES</vt:lpstr>
      <vt:lpstr>TAREA 4  CONSTRUCCIÓN DE RÚBRICAS DE EVALUACIÓN </vt:lpstr>
      <vt:lpstr>TAREA 5  MOLDE RESUMEN INDICADORES TRABAJADOS</vt:lpstr>
      <vt:lpstr>TAREA 6  MOLDE UDI</vt:lpstr>
      <vt:lpstr>TAREA 7  MOLDE EVALUACIÓN UDI</vt:lpstr>
      <vt:lpstr>TAREA 8  GRABACIÓN DE UDIS EN SÉNECA</vt:lpstr>
      <vt:lpstr>TAREA 9 CREACIÓN Y CLONACIÓN CUADERNO I-SÉNECA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final de Grupos de Trabajo y Formación en Centros</dc:title>
  <dc:creator>JEFATURA</dc:creator>
  <cp:lastModifiedBy>Luffi</cp:lastModifiedBy>
  <cp:revision>28</cp:revision>
  <dcterms:created xsi:type="dcterms:W3CDTF">2017-04-21T20:17:23Z</dcterms:created>
  <dcterms:modified xsi:type="dcterms:W3CDTF">2018-05-17T10:30:32Z</dcterms:modified>
</cp:coreProperties>
</file>