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&amp;ehk=3aPJDHVdZL8Jae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0" r:id="rId2"/>
    <p:sldId id="301" r:id="rId3"/>
    <p:sldId id="256" r:id="rId4"/>
    <p:sldId id="257" r:id="rId5"/>
    <p:sldId id="258" r:id="rId6"/>
    <p:sldId id="259" r:id="rId7"/>
    <p:sldId id="260" r:id="rId8"/>
    <p:sldId id="261" r:id="rId9"/>
    <p:sldId id="272" r:id="rId10"/>
    <p:sldId id="263" r:id="rId11"/>
    <p:sldId id="264" r:id="rId12"/>
    <p:sldId id="265" r:id="rId13"/>
    <p:sldId id="267" r:id="rId14"/>
    <p:sldId id="298" r:id="rId15"/>
    <p:sldId id="309" r:id="rId16"/>
    <p:sldId id="305" r:id="rId17"/>
    <p:sldId id="269" r:id="rId18"/>
    <p:sldId id="294" r:id="rId19"/>
    <p:sldId id="295" r:id="rId20"/>
    <p:sldId id="290" r:id="rId21"/>
    <p:sldId id="296" r:id="rId22"/>
    <p:sldId id="306" r:id="rId23"/>
    <p:sldId id="307" r:id="rId24"/>
    <p:sldId id="308" r:id="rId25"/>
    <p:sldId id="297" r:id="rId26"/>
    <p:sldId id="270" r:id="rId27"/>
    <p:sldId id="302" r:id="rId28"/>
    <p:sldId id="303" r:id="rId29"/>
    <p:sldId id="304" r:id="rId30"/>
    <p:sldId id="276" r:id="rId31"/>
    <p:sldId id="277" r:id="rId32"/>
    <p:sldId id="278" r:id="rId33"/>
    <p:sldId id="282" r:id="rId34"/>
    <p:sldId id="283" r:id="rId35"/>
    <p:sldId id="285" r:id="rId36"/>
    <p:sldId id="286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C18"/>
    <a:srgbClr val="E57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7T10:36:28.572"/>
    </inkml:context>
    <inkml:brush xml:id="br0">
      <inkml:brushProperty name="width" value="0.175" units="cm"/>
      <inkml:brushProperty name="height" value="0.175" units="cm"/>
      <inkml:brushProperty name="color" value="#FFFFFF"/>
      <inkml:brushProperty name="ignorePressure" value="1"/>
    </inkml:brush>
  </inkml:definitions>
  <inkml:trace contextRef="#ctx0" brushRef="#br0">21856 16761,'-2'0,"-7"5,-4 5,1 2,-1 3,-1 0,0 2,-1-1,0 0,-2 2,-2-1,3-2,1-3,4-1,1 1,-1-3,2 0,2-3,3-6,1-6,2-6,1-5,0-1,1-1,-1 1,0-2,1-2,-1-1,0 1,0 2,-2 2,-5 1,-4 4,-5 1,-1-2,-1 1,3 0,2 2,2 1,4 9,2 16,3 13,1 12,2 9,-1 7,1 7,5-5,3-7,2-4,0-8,-1-8,-2-6,-1-8,2-7,2-7,4-7,2-11,1-10,2-6,1-11,-1-4,1-1,0-1,-3 6,-6 7,-4 6,-6 10,-6 11,-8 22,-2 17,2 15,3 7,3-1,2 0,7-8,6-8,4-5,0-10,-3-15,-3-10,-2-7,-3-4,0-6,-2 0,-1-1,1 2,-1 2,1 0,-1 15,4 15,5 10,5 5,0 3,0-2,-2-2,-1-6,-1-9,0-7,1-3,-1 0,-2 3,-3-17,-11-38,-8-26,-7-10,1 3,4 12,5 16,7 20,9 19,7 15,4 10,2 14,4 19,0 16,2 13,0 5,1 6,-1 1,-5-7,1-10,-4-12,-4-13,-12-21,-13-17,-7-10,0-8,1-2,4-2,4-2,5 0,4 1,1 1,2 3,1 0,0 1,0-2,-1 0,1 0,-1 0,0 1,0 1,0 0,-5-2,-4 0,-4-1,1 2,0 0,-1 0,-1 2,3-3,-1-1,3 1,-3 0,-1 1,-2 1,2 0,3 0,4-1,2-2,5 3,7 5,5 3,3 4,1 2,0 1,1 7,-2 2,3-1,-2-1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2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33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8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3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0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9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38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2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8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47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8173-C56E-488D-AAEA-8ACC237AB36D}" type="datetimeFigureOut">
              <a:rPr lang="es-ES" smtClean="0"/>
              <a:t>18/01/2018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67B9E3-18B6-455A-A5A6-9C79A9CFB5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0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jh5auF69fYAhUGRhQKHV0WBR8QjRwIBw&amp;url=https://educacion.laguia2000.com/aprendizaje/aprendizaje-basado-en-problemas&amp;psig=AOvVaw3WeAQAUvHupAa89kwHntYM&amp;ust=1516032276361849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www.google.es/url?sa=i&amp;rct=j&amp;q=&amp;esrc=s&amp;source=images&amp;cd=&amp;cad=rja&amp;uact=8&amp;ved=0ahUKEwjG9ObS6dfYAhVMbxQKHb84B7wQjRwIBw&amp;url=http://www.eduforics.com/es/aprendizaje-cooperativo-formar-equipos-aprendizaje-clase/&amp;psig=AOvVaw1cP66H5H9riEAljC88hjXQ&amp;ust=15160319860612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rct=j&amp;q=&amp;esrc=s&amp;source=images&amp;cd=&amp;cad=rja&amp;uact=8&amp;ved=0ahUKEwiPs5fb7NfYAhXDaRQKHR-wCqgQjRwIBw&amp;url=http://www.orientacionandujar.es/2014/03/25/los-diez-consejos-principales-para-evaluar-el-aprendizaje-basado-en-proyectos/los-diez-consejos-principales-para-evaluar-el-aprendizaje-basado-en-proyectos/&amp;psig=AOvVaw0vSM4m5R2u68vuEtZXQNat&amp;ust=1516032863045708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pchilaptrinh.vn/tag/dong-luc-hoc-tap/" TargetMode="External"/><Relationship Id="rId2" Type="http://schemas.openxmlformats.org/officeDocument/2006/relationships/image" Target="../media/image19.jpg&amp;ehk=3aPJDHVdZL8Jaed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yectoatlantida.eu/wordpress/" TargetMode="External"/><Relationship Id="rId2" Type="http://schemas.openxmlformats.org/officeDocument/2006/relationships/hyperlink" Target="https://sede.educacion.gob.es/publiventa/descarga.action?f_codigo_agc=16109_4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petenciasbasicascordoba.webnode.es/" TargetMode="External"/><Relationship Id="rId5" Type="http://schemas.openxmlformats.org/officeDocument/2006/relationships/hyperlink" Target="http://www.mecd.gob.es/mecd/educacion-mecd/mc/lomce/el-curriculo/curriculo-primaria-eso-bachillerato/competencias-clave/competencias-clave.html" TargetMode="External"/><Relationship Id="rId4" Type="http://schemas.openxmlformats.org/officeDocument/2006/relationships/hyperlink" Target="http://atlantidagranada.wixsite.com/granada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leccionesdehistoria.com/" TargetMode="External"/><Relationship Id="rId3" Type="http://schemas.openxmlformats.org/officeDocument/2006/relationships/hyperlink" Target="http://www.educaciontrespuntocero.com/recursos/recursos-del-ministerio-de-educacion-para-profesores/42329.html" TargetMode="External"/><Relationship Id="rId7" Type="http://schemas.openxmlformats.org/officeDocument/2006/relationships/hyperlink" Target="http://heziberri.berritzegunenagusia.eus/heziberri_es/" TargetMode="External"/><Relationship Id="rId2" Type="http://schemas.openxmlformats.org/officeDocument/2006/relationships/hyperlink" Target="http://www.educacioncienciast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bast.wordpress.com/" TargetMode="External"/><Relationship Id="rId5" Type="http://schemas.openxmlformats.org/officeDocument/2006/relationships/hyperlink" Target="http://www3.gobiernodecanarias.org/medusa/ecoescuela/sa/revistas/?revista=27&amp;mes=junio&amp;anio=2017" TargetMode="External"/><Relationship Id="rId4" Type="http://schemas.openxmlformats.org/officeDocument/2006/relationships/hyperlink" Target="https://procomun.educalab.es/es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3dDPn_J4gI" TargetMode="External"/><Relationship Id="rId13" Type="http://schemas.openxmlformats.org/officeDocument/2006/relationships/hyperlink" Target="http://www.youtube.com/watch?v=HkvKpHkGrP0&amp;feature=related" TargetMode="External"/><Relationship Id="rId3" Type="http://schemas.openxmlformats.org/officeDocument/2006/relationships/hyperlink" Target="http://www.aulaclic.es/googledocs/index.htm" TargetMode="External"/><Relationship Id="rId7" Type="http://schemas.openxmlformats.org/officeDocument/2006/relationships/hyperlink" Target="http://www.juntadeandalucia.es/averroes/centros-tic/11007922/helvia/sitio/upload/manualBubblus_1.pdf" TargetMode="External"/><Relationship Id="rId12" Type="http://schemas.openxmlformats.org/officeDocument/2006/relationships/hyperlink" Target="http://www.juntadeandalucia.es/averroes/mochiladigitalESO/tutoriales/Ebook/Ebook.htm" TargetMode="External"/><Relationship Id="rId2" Type="http://schemas.openxmlformats.org/officeDocument/2006/relationships/hyperlink" Target="http://www.juntadeandalucia.es/averroes/mochiladigitalESO/tutoriales/Ofimatica/Ofimatic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lablog21.wikispaces.com/Tu+Wiki+en+Wikispaces.com" TargetMode="External"/><Relationship Id="rId11" Type="http://schemas.openxmlformats.org/officeDocument/2006/relationships/hyperlink" Target="http://es.scribd.com/doc/3077260/Tutorial-Scribd" TargetMode="External"/><Relationship Id="rId5" Type="http://schemas.openxmlformats.org/officeDocument/2006/relationships/hyperlink" Target="http://www.articuloz.com/blogs-articulos/tutorial-crear-un-blog-con-blogger-6067323.html" TargetMode="External"/><Relationship Id="rId10" Type="http://schemas.openxmlformats.org/officeDocument/2006/relationships/hyperlink" Target="http://www.slideshare.net/AnnaSorolla/tutorial-google-maps-7502983" TargetMode="External"/><Relationship Id="rId4" Type="http://schemas.openxmlformats.org/officeDocument/2006/relationships/hyperlink" Target="http://www.slideshare.net/adolforomero/tutorial-google-drive" TargetMode="External"/><Relationship Id="rId9" Type="http://schemas.openxmlformats.org/officeDocument/2006/relationships/hyperlink" Target="http://www.youtube.com/watch?feature=player_embedded&amp;v=HUDELVVL_Os&amp;noredirect=1" TargetMode="External"/><Relationship Id="rId14" Type="http://schemas.openxmlformats.org/officeDocument/2006/relationships/hyperlink" Target="http://www.juntadeandalucia.es/averroes/mochiladigitalESO/tutoriales/Gimp/Gimp.htm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rtgo.com/" TargetMode="External"/><Relationship Id="rId13" Type="http://schemas.openxmlformats.org/officeDocument/2006/relationships/hyperlink" Target="http://prezi.com/msaxibtqhb_u/clase-en-espanol-sobre-prezi-recomiendo-ver-en-fullscreen/" TargetMode="External"/><Relationship Id="rId3" Type="http://schemas.openxmlformats.org/officeDocument/2006/relationships/hyperlink" Target="http://www.youtube.com/watch?feature=player_embedded&amp;v=wsscSYloGN8" TargetMode="External"/><Relationship Id="rId7" Type="http://schemas.openxmlformats.org/officeDocument/2006/relationships/hyperlink" Target="http://www.youtube.com/watch?v=_TSNAuwWzq8" TargetMode="External"/><Relationship Id="rId12" Type="http://schemas.openxmlformats.org/officeDocument/2006/relationships/hyperlink" Target="http://www.youtube.com/watch?v=3s8ecc2LA1c" TargetMode="External"/><Relationship Id="rId2" Type="http://schemas.openxmlformats.org/officeDocument/2006/relationships/hyperlink" Target="http://www.youtube.com/watch?feature=player_embedded&amp;v=o8Q3LOs1w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pwebquest.org/my/manual-administrador.pdf" TargetMode="External"/><Relationship Id="rId11" Type="http://schemas.openxmlformats.org/officeDocument/2006/relationships/hyperlink" Target="http://www.slideshare.net/chamorre/slideshare-2011-paso-a-paso1" TargetMode="External"/><Relationship Id="rId5" Type="http://schemas.openxmlformats.org/officeDocument/2006/relationships/hyperlink" Target="http://recursostic.educacion.es/observatorio/web/es/internet/aplicaciones-web/1011-wallwisher" TargetMode="External"/><Relationship Id="rId15" Type="http://schemas.openxmlformats.org/officeDocument/2006/relationships/hyperlink" Target="http://www.youtube.com/watch?v=_EZrn1KHCEk" TargetMode="External"/><Relationship Id="rId10" Type="http://schemas.openxmlformats.org/officeDocument/2006/relationships/hyperlink" Target="http://www.juntadeandalucia.es/averroes/mochiladigitalESO/tutoriales/Audacity/Audacity.htm" TargetMode="External"/><Relationship Id="rId4" Type="http://schemas.openxmlformats.org/officeDocument/2006/relationships/hyperlink" Target="http://www.youtube.com/watch?feature=player_embedded&amp;v=6eATV_tcbUk" TargetMode="External"/><Relationship Id="rId9" Type="http://schemas.openxmlformats.org/officeDocument/2006/relationships/hyperlink" Target="http://www.juntadeandalucia.es/averroes/mochiladigitalESO/tutoriales/Imp_Pow/Imp_Pow.htm" TargetMode="External"/><Relationship Id="rId14" Type="http://schemas.openxmlformats.org/officeDocument/2006/relationships/hyperlink" Target="http://www.slideshare.net/AnaBasterra/redkaraoke-karaoke-online-14247087?ref=http://revolucion-industrial.wikispaces.com/Escribir+y+cantar+una+canci%C3%B3n+de+denuncia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9A8021-AACA-4CE4-9825-F430D089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42" y="1090349"/>
            <a:ext cx="6858000" cy="24604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MÓDULO 2 :</a:t>
            </a:r>
            <a:b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MÉTODOLOGÍA. ENFOQUES MÁS ADECUADOS PARA EL DESARROLLO DE LAS COMPETENCIAS CLAVE</a:t>
            </a:r>
          </a:p>
        </p:txBody>
      </p:sp>
      <p:sp>
        <p:nvSpPr>
          <p:cNvPr id="3" name="AutoShape 4" descr="Resultado de imagen de aprendizaje cooperativ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286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Resultado de imagen de aprendizaje cooperativ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5286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Resultado de imagen de aprendizaje cooperativ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8775" y="-1546225"/>
            <a:ext cx="5286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0" descr="Resultado de imagen de aprendizaje cooperativo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69362" y="-1851025"/>
            <a:ext cx="52863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Resultado de imagen de aprendizaje basado en problema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7" y="4572000"/>
            <a:ext cx="2860431" cy="130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9"/>
          <a:stretch/>
        </p:blipFill>
        <p:spPr bwMode="auto">
          <a:xfrm>
            <a:off x="6675924" y="234950"/>
            <a:ext cx="1600567" cy="1664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62" name="Picture 14" descr="Resultado de imagen de aprendizaje basado en proYECTO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10" y="4358948"/>
            <a:ext cx="2341196" cy="17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DC583B7-3894-43C1-8BCE-12E0E2273E05}"/>
              </a:ext>
            </a:extLst>
          </p:cNvPr>
          <p:cNvSpPr txBox="1"/>
          <p:nvPr/>
        </p:nvSpPr>
        <p:spPr>
          <a:xfrm>
            <a:off x="4109912" y="3527951"/>
            <a:ext cx="7451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alejandroamate@yahoo.es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808204E-8D93-443E-9D6F-25F9DEBF0AF8}"/>
              </a:ext>
            </a:extLst>
          </p:cNvPr>
          <p:cNvSpPr txBox="1"/>
          <p:nvPr/>
        </p:nvSpPr>
        <p:spPr>
          <a:xfrm>
            <a:off x="4109912" y="3824344"/>
            <a:ext cx="395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josefamartinez@correo.ies-sabinar.com</a:t>
            </a:r>
          </a:p>
        </p:txBody>
      </p:sp>
    </p:spTree>
    <p:extLst>
      <p:ext uri="{BB962C8B-B14F-4D97-AF65-F5344CB8AC3E}">
        <p14:creationId xmlns:p14="http://schemas.microsoft.com/office/powerpoint/2010/main" val="24435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9" y="197522"/>
            <a:ext cx="7913622" cy="59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9" y="328449"/>
            <a:ext cx="7687202" cy="575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2" y="213525"/>
            <a:ext cx="7873696" cy="58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7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48DADE4-C113-4906-96DD-912F7242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0" y="331910"/>
            <a:ext cx="7631933" cy="57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FD2745E-AE12-488F-B2F8-57724FEA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3" y="67020"/>
            <a:ext cx="8073543" cy="60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7" y="250214"/>
            <a:ext cx="6213231" cy="585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8246" y="562708"/>
            <a:ext cx="2239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TAREAS EN SENECA </a:t>
            </a:r>
          </a:p>
        </p:txBody>
      </p:sp>
    </p:spTree>
    <p:extLst>
      <p:ext uri="{BB962C8B-B14F-4D97-AF65-F5344CB8AC3E}">
        <p14:creationId xmlns:p14="http://schemas.microsoft.com/office/powerpoint/2010/main" val="20878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cadillo: ovalado 23">
            <a:extLst>
              <a:ext uri="{FF2B5EF4-FFF2-40B4-BE49-F238E27FC236}">
                <a16:creationId xmlns:a16="http://schemas.microsoft.com/office/drawing/2014/main" xmlns="" id="{67881A30-1FB2-4621-9994-E2FBE92BFDFD}"/>
              </a:ext>
            </a:extLst>
          </p:cNvPr>
          <p:cNvSpPr/>
          <p:nvPr/>
        </p:nvSpPr>
        <p:spPr>
          <a:xfrm>
            <a:off x="5336275" y="832513"/>
            <a:ext cx="2365612" cy="1382974"/>
          </a:xfrm>
          <a:prstGeom prst="wedgeEllipse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Bocadillo: rectángulo 21">
            <a:extLst>
              <a:ext uri="{FF2B5EF4-FFF2-40B4-BE49-F238E27FC236}">
                <a16:creationId xmlns:a16="http://schemas.microsoft.com/office/drawing/2014/main" xmlns="" id="{C97AF2DE-3D0E-4475-B7C4-43E709068A5B}"/>
              </a:ext>
            </a:extLst>
          </p:cNvPr>
          <p:cNvSpPr/>
          <p:nvPr/>
        </p:nvSpPr>
        <p:spPr>
          <a:xfrm>
            <a:off x="1377627" y="394199"/>
            <a:ext cx="1872154" cy="1338519"/>
          </a:xfrm>
          <a:prstGeom prst="wedge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xmlns="" id="{80FEAA7A-8074-4863-A480-9CF57479388C}"/>
              </a:ext>
            </a:extLst>
          </p:cNvPr>
          <p:cNvSpPr/>
          <p:nvPr/>
        </p:nvSpPr>
        <p:spPr>
          <a:xfrm>
            <a:off x="4792823" y="4454313"/>
            <a:ext cx="2492991" cy="1100919"/>
          </a:xfrm>
          <a:prstGeom prst="wedgeRound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xmlns="" id="{EF674C4D-BFE5-402B-A605-8A53FB0A4AAD}"/>
              </a:ext>
            </a:extLst>
          </p:cNvPr>
          <p:cNvSpPr/>
          <p:nvPr/>
        </p:nvSpPr>
        <p:spPr>
          <a:xfrm>
            <a:off x="907037" y="4016991"/>
            <a:ext cx="2468511" cy="2056264"/>
          </a:xfrm>
          <a:prstGeom prst="wav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xmlns="" id="{A3BA678D-C065-438D-81F4-3F3D9AAA41B4}"/>
              </a:ext>
            </a:extLst>
          </p:cNvPr>
          <p:cNvSpPr/>
          <p:nvPr/>
        </p:nvSpPr>
        <p:spPr>
          <a:xfrm>
            <a:off x="5509568" y="2658590"/>
            <a:ext cx="2267987" cy="1428466"/>
          </a:xfrm>
          <a:prstGeom prst="teardrop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Diagrama de flujo: tarjeta 2">
            <a:extLst>
              <a:ext uri="{FF2B5EF4-FFF2-40B4-BE49-F238E27FC236}">
                <a16:creationId xmlns:a16="http://schemas.microsoft.com/office/drawing/2014/main" xmlns="" id="{C94472BF-EF86-4872-A272-8168A27CCE62}"/>
              </a:ext>
            </a:extLst>
          </p:cNvPr>
          <p:cNvSpPr/>
          <p:nvPr/>
        </p:nvSpPr>
        <p:spPr>
          <a:xfrm>
            <a:off x="329218" y="2492812"/>
            <a:ext cx="2624919" cy="1338520"/>
          </a:xfrm>
          <a:prstGeom prst="flowChartPunchedCar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95FB3AD-61CC-4CEC-AF3D-C157E4FAC655}"/>
              </a:ext>
            </a:extLst>
          </p:cNvPr>
          <p:cNvSpPr txBox="1"/>
          <p:nvPr/>
        </p:nvSpPr>
        <p:spPr>
          <a:xfrm>
            <a:off x="1442114" y="397347"/>
            <a:ext cx="1872154" cy="133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DISEÑAR LAS ENTRADAS A UNA FIESTA EN EL INSTITUTO CON EL PRECIO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9CAADF-DA31-43FA-B968-03C9C178C266}"/>
              </a:ext>
            </a:extLst>
          </p:cNvPr>
          <p:cNvSpPr txBox="1"/>
          <p:nvPr/>
        </p:nvSpPr>
        <p:spPr>
          <a:xfrm>
            <a:off x="5610130" y="1181502"/>
            <a:ext cx="235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PLAN DEL VIAJE DE ESTUDIOS DEL INSTITUTO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D5A9EBE-EF6F-410C-83DF-6FEBEBD0BFAA}"/>
              </a:ext>
            </a:extLst>
          </p:cNvPr>
          <p:cNvSpPr txBox="1"/>
          <p:nvPr/>
        </p:nvSpPr>
        <p:spPr>
          <a:xfrm>
            <a:off x="569585" y="2517465"/>
            <a:ext cx="2444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</a:t>
            </a:r>
            <a:r>
              <a:rPr lang="es-ES" sz="1600" dirty="0"/>
              <a:t>LABORAR UN TRÍPTICO EXPLICATIVO DE LA FACTURA DEL AGUA Y CÓMO AHORRAR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7EA5DC2-ABE2-4818-827D-2C37E8A1BF1B}"/>
              </a:ext>
            </a:extLst>
          </p:cNvPr>
          <p:cNvSpPr txBox="1"/>
          <p:nvPr/>
        </p:nvSpPr>
        <p:spPr>
          <a:xfrm>
            <a:off x="5632399" y="2885690"/>
            <a:ext cx="2145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ELABORAR UN BLOG TURÍSTICO DE LA LOCALIDAD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78C2C95-F943-4ABC-B64C-FAAE2C82DAB3}"/>
              </a:ext>
            </a:extLst>
          </p:cNvPr>
          <p:cNvSpPr txBox="1"/>
          <p:nvPr/>
        </p:nvSpPr>
        <p:spPr>
          <a:xfrm>
            <a:off x="1031082" y="4423939"/>
            <a:ext cx="228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HACER UNA OBRA DE TEATRO DEL DESCUBRIMIENTO DE AMÉRICA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2ED2E4D-D4A2-4B28-BD02-15A7284D83E5}"/>
              </a:ext>
            </a:extLst>
          </p:cNvPr>
          <p:cNvSpPr txBox="1"/>
          <p:nvPr/>
        </p:nvSpPr>
        <p:spPr>
          <a:xfrm>
            <a:off x="4931391" y="4481396"/>
            <a:ext cx="2270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ELABORAR UN MENÚ SALUDABLE PARA UNA SEMANA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2B87006-31AD-4E6E-BA64-9C1FCDFED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02676" y="2447497"/>
            <a:ext cx="2058353" cy="1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EF0CC4E-4BBA-46B1-BC0D-E1691AFA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7" y="290199"/>
            <a:ext cx="7800166" cy="580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6" y="308940"/>
            <a:ext cx="7912024" cy="578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3" y="651409"/>
            <a:ext cx="7895598" cy="543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5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ED28976-40B3-4B3B-AEC1-0D3DFD1F3D2E}"/>
              </a:ext>
            </a:extLst>
          </p:cNvPr>
          <p:cNvSpPr txBox="1"/>
          <p:nvPr/>
        </p:nvSpPr>
        <p:spPr>
          <a:xfrm>
            <a:off x="1144366" y="166691"/>
            <a:ext cx="7025001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u="sng" dirty="0"/>
              <a:t>ÍNDICE</a:t>
            </a:r>
          </a:p>
          <a:p>
            <a:pPr algn="ctr"/>
            <a:endParaRPr lang="es-ES" sz="2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CONCEPTO DE COMPETENCIA</a:t>
            </a:r>
          </a:p>
          <a:p>
            <a:endParaRPr lang="es-ES" b="1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prstClr val="black"/>
                </a:solidFill>
              </a:rPr>
              <a:t>CÓMO TRABAJAR EL DESARROLLO DE COMPETENCIAS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TAREAS,  ACTIVIDADES Y EJERCICIOS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ELABORACIÓN DE UNA TAREA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ORIENTACIONES METODOLÓGICAS GENERALES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MODELOS DE PENSAMIENTO:  TAXONOMÍA BLOOM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METODOLOGÍAS “FAMOSAS” PARA EL TRABAJO POR COMPETENCIAS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CONCLUSIONES Y VALORACIONES</a:t>
            </a:r>
          </a:p>
          <a:p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b="1" dirty="0"/>
              <a:t>RECURSOS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3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/>
          <a:stretch/>
        </p:blipFill>
        <p:spPr bwMode="auto">
          <a:xfrm>
            <a:off x="796372" y="1418489"/>
            <a:ext cx="7384571" cy="46922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866103" y="138921"/>
            <a:ext cx="7080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>
                <a:solidFill>
                  <a:srgbClr val="FF0000"/>
                </a:solidFill>
              </a:rPr>
              <a:t>ASPECTOS A CONSIDERAR EN LA METODOLOGÍA</a:t>
            </a:r>
          </a:p>
        </p:txBody>
      </p:sp>
    </p:spTree>
    <p:extLst>
      <p:ext uri="{BB962C8B-B14F-4D97-AF65-F5344CB8AC3E}">
        <p14:creationId xmlns:p14="http://schemas.microsoft.com/office/powerpoint/2010/main" val="42229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6" y="569446"/>
            <a:ext cx="7413188" cy="553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2C012DC-BA61-48D4-B3E4-2366EC6AC12C}"/>
              </a:ext>
            </a:extLst>
          </p:cNvPr>
          <p:cNvSpPr txBox="1"/>
          <p:nvPr/>
        </p:nvSpPr>
        <p:spPr>
          <a:xfrm>
            <a:off x="4774592" y="3367401"/>
            <a:ext cx="175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Escenarios</a:t>
            </a:r>
          </a:p>
        </p:txBody>
      </p:sp>
    </p:spTree>
    <p:extLst>
      <p:ext uri="{BB962C8B-B14F-4D97-AF65-F5344CB8AC3E}">
        <p14:creationId xmlns:p14="http://schemas.microsoft.com/office/powerpoint/2010/main" val="17125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de taxonomía de bloom pirami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1125415"/>
            <a:ext cx="5112725" cy="40444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914400" y="280574"/>
            <a:ext cx="6729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rgbClr val="FF0000"/>
                </a:solidFill>
              </a:rPr>
              <a:t>MODELOS DE PENSAMIENTO</a:t>
            </a:r>
          </a:p>
        </p:txBody>
      </p:sp>
    </p:spTree>
    <p:extLst>
      <p:ext uri="{BB962C8B-B14F-4D97-AF65-F5344CB8AC3E}">
        <p14:creationId xmlns:p14="http://schemas.microsoft.com/office/powerpoint/2010/main" val="29965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5" y="117231"/>
            <a:ext cx="8733693" cy="62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de taxonomía de bloom verb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87569"/>
            <a:ext cx="8452339" cy="5873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7" y="290198"/>
            <a:ext cx="7742285" cy="580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F3DF541-EEC3-4BEF-8196-DF8E0062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37" y="609114"/>
            <a:ext cx="7336525" cy="54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xmlns="" id="{1FC8F8AE-20A6-4764-BA4E-FCDC5C4BDD84}"/>
                  </a:ext>
                </a:extLst>
              </p14:cNvPr>
              <p14:cNvContentPartPr/>
              <p14:nvPr/>
            </p14:nvContentPartPr>
            <p14:xfrm>
              <a:off x="7675375" y="5755600"/>
              <a:ext cx="195120" cy="27180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1FC8F8AE-20A6-4764-BA4E-FCDC5C4BDD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4055" y="5724321"/>
                <a:ext cx="257760" cy="3343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16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0778" y="755385"/>
            <a:ext cx="4362197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b="1" dirty="0"/>
              <a:t>APRENDIZAJE BASADO EN  PROBLEMAS (ABP): </a:t>
            </a:r>
            <a:r>
              <a:rPr lang="es-ES" sz="1500" dirty="0"/>
              <a:t>se pretende que el estudiante construya su conocimiento sobre la base de problemas y situaciones de la vida real y que, además, lo haga con el mismo proceso de razonamiento que utilizará cuando sea profesional. Se usan los problemas como punto de partida para la adquisición de nuevos conocimientos.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5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500" b="1" dirty="0"/>
              <a:t>APRENDIZAJE COOPERATIVO: </a:t>
            </a:r>
            <a:r>
              <a:rPr lang="es-ES" sz="1500" dirty="0"/>
              <a:t>es un modelo de aprendizaje que, frente a los modelos competitivo e individualista, plantea el uso del trabajo en grupo para que cada individuo mejore su aprendizaje y el de los demás. En este modelo hay, por tanto, un doble objetivo: aprender los objetivos previstos en la tarea asignada y asegurarse de que todos/as los/as miembros del grupo lo hacen.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0778" y="191611"/>
            <a:ext cx="743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METODOLOGÍAS “DE MODA” PARA EL TRABAJO POR COMPETENCIAS</a:t>
            </a:r>
          </a:p>
        </p:txBody>
      </p:sp>
      <p:pic>
        <p:nvPicPr>
          <p:cNvPr id="7" name="Imagen 6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xmlns="" id="{3E264775-3F18-45FC-8343-BF31AE834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70" y="3920195"/>
            <a:ext cx="1529895" cy="15924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5C58070-4C5E-4764-839E-108FB386E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95" y="1146208"/>
            <a:ext cx="1510370" cy="13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3C7F65-7BE7-4114-85AD-EF855098EBCC}"/>
              </a:ext>
            </a:extLst>
          </p:cNvPr>
          <p:cNvSpPr/>
          <p:nvPr/>
        </p:nvSpPr>
        <p:spPr>
          <a:xfrm>
            <a:off x="509751" y="1071801"/>
            <a:ext cx="468235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/>
              <a:t>APRENDIZAJE BASADO EN PROYECTOS: </a:t>
            </a:r>
            <a:r>
              <a:rPr lang="es-ES" dirty="0"/>
              <a:t>consiste en la realización de un proyecto, normalmente de cierta envergadura y en grupo. El desarrollo del proyecto empieza con una pregunta generadora. Esta no debe tener una respuesta simple basada en información, sino requerir del ejercicio del pensamiento crítico para su resolución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/>
              <a:t>AULA INVERTIDA (FLIPPED ROOM): </a:t>
            </a:r>
            <a:r>
              <a:rPr lang="es-ES" dirty="0"/>
              <a:t>el alumno adquiere conocimientos nuevos fuera del aula (generalmente a través de vídeos preparados con esa intención) dedicando el tiempo de clase a debates, consulta de dudas y realización de tareas y proyectos para practicar y poner en práctica lo aprendido.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/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1A767F82-4652-485C-85F4-75A27ABA5E03}"/>
              </a:ext>
            </a:extLst>
          </p:cNvPr>
          <p:cNvSpPr txBox="1"/>
          <p:nvPr/>
        </p:nvSpPr>
        <p:spPr>
          <a:xfrm>
            <a:off x="385523" y="396563"/>
            <a:ext cx="743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METODOLOGÍAS “DE MODA” PARA TRABAJO POR COMPETENCIAS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9BE6BB3-D93B-4392-AD8F-8F229C42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4" y="1642733"/>
            <a:ext cx="2467632" cy="1265251"/>
          </a:xfrm>
          <a:prstGeom prst="rect">
            <a:avLst/>
          </a:prstGeom>
        </p:spPr>
      </p:pic>
      <p:pic>
        <p:nvPicPr>
          <p:cNvPr id="6" name="Imagen 5" descr="Imagen que contiene interior&#10;&#10;Descripción generada con confianza muy alta">
            <a:extLst>
              <a:ext uri="{FF2B5EF4-FFF2-40B4-BE49-F238E27FC236}">
                <a16:creationId xmlns:a16="http://schemas.microsoft.com/office/drawing/2014/main" xmlns="" id="{9789F309-7C0A-49F5-BFB7-C2327FD0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14" y="4207586"/>
            <a:ext cx="2467632" cy="16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2F77743-9BE5-4844-972D-DEA7A10F093E}"/>
              </a:ext>
            </a:extLst>
          </p:cNvPr>
          <p:cNvSpPr/>
          <p:nvPr/>
        </p:nvSpPr>
        <p:spPr>
          <a:xfrm>
            <a:off x="478221" y="149452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GAMIFICACIÓN: </a:t>
            </a:r>
            <a:r>
              <a:rPr lang="es-ES" dirty="0"/>
              <a:t>es una técnica de aprendizaje que traslada la mecánica de los juegos al ámbito educativo-profesional con el fin de conseguir mejores resultados, ya sea para absorber mejor algunos conocimientos, mejorar alguna habilidad, o bien recompensar acciones concretas, entre otros muchos objetivos. Facilita la interiorización de conocimientos de una forma más divertida, generando una </a:t>
            </a:r>
            <a:r>
              <a:rPr lang="es-ES" b="1" dirty="0"/>
              <a:t>experiencia positiva</a:t>
            </a:r>
            <a:r>
              <a:rPr lang="es-ES" dirty="0"/>
              <a:t> en el usuario.</a:t>
            </a:r>
          </a:p>
          <a:p>
            <a:r>
              <a:rPr lang="es-ES" b="1" dirty="0"/>
              <a:t> </a:t>
            </a:r>
            <a:endParaRPr lang="es-ES" dirty="0"/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xmlns="" id="{41C11983-3248-4270-98F5-0281EB419C27}"/>
              </a:ext>
            </a:extLst>
          </p:cNvPr>
          <p:cNvSpPr txBox="1"/>
          <p:nvPr/>
        </p:nvSpPr>
        <p:spPr>
          <a:xfrm>
            <a:off x="385523" y="396563"/>
            <a:ext cx="743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METODOLOGÍAS “DE MODA” PARA TRABAJO POR COMPETENCIAS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F7E4ECF-A0A9-4685-890E-31A0420D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80" y="2749934"/>
            <a:ext cx="2522154" cy="10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57B46BB-2BD4-42A9-B33B-58BE49165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70" y="405182"/>
            <a:ext cx="7599069" cy="569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95FE9BF-39CC-4E55-8E20-1A381818C860}"/>
              </a:ext>
            </a:extLst>
          </p:cNvPr>
          <p:cNvPicPr/>
          <p:nvPr/>
        </p:nvPicPr>
        <p:blipFill rotWithShape="1">
          <a:blip r:embed="rId2"/>
          <a:srcRect l="6181" t="21910" r="6327"/>
          <a:stretch/>
        </p:blipFill>
        <p:spPr bwMode="auto">
          <a:xfrm>
            <a:off x="974630" y="668005"/>
            <a:ext cx="7211165" cy="5338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44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0E2EB2A-C1ED-4DF6-91C4-ABC7F70D0372}"/>
              </a:ext>
            </a:extLst>
          </p:cNvPr>
          <p:cNvSpPr txBox="1"/>
          <p:nvPr/>
        </p:nvSpPr>
        <p:spPr>
          <a:xfrm>
            <a:off x="751717" y="213157"/>
            <a:ext cx="79702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TAREA: ELABORAR UN MAPA CONCEPTUAL QUE RELACIONE LAS COMPETENCIAS CON TAREAS, ACTIVIDADES Y EJERCICIOS</a:t>
            </a:r>
          </a:p>
          <a:p>
            <a:r>
              <a:rPr lang="es-ES" b="1" dirty="0"/>
              <a:t>PRODUCTO FINAL: MAPA CONCEPTUAL</a:t>
            </a:r>
          </a:p>
          <a:p>
            <a:endParaRPr lang="es-ES" sz="1400" dirty="0"/>
          </a:p>
          <a:p>
            <a:r>
              <a:rPr lang="es-ES" sz="1400" b="1" u="sng" dirty="0"/>
              <a:t>Actividad 1</a:t>
            </a:r>
            <a:r>
              <a:rPr lang="es-ES" sz="1400" dirty="0"/>
              <a:t>: Fundamentar la necesidad de elaborar tareas para desarrollar las competencias clave</a:t>
            </a:r>
          </a:p>
          <a:p>
            <a:r>
              <a:rPr lang="es-ES" sz="1400" b="1" dirty="0"/>
              <a:t>Ejercicio1: </a:t>
            </a:r>
            <a:r>
              <a:rPr lang="es-ES" sz="1400" dirty="0"/>
              <a:t>Ideas previas sobre qué es una competencia clave. Lluvia de ideas</a:t>
            </a:r>
          </a:p>
          <a:p>
            <a:r>
              <a:rPr lang="es-ES" sz="1400" b="1" dirty="0"/>
              <a:t>Ejercicio 2:  </a:t>
            </a:r>
            <a:r>
              <a:rPr lang="es-ES" sz="1400" dirty="0"/>
              <a:t>Lectura-recordatorio del concepto de competencia</a:t>
            </a:r>
          </a:p>
          <a:p>
            <a:endParaRPr lang="es-ES" sz="1400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2122924C-B8BC-44EE-B201-82F2F155A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15686"/>
              </p:ext>
            </p:extLst>
          </p:nvPr>
        </p:nvGraphicFramePr>
        <p:xfrm>
          <a:off x="827733" y="2128348"/>
          <a:ext cx="7589436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174">
                  <a:extLst>
                    <a:ext uri="{9D8B030D-6E8A-4147-A177-3AD203B41FA5}">
                      <a16:colId xmlns:a16="http://schemas.microsoft.com/office/drawing/2014/main" xmlns="" val="338966517"/>
                    </a:ext>
                  </a:extLst>
                </a:gridCol>
                <a:gridCol w="1738623">
                  <a:extLst>
                    <a:ext uri="{9D8B030D-6E8A-4147-A177-3AD203B41FA5}">
                      <a16:colId xmlns:a16="http://schemas.microsoft.com/office/drawing/2014/main" xmlns="" val="398953608"/>
                    </a:ext>
                  </a:extLst>
                </a:gridCol>
                <a:gridCol w="1349426">
                  <a:extLst>
                    <a:ext uri="{9D8B030D-6E8A-4147-A177-3AD203B41FA5}">
                      <a16:colId xmlns:a16="http://schemas.microsoft.com/office/drawing/2014/main" xmlns="" val="3467488713"/>
                    </a:ext>
                  </a:extLst>
                </a:gridCol>
                <a:gridCol w="1824756">
                  <a:extLst>
                    <a:ext uri="{9D8B030D-6E8A-4147-A177-3AD203B41FA5}">
                      <a16:colId xmlns:a16="http://schemas.microsoft.com/office/drawing/2014/main" xmlns="" val="2916976175"/>
                    </a:ext>
                  </a:extLst>
                </a:gridCol>
                <a:gridCol w="1379457">
                  <a:extLst>
                    <a:ext uri="{9D8B030D-6E8A-4147-A177-3AD203B41FA5}">
                      <a16:colId xmlns:a16="http://schemas.microsoft.com/office/drawing/2014/main" xmlns="" val="211628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Temporalización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Procesos cognitivos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8060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Gran</a:t>
                      </a:r>
                      <a:r>
                        <a:rPr lang="es-ES" sz="1400" baseline="0" dirty="0"/>
                        <a:t> grupo y e</a:t>
                      </a:r>
                      <a:r>
                        <a:rPr lang="es-ES" sz="1400" dirty="0"/>
                        <a:t>xpositiva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Ordenador, proyector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Reflexivo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Recordar; Entender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Individual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8692250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5C14A5A-3779-4269-A913-8C68070706FA}"/>
              </a:ext>
            </a:extLst>
          </p:cNvPr>
          <p:cNvSpPr txBox="1"/>
          <p:nvPr/>
        </p:nvSpPr>
        <p:spPr>
          <a:xfrm>
            <a:off x="827732" y="3387406"/>
            <a:ext cx="7425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Actividad 2: </a:t>
            </a:r>
            <a:r>
              <a:rPr lang="es-ES" sz="1400" dirty="0"/>
              <a:t>Distinguir entre tareas, actividades y ejercicios</a:t>
            </a:r>
          </a:p>
          <a:p>
            <a:r>
              <a:rPr lang="es-ES" sz="1400" b="1" dirty="0"/>
              <a:t>Ejercicio 1: </a:t>
            </a:r>
            <a:r>
              <a:rPr lang="es-ES" sz="1400" dirty="0"/>
              <a:t>Conocer las definiciones de ejercicio, tarea y actividad y las diferencias entre las tres.</a:t>
            </a:r>
          </a:p>
          <a:p>
            <a:r>
              <a:rPr lang="es-ES" sz="1400" b="1" dirty="0"/>
              <a:t>Ejercicio 2:</a:t>
            </a:r>
            <a:r>
              <a:rPr lang="es-ES" sz="1400" dirty="0"/>
              <a:t> Completar una ficha en la que, elegida una tarea de una lista de propuestas, se escriban actividades y ejercicios que se pueden realizar para llevarla a cabo.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565FC56E-066F-4F4A-8652-8DE761195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8799"/>
              </p:ext>
            </p:extLst>
          </p:nvPr>
        </p:nvGraphicFramePr>
        <p:xfrm>
          <a:off x="827732" y="4520558"/>
          <a:ext cx="7601158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521">
                  <a:extLst>
                    <a:ext uri="{9D8B030D-6E8A-4147-A177-3AD203B41FA5}">
                      <a16:colId xmlns:a16="http://schemas.microsoft.com/office/drawing/2014/main" xmlns="" val="2812293586"/>
                    </a:ext>
                  </a:extLst>
                </a:gridCol>
                <a:gridCol w="1740729">
                  <a:extLst>
                    <a:ext uri="{9D8B030D-6E8A-4147-A177-3AD203B41FA5}">
                      <a16:colId xmlns:a16="http://schemas.microsoft.com/office/drawing/2014/main" xmlns="" val="4099416310"/>
                    </a:ext>
                  </a:extLst>
                </a:gridCol>
                <a:gridCol w="1235746">
                  <a:extLst>
                    <a:ext uri="{9D8B030D-6E8A-4147-A177-3AD203B41FA5}">
                      <a16:colId xmlns:a16="http://schemas.microsoft.com/office/drawing/2014/main" xmlns="" val="2078993745"/>
                    </a:ext>
                  </a:extLst>
                </a:gridCol>
                <a:gridCol w="1832131">
                  <a:extLst>
                    <a:ext uri="{9D8B030D-6E8A-4147-A177-3AD203B41FA5}">
                      <a16:colId xmlns:a16="http://schemas.microsoft.com/office/drawing/2014/main" xmlns="" val="3953661576"/>
                    </a:ext>
                  </a:extLst>
                </a:gridCol>
                <a:gridCol w="1385031">
                  <a:extLst>
                    <a:ext uri="{9D8B030D-6E8A-4147-A177-3AD203B41FA5}">
                      <a16:colId xmlns:a16="http://schemas.microsoft.com/office/drawing/2014/main" xmlns="" val="2530726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Temporalización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Procesos cognitivos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862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Expositiva y grupos cooperativos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Ordenador, proyector, ficha,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Sistémico, deliberativo, práctico, creativo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Entender; </a:t>
                      </a:r>
                      <a:r>
                        <a:rPr lang="es-ES" sz="1400" baseline="0" dirty="0">
                          <a:solidFill>
                            <a:srgbClr val="FF0000"/>
                          </a:solidFill>
                        </a:rPr>
                        <a:t> Aplicar; Crear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Individual, comunitario y escolar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892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FE3D7DA-B5A6-43FD-B6B0-9D77E46AB865}"/>
              </a:ext>
            </a:extLst>
          </p:cNvPr>
          <p:cNvSpPr txBox="1"/>
          <p:nvPr/>
        </p:nvSpPr>
        <p:spPr>
          <a:xfrm>
            <a:off x="810939" y="256201"/>
            <a:ext cx="75221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Actividad 3: </a:t>
            </a:r>
            <a:r>
              <a:rPr lang="es-ES" sz="1400" dirty="0"/>
              <a:t>Elaborar una tarea</a:t>
            </a:r>
          </a:p>
          <a:p>
            <a:r>
              <a:rPr lang="es-ES" sz="1400" b="1" dirty="0"/>
              <a:t>Ejercicio 1</a:t>
            </a:r>
            <a:r>
              <a:rPr lang="es-ES" sz="1400" dirty="0"/>
              <a:t>: Completar un documento elaborando una tarea con sus actividades y ejercicios</a:t>
            </a:r>
          </a:p>
          <a:p>
            <a:r>
              <a:rPr lang="es-ES" sz="1400" b="1" dirty="0"/>
              <a:t>Ejercicio 2:  </a:t>
            </a:r>
            <a:r>
              <a:rPr lang="es-ES" sz="1400" dirty="0"/>
              <a:t>Exponer una síntesis de la tarea elaborada en grupo</a:t>
            </a:r>
          </a:p>
          <a:p>
            <a:r>
              <a:rPr lang="es-ES" sz="1400" b="1" dirty="0"/>
              <a:t>Ejercicio 3:</a:t>
            </a:r>
            <a:r>
              <a:rPr lang="es-ES" sz="1400" dirty="0"/>
              <a:t> Evaluar tareas de otros grupos</a:t>
            </a:r>
          </a:p>
          <a:p>
            <a:endParaRPr lang="es-ES" sz="14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35CD6529-6AB9-4182-B2F2-75B60500A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23869"/>
              </p:ext>
            </p:extLst>
          </p:nvPr>
        </p:nvGraphicFramePr>
        <p:xfrm>
          <a:off x="810939" y="1287472"/>
          <a:ext cx="765087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556">
                  <a:extLst>
                    <a:ext uri="{9D8B030D-6E8A-4147-A177-3AD203B41FA5}">
                      <a16:colId xmlns:a16="http://schemas.microsoft.com/office/drawing/2014/main" xmlns="" val="2812293586"/>
                    </a:ext>
                  </a:extLst>
                </a:gridCol>
                <a:gridCol w="1616228">
                  <a:extLst>
                    <a:ext uri="{9D8B030D-6E8A-4147-A177-3AD203B41FA5}">
                      <a16:colId xmlns:a16="http://schemas.microsoft.com/office/drawing/2014/main" xmlns="" val="4099416310"/>
                    </a:ext>
                  </a:extLst>
                </a:gridCol>
                <a:gridCol w="1401890">
                  <a:extLst>
                    <a:ext uri="{9D8B030D-6E8A-4147-A177-3AD203B41FA5}">
                      <a16:colId xmlns:a16="http://schemas.microsoft.com/office/drawing/2014/main" xmlns="" val="2078993745"/>
                    </a:ext>
                  </a:extLst>
                </a:gridCol>
                <a:gridCol w="1844114">
                  <a:extLst>
                    <a:ext uri="{9D8B030D-6E8A-4147-A177-3AD203B41FA5}">
                      <a16:colId xmlns:a16="http://schemas.microsoft.com/office/drawing/2014/main" xmlns="" val="3953661576"/>
                    </a:ext>
                  </a:extLst>
                </a:gridCol>
                <a:gridCol w="1394091">
                  <a:extLst>
                    <a:ext uri="{9D8B030D-6E8A-4147-A177-3AD203B41FA5}">
                      <a16:colId xmlns:a16="http://schemas.microsoft.com/office/drawing/2014/main" xmlns="" val="2530726805"/>
                    </a:ext>
                  </a:extLst>
                </a:gridCol>
              </a:tblGrid>
              <a:tr h="295360">
                <a:tc>
                  <a:txBody>
                    <a:bodyPr/>
                    <a:lstStyle/>
                    <a:p>
                      <a:r>
                        <a:rPr lang="es-ES" sz="14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Temporalización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Procesos cognitivos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8621345"/>
                  </a:ext>
                </a:extLst>
              </a:tr>
              <a:tr h="1312768">
                <a:tc>
                  <a:txBody>
                    <a:bodyPr/>
                    <a:lstStyle/>
                    <a:p>
                      <a:r>
                        <a:rPr lang="es-ES" sz="1400" dirty="0"/>
                        <a:t>Grupos cooperativos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 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Ordenador, proyector, ficha, internet, desarrollo curricular en Andalucía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Sistémico, deliberativo, práctico, creativo, crítico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Entender,  Aplicar,</a:t>
                      </a:r>
                      <a:r>
                        <a:rPr lang="es-ES" sz="1400" baseline="0" dirty="0">
                          <a:solidFill>
                            <a:srgbClr val="FF0000"/>
                          </a:solidFill>
                        </a:rPr>
                        <a:t> Evaluar, Crear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Individual, comunitario y escolar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892329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4439207-469C-479A-B852-5D2AD76A7051}"/>
              </a:ext>
            </a:extLst>
          </p:cNvPr>
          <p:cNvSpPr txBox="1"/>
          <p:nvPr/>
        </p:nvSpPr>
        <p:spPr>
          <a:xfrm>
            <a:off x="743649" y="3144406"/>
            <a:ext cx="72311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/>
              <a:t>Actividad 4: </a:t>
            </a:r>
            <a:r>
              <a:rPr lang="es-ES" sz="1400" dirty="0"/>
              <a:t>Diseñar el mapa conceptual</a:t>
            </a:r>
          </a:p>
          <a:p>
            <a:pPr algn="just"/>
            <a:r>
              <a:rPr lang="es-ES" sz="1400" b="1" dirty="0"/>
              <a:t>Ejercicio 1</a:t>
            </a:r>
            <a:r>
              <a:rPr lang="es-ES" sz="1400" dirty="0"/>
              <a:t>: Discutir en grupo las relaciones entre los conceptos que se presentan: COMPETENCIAS CLAVE, ACTIVIDADES, TAREAS, EJERCICIOS, COMPETENCIAS CLAVE, METODOLOGÍA ACTIVA, PROFESOR/A, ALUMNO/A, PROCESO COGNITIVO, SABER HACER</a:t>
            </a:r>
          </a:p>
          <a:p>
            <a:r>
              <a:rPr lang="es-ES" sz="1400" b="1" dirty="0"/>
              <a:t>Ejercicio 2</a:t>
            </a:r>
            <a:r>
              <a:rPr lang="es-ES" sz="1400" dirty="0"/>
              <a:t>: Diseñar en un mural el mapa conceptual.</a:t>
            </a:r>
          </a:p>
          <a:p>
            <a:endParaRPr lang="es-ES" sz="1400" dirty="0"/>
          </a:p>
          <a:p>
            <a:endParaRPr lang="es-ES" sz="14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43DF02C7-25FB-4064-8A43-C946DA732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11256"/>
              </p:ext>
            </p:extLst>
          </p:nvPr>
        </p:nvGraphicFramePr>
        <p:xfrm>
          <a:off x="810939" y="4354190"/>
          <a:ext cx="7639155" cy="168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91">
                  <a:extLst>
                    <a:ext uri="{9D8B030D-6E8A-4147-A177-3AD203B41FA5}">
                      <a16:colId xmlns:a16="http://schemas.microsoft.com/office/drawing/2014/main" xmlns="" val="2812293586"/>
                    </a:ext>
                  </a:extLst>
                </a:gridCol>
                <a:gridCol w="1699087">
                  <a:extLst>
                    <a:ext uri="{9D8B030D-6E8A-4147-A177-3AD203B41FA5}">
                      <a16:colId xmlns:a16="http://schemas.microsoft.com/office/drawing/2014/main" xmlns="" val="4099416310"/>
                    </a:ext>
                  </a:extLst>
                </a:gridCol>
                <a:gridCol w="1289233">
                  <a:extLst>
                    <a:ext uri="{9D8B030D-6E8A-4147-A177-3AD203B41FA5}">
                      <a16:colId xmlns:a16="http://schemas.microsoft.com/office/drawing/2014/main" xmlns="" val="2078993745"/>
                    </a:ext>
                  </a:extLst>
                </a:gridCol>
                <a:gridCol w="1841289">
                  <a:extLst>
                    <a:ext uri="{9D8B030D-6E8A-4147-A177-3AD203B41FA5}">
                      <a16:colId xmlns:a16="http://schemas.microsoft.com/office/drawing/2014/main" xmlns="" val="3953661576"/>
                    </a:ext>
                  </a:extLst>
                </a:gridCol>
                <a:gridCol w="1391955">
                  <a:extLst>
                    <a:ext uri="{9D8B030D-6E8A-4147-A177-3AD203B41FA5}">
                      <a16:colId xmlns:a16="http://schemas.microsoft.com/office/drawing/2014/main" xmlns="" val="2530726805"/>
                    </a:ext>
                  </a:extLst>
                </a:gridCol>
              </a:tblGrid>
              <a:tr h="314882">
                <a:tc>
                  <a:txBody>
                    <a:bodyPr/>
                    <a:lstStyle/>
                    <a:p>
                      <a:r>
                        <a:rPr lang="es-ES" sz="1400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Temporalización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Procesos cognitivos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Escenarios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8621345"/>
                  </a:ext>
                </a:extLst>
              </a:tr>
              <a:tr h="1286251">
                <a:tc>
                  <a:txBody>
                    <a:bodyPr/>
                    <a:lstStyle/>
                    <a:p>
                      <a:r>
                        <a:rPr lang="es-ES" sz="1400" dirty="0"/>
                        <a:t>Grupos cooperativos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Ordenador, proyector, ficha, internet, cartulinas pegamento, rotuladores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Sistémico, deliberativo, práctico, creativo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</a:rPr>
                        <a:t>Recordar;</a:t>
                      </a:r>
                      <a:r>
                        <a:rPr lang="es-ES" sz="1400" baseline="0" dirty="0">
                          <a:solidFill>
                            <a:srgbClr val="FF0000"/>
                          </a:solidFill>
                        </a:rPr>
                        <a:t> Entender;  Analizar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Individual, comunitario y escolar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892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47225"/>
            <a:ext cx="7772400" cy="800222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FF0000"/>
                </a:solidFill>
              </a:rPr>
              <a:t>RECURSOS 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91662" y="1723292"/>
            <a:ext cx="74441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FF0000"/>
                </a:solidFill>
                <a:latin typeface="times new roman"/>
                <a:hlinkClick r:id="rId2" tooltip="Guía"/>
              </a:rPr>
              <a:t>Guía para la formación en centros sobre las competencias básicas</a:t>
            </a:r>
            <a:r>
              <a:rPr lang="es-ES" sz="1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Se trata de una guía muy completa en la que encontraréis todos los materiales de consulta de COMBAS-PICBA, además de ejemplos de las diferentes actividades realizadas por algunos de los centros participantes. Para descargarla, en la pestaña formato seleccionad </a:t>
            </a:r>
            <a:r>
              <a:rPr lang="es-ES" sz="1600" b="1" dirty="0" err="1">
                <a:solidFill>
                  <a:srgbClr val="000000"/>
                </a:solidFill>
                <a:latin typeface="times new roman"/>
              </a:rPr>
              <a:t>rar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Una vez descargado el archivo, hay que descomprimirlo y aparecerá una carpeta. se abre la carpeta y se hace doble clic sobre el archivo llamado </a:t>
            </a:r>
            <a:r>
              <a:rPr lang="es-ES" sz="1600" b="1" dirty="0">
                <a:solidFill>
                  <a:srgbClr val="000000"/>
                </a:solidFill>
                <a:latin typeface="times new roman"/>
              </a:rPr>
              <a:t>index.html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la guía se abrirá en el navegador. Todos los documentos que contiene están en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pdf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FF0000"/>
                </a:solidFill>
                <a:latin typeface="times new roman"/>
                <a:hlinkClick r:id="rId3" tooltip="Atlántida"/>
              </a:rPr>
              <a:t>Proyecto Atlántida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Web oficial del Proyecto, con materiales y propuestas de participación. Sitio indispensable, no olvidemos que el planteamiento de la junta de Andalucía está basado en él.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4" tooltip="Granada"/>
              </a:rPr>
              <a:t>Atlántida Granada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Uno de los sitios sobre competencias más activos en la actualidad. Contiene bastante información sobre competencias y, si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algun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@ os animáis, podéis poneros en contacto con ellos para participar.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5" tooltip="MEC"/>
              </a:rPr>
              <a:t>Página oficial del MEC sobre competencias clave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No puede faltar.</a:t>
            </a:r>
          </a:p>
          <a:p>
            <a:pPr algn="just"/>
            <a:endParaRPr lang="es-ES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times new roman"/>
                <a:hlinkClick r:id="rId6" tooltip="Córdoba"/>
              </a:rPr>
              <a:t>Educar en competencias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. Sitio interesante del CEP de Córdoba.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34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RECURSOS PRÁCTICOS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5204" y="1532547"/>
            <a:ext cx="7886700" cy="4622067"/>
          </a:xfrm>
        </p:spPr>
        <p:txBody>
          <a:bodyPr>
            <a:noAutofit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2"/>
              </a:rPr>
              <a:t>www.educacioncienciastic.com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  : aunque está orientado a Biología pero están muy claros los proyectos que plantean, la estructura del mismo.... da ideas de cómo poder implementarlo en clase. Evidentemente no de contenidos pero interesante en cuanto a la forma. Además tienen también un apartado de herramientas, recursos....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3"/>
              </a:rPr>
              <a:t>Recursos Ministerio de Educación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portal de portales en el que se presenta una muy amplia colección de recursos y experiencias en el aula de diferentes materias y niveles</a:t>
            </a:r>
          </a:p>
          <a:p>
            <a:pPr marL="0" indent="0">
              <a:buNone/>
            </a:pP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4"/>
              </a:rPr>
              <a:t>Procomun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: portal con una enorme cantidad de recursos y artículos de todas las materias y niveles. Muy recomendable.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5"/>
              </a:rPr>
              <a:t>Revista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5"/>
              </a:rPr>
              <a:t>Situate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revista de la Consejería de Canarias con situaciones de aprendizaje (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UDIs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) de diferentes materias y niveles. 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6"/>
              </a:rPr>
              <a:t>Blog de Ana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  <a:hlinkClick r:id="rId6"/>
              </a:rPr>
              <a:t>Basterra</a:t>
            </a:r>
            <a:r>
              <a:rPr lang="es-ES" sz="1600" dirty="0">
                <a:solidFill>
                  <a:srgbClr val="000000"/>
                </a:solidFill>
                <a:latin typeface="times new roman"/>
                <a:hlinkClick r:id="rId6"/>
              </a:rPr>
              <a:t>: materiales y recursos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Materiales, recursos y un montón de ideas y sugerencias, especialmente para el ámbito socio-lingüístico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7"/>
              </a:rPr>
              <a:t>Material didáctico y programación Gobierno Vasco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En vasco y castellano. Plantillas para programación y recursos didácticos (situaciones-problema) para diferentes materias y niveles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  <a:latin typeface="times new roman"/>
                <a:hlinkClick r:id="rId8"/>
              </a:rPr>
              <a:t>Lecciones de historia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: Blog de Rosa Liarte, uno de las referencias obligadas del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flipped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times new roman"/>
              </a:rPr>
              <a:t>room</a:t>
            </a:r>
            <a:r>
              <a:rPr lang="es-ES" sz="1600" dirty="0">
                <a:solidFill>
                  <a:srgbClr val="000000"/>
                </a:solidFill>
                <a:latin typeface="times new roman"/>
              </a:rPr>
              <a:t> (clase invertida). Blog con numerosos recursos y experiencias de aula de Geografía e Historia</a:t>
            </a:r>
          </a:p>
        </p:txBody>
      </p:sp>
    </p:spTree>
    <p:extLst>
      <p:ext uri="{BB962C8B-B14F-4D97-AF65-F5344CB8AC3E}">
        <p14:creationId xmlns:p14="http://schemas.microsoft.com/office/powerpoint/2010/main" val="38902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TUTORIALES APLICACIONES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634980"/>
            <a:ext cx="7886700" cy="445300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222222"/>
                </a:solidFill>
                <a:latin typeface="Arial"/>
              </a:rPr>
              <a:t/>
            </a:r>
            <a:br>
              <a:rPr lang="es-ES" dirty="0">
                <a:solidFill>
                  <a:srgbClr val="222222"/>
                </a:solidFill>
                <a:latin typeface="Arial"/>
              </a:rPr>
            </a:br>
            <a:endParaRPr lang="es-ES" dirty="0" smtClean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r>
              <a:rPr lang="es-ES" sz="4400" b="1" u="sng" dirty="0" smtClean="0">
                <a:solidFill>
                  <a:srgbClr val="CC0000"/>
                </a:solidFill>
                <a:latin typeface="Helvetica Neue"/>
              </a:rPr>
              <a:t>PROCESADORES </a:t>
            </a: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DE TEXTO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2"/>
              </a:rPr>
              <a:t>WRITER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Arial"/>
              </a:rPr>
              <a:t>TRABAJO COLABORATIVO/OFIMÁTICA ONLINE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3"/>
              </a:rPr>
              <a:t>GOOGLE DOCS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4"/>
              </a:rPr>
              <a:t>GOOGLE DRIVE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BLOGS Y WIKIS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5"/>
              </a:rPr>
              <a:t>BLOGGER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6"/>
              </a:rPr>
              <a:t>WIKISPACES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MAPAS </a:t>
            </a:r>
            <a:r>
              <a:rPr lang="es-ES" sz="4400" b="1" u="sng" dirty="0" smtClean="0">
                <a:solidFill>
                  <a:srgbClr val="CC0000"/>
                </a:solidFill>
                <a:latin typeface="Helvetica Neue"/>
              </a:rPr>
              <a:t>CONCEPTUALES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7"/>
              </a:rPr>
              <a:t>BUBBL.US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8"/>
              </a:rPr>
              <a:t>FREEMIND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endParaRPr lang="es-ES" sz="4400" dirty="0" smtClean="0">
              <a:solidFill>
                <a:srgbClr val="222222"/>
              </a:solidFill>
              <a:latin typeface="Arial"/>
            </a:endParaRPr>
          </a:p>
          <a:p>
            <a:pPr marL="0" indent="0">
              <a:buNone/>
            </a:pPr>
            <a:endParaRPr lang="es-ES" sz="4400" dirty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 smtClean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 smtClean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dirty="0" smtClean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endParaRPr lang="es-ES" sz="4400" b="1" u="sng" dirty="0" smtClean="0">
              <a:solidFill>
                <a:srgbClr val="CC0000"/>
              </a:solidFill>
              <a:latin typeface="Helvetica Neue"/>
            </a:endParaRPr>
          </a:p>
          <a:p>
            <a:pPr marL="0" indent="0">
              <a:buNone/>
            </a:pPr>
            <a:endParaRPr lang="es-ES" sz="4400" b="1" u="sng" dirty="0">
              <a:solidFill>
                <a:srgbClr val="CC0000"/>
              </a:solidFill>
              <a:latin typeface="Helvetica Neue"/>
            </a:endParaRPr>
          </a:p>
          <a:p>
            <a:pPr marL="0" indent="0">
              <a:buNone/>
            </a:pPr>
            <a:r>
              <a:rPr lang="es-ES" sz="4400" b="1" u="sng" dirty="0" smtClean="0">
                <a:solidFill>
                  <a:srgbClr val="CC0000"/>
                </a:solidFill>
                <a:latin typeface="Helvetica Neue"/>
              </a:rPr>
              <a:t>LÍNEAS DEL TIEMPO</a:t>
            </a:r>
            <a:endParaRPr lang="es-ES" sz="4400" dirty="0" smtClean="0">
              <a:solidFill>
                <a:srgbClr val="222222"/>
              </a:solidFill>
              <a:latin typeface="Arial"/>
              <a:hlinkClick r:id="rId9"/>
            </a:endParaRPr>
          </a:p>
          <a:p>
            <a:pPr marL="0" indent="0">
              <a:buNone/>
            </a:pPr>
            <a:r>
              <a:rPr lang="es-ES" sz="4400" dirty="0" smtClean="0">
                <a:solidFill>
                  <a:srgbClr val="222222"/>
                </a:solidFill>
                <a:latin typeface="Arial"/>
                <a:hlinkClick r:id="rId9"/>
              </a:rPr>
              <a:t>XTIMELINE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0"/>
              </a:rPr>
              <a:t>GOOGLE MAPS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ALOJAMIENTO EN LA NUBE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1"/>
              </a:rPr>
              <a:t>SCRIBD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2"/>
              </a:rPr>
              <a:t>ISSUU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3"/>
              </a:rPr>
              <a:t>CALAMEO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b="1" u="sng" dirty="0">
                <a:solidFill>
                  <a:srgbClr val="CC0000"/>
                </a:solidFill>
                <a:latin typeface="Helvetica Neue"/>
              </a:rPr>
              <a:t>EDICIÓN DE IMÁGENES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  <a:hlinkClick r:id="rId14"/>
              </a:rPr>
              <a:t>GIMP</a:t>
            </a: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r>
              <a:rPr lang="es-ES" sz="44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4400" dirty="0">
                <a:solidFill>
                  <a:srgbClr val="222222"/>
                </a:solidFill>
                <a:latin typeface="Arial"/>
              </a:rPr>
            </a:b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6931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711932"/>
            <a:ext cx="7886700" cy="5640742"/>
          </a:xfrm>
        </p:spPr>
        <p:txBody>
          <a:bodyPr>
            <a:noAutofit/>
          </a:bodyPr>
          <a:lstStyle/>
          <a:p>
            <a:pPr marL="0" lvl="0" indent="0">
              <a:buClr>
                <a:srgbClr val="94B6D2"/>
              </a:buClr>
              <a:buNone/>
            </a:pP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AVATARES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                                            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GENERADOR DE COMICS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 smtClean="0">
                <a:solidFill>
                  <a:srgbClr val="222222"/>
                </a:solidFill>
                <a:latin typeface="Arial"/>
                <a:hlinkClick r:id="rId2"/>
              </a:rPr>
              <a:t>VOKI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3"/>
              </a:rPr>
              <a:t>STRIPGENERATOR</a:t>
            </a:r>
            <a:endParaRPr lang="es-ES" sz="1100" dirty="0" smtClean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4"/>
              </a:rPr>
              <a:t>STRIPGENERATOR2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TABLONES Y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MUROS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                          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CREACIÓN DE LIBROS VIRTUALES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 smtClean="0">
                <a:solidFill>
                  <a:srgbClr val="222222"/>
                </a:solidFill>
                <a:latin typeface="Arial"/>
                <a:hlinkClick r:id="rId5"/>
              </a:rPr>
              <a:t>WALLWISHER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				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6"/>
              </a:rPr>
              <a:t>MY </a:t>
            </a:r>
            <a:r>
              <a:rPr lang="es-ES" sz="1100" dirty="0">
                <a:solidFill>
                  <a:srgbClr val="222222"/>
                </a:solidFill>
                <a:latin typeface="Arial"/>
                <a:hlinkClick r:id="rId6"/>
              </a:rPr>
              <a:t>SCRAPBOOK</a:t>
            </a:r>
            <a:endParaRPr lang="es-ES" sz="1100" dirty="0">
              <a:solidFill>
                <a:prstClr val="black"/>
              </a:solidFill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POSTERS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DIGITALES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                            </a:t>
            </a: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CREACIÓN DE GRÁFICOS ONLINE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</a:t>
            </a: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 smtClean="0">
                <a:solidFill>
                  <a:srgbClr val="222222"/>
                </a:solidFill>
                <a:latin typeface="Arial"/>
                <a:hlinkClick r:id="rId7"/>
              </a:rPr>
              <a:t>GLOSTER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</a:t>
            </a:r>
            <a:r>
              <a:rPr lang="es-ES" sz="1100" dirty="0" smtClean="0">
                <a:solidFill>
                  <a:srgbClr val="0070C0"/>
                </a:solidFill>
                <a:latin typeface="Arial"/>
                <a:hlinkClick r:id="rId8"/>
              </a:rPr>
              <a:t>CHARTGO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b="1" u="sng" dirty="0" smtClean="0">
                <a:solidFill>
                  <a:srgbClr val="CC0000"/>
                </a:solidFill>
                <a:latin typeface="Helvetica Neue"/>
              </a:rPr>
              <a:t>SONIDO/PODCASTS</a:t>
            </a:r>
            <a:r>
              <a:rPr lang="es-ES" sz="1100" b="1" dirty="0" smtClean="0">
                <a:solidFill>
                  <a:srgbClr val="CC0000"/>
                </a:solidFill>
                <a:latin typeface="Helvetica Neue"/>
              </a:rPr>
              <a:t>                                                                     </a:t>
            </a:r>
            <a:r>
              <a:rPr lang="es-ES" sz="1100" b="1" u="sng" dirty="0">
                <a:solidFill>
                  <a:srgbClr val="CC0000"/>
                </a:solidFill>
                <a:latin typeface="Helvetica Neue"/>
              </a:rPr>
              <a:t>PRESENTACIONES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</a:t>
            </a: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u="sng" dirty="0" smtClean="0">
                <a:solidFill>
                  <a:srgbClr val="222222"/>
                </a:solidFill>
                <a:latin typeface="Arial"/>
                <a:hlinkClick r:id="rId9"/>
              </a:rPr>
              <a:t> </a:t>
            </a:r>
            <a:r>
              <a:rPr lang="es-ES" sz="1100" dirty="0">
                <a:solidFill>
                  <a:srgbClr val="222222"/>
                </a:solidFill>
                <a:latin typeface="Arial"/>
                <a:hlinkClick r:id="rId10"/>
              </a:rPr>
              <a:t>AUDACITY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11"/>
              </a:rPr>
              <a:t>SLIDESHARE</a:t>
            </a:r>
            <a:endParaRPr lang="es-ES" sz="1100" dirty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sz="1100" dirty="0">
                <a:solidFill>
                  <a:srgbClr val="222222"/>
                </a:solidFill>
                <a:latin typeface="Arial"/>
                <a:hlinkClick r:id="rId12"/>
              </a:rPr>
              <a:t>IVOOX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13"/>
              </a:rPr>
              <a:t>PREZI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14"/>
              </a:rPr>
              <a:t>REDKARAOKE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</a:t>
            </a:r>
            <a:r>
              <a:rPr lang="es-ES" sz="1100" dirty="0" smtClean="0">
                <a:solidFill>
                  <a:srgbClr val="222222"/>
                </a:solidFill>
                <a:latin typeface="Arial"/>
                <a:hlinkClick r:id="rId15"/>
              </a:rPr>
              <a:t>PHOTOPEACH</a:t>
            </a:r>
            <a:endParaRPr lang="es-ES" sz="1100" b="1" u="sng" dirty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     </a:t>
            </a:r>
            <a:r>
              <a:rPr lang="es-ES" sz="1100" u="sng" dirty="0" smtClean="0">
                <a:solidFill>
                  <a:srgbClr val="222222"/>
                </a:solidFill>
                <a:latin typeface="Arial"/>
                <a:hlinkClick r:id="rId9"/>
              </a:rPr>
              <a:t>IMPRESS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</a:t>
            </a:r>
            <a:endParaRPr lang="es-ES" sz="1100" b="1" u="sng" dirty="0" smtClean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endParaRPr lang="es-ES" sz="1100" b="1" u="sng" dirty="0">
              <a:solidFill>
                <a:srgbClr val="222222"/>
              </a:solidFill>
              <a:latin typeface="Arial"/>
            </a:endParaRP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</a:t>
            </a:r>
          </a:p>
          <a:p>
            <a:pPr marL="0" lvl="0" indent="0">
              <a:buClr>
                <a:srgbClr val="94B6D2"/>
              </a:buClr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</a:rPr>
              <a:t> </a:t>
            </a:r>
            <a:r>
              <a:rPr lang="es-ES" sz="1100" dirty="0" smtClean="0">
                <a:solidFill>
                  <a:srgbClr val="222222"/>
                </a:solidFill>
                <a:latin typeface="Arial"/>
              </a:rPr>
              <a:t>                                                                                                           </a:t>
            </a: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endParaRPr lang="es-ES" sz="1100" b="1" u="sng" dirty="0" smtClean="0">
              <a:solidFill>
                <a:srgbClr val="CC0000"/>
              </a:solidFill>
              <a:latin typeface="Arial"/>
            </a:endParaRPr>
          </a:p>
          <a:p>
            <a:pPr marL="0" indent="0">
              <a:buNone/>
            </a:pP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r>
              <a:rPr lang="es-ES" sz="1100" dirty="0">
                <a:solidFill>
                  <a:srgbClr val="222222"/>
                </a:solidFill>
                <a:latin typeface="Arial"/>
              </a:rPr>
              <a:t/>
            </a:r>
            <a:br>
              <a:rPr lang="es-ES" sz="1100" dirty="0">
                <a:solidFill>
                  <a:srgbClr val="222222"/>
                </a:solidFill>
                <a:latin typeface="Arial"/>
              </a:rPr>
            </a:b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13659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F03412E-95A1-49D5-BE1B-73D2D9BB6590}"/>
              </a:ext>
            </a:extLst>
          </p:cNvPr>
          <p:cNvSpPr txBox="1"/>
          <p:nvPr/>
        </p:nvSpPr>
        <p:spPr>
          <a:xfrm>
            <a:off x="1845079" y="1510830"/>
            <a:ext cx="5722784" cy="3190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GRACIAS POR VUESTRA ATENCIÓN Y TRABAJO</a:t>
            </a:r>
          </a:p>
        </p:txBody>
      </p:sp>
    </p:spTree>
    <p:extLst>
      <p:ext uri="{BB962C8B-B14F-4D97-AF65-F5344CB8AC3E}">
        <p14:creationId xmlns:p14="http://schemas.microsoft.com/office/powerpoint/2010/main" val="851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0EFF48B-0C66-42B5-B441-16B51945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9" y="135323"/>
            <a:ext cx="7974362" cy="59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CB7426D-FF1C-4724-BA92-2EC47216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8" y="202592"/>
            <a:ext cx="7851743" cy="588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1665948-DC6F-4311-8B6A-BEE16785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1" y="352988"/>
            <a:ext cx="7686954" cy="57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67E4E3B-0B35-43E8-B5F9-AE802F5C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64" y="236936"/>
            <a:ext cx="7802185" cy="58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8BADE36-A76C-4FD8-947D-889B5352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3" y="321863"/>
            <a:ext cx="7728393" cy="57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02461F1-0F16-4360-AA4E-D06F6D093206}"/>
              </a:ext>
            </a:extLst>
          </p:cNvPr>
          <p:cNvPicPr/>
          <p:nvPr/>
        </p:nvPicPr>
        <p:blipFill rotWithShape="1">
          <a:blip r:embed="rId2"/>
          <a:srcRect l="24397" t="24995" r="23225" b="41069"/>
          <a:stretch/>
        </p:blipFill>
        <p:spPr bwMode="auto">
          <a:xfrm>
            <a:off x="2206607" y="810367"/>
            <a:ext cx="5020987" cy="2496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08F5F5D-0D11-40D7-BA74-E0AD69B86CDF}"/>
              </a:ext>
            </a:extLst>
          </p:cNvPr>
          <p:cNvPicPr/>
          <p:nvPr/>
        </p:nvPicPr>
        <p:blipFill rotWithShape="1">
          <a:blip r:embed="rId3"/>
          <a:srcRect l="22843" t="25807" r="23143" b="54477"/>
          <a:stretch/>
        </p:blipFill>
        <p:spPr bwMode="auto">
          <a:xfrm>
            <a:off x="2302158" y="3490802"/>
            <a:ext cx="4829883" cy="1491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42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í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1589</TotalTime>
  <Words>1008</Words>
  <Application>Microsoft Office PowerPoint</Application>
  <PresentationFormat>Presentación en pantalla (4:3)</PresentationFormat>
  <Paragraphs>160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Gill Sans MT</vt:lpstr>
      <vt:lpstr>Helvetica Neue</vt:lpstr>
      <vt:lpstr>times new roman</vt:lpstr>
      <vt:lpstr>Wingdings</vt:lpstr>
      <vt:lpstr>Galería</vt:lpstr>
      <vt:lpstr>MÓDULO 2 :  MÉTODOLOGÍA. ENFOQUES MÁS ADECUADOS PARA EL DESARROLLO DE LAS COMPETENCIAS CLAVE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RECURSOS FORMACIÓN</vt:lpstr>
      <vt:lpstr>RECURSOS PRÁCTICOS</vt:lpstr>
      <vt:lpstr>TUTORIALES APLICACIONES WEB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Fini Martínez Moreno</dc:creator>
  <cp:lastModifiedBy>Usuario</cp:lastModifiedBy>
  <cp:revision>66</cp:revision>
  <dcterms:created xsi:type="dcterms:W3CDTF">2017-11-02T17:19:39Z</dcterms:created>
  <dcterms:modified xsi:type="dcterms:W3CDTF">2018-01-18T18:46:54Z</dcterms:modified>
</cp:coreProperties>
</file>