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0" r:id="rId2"/>
  </p:sldMasterIdLst>
  <p:notesMasterIdLst>
    <p:notesMasterId r:id="rId14"/>
  </p:notesMasterIdLst>
  <p:handoutMasterIdLst>
    <p:handoutMasterId r:id="rId15"/>
  </p:handoutMasterIdLst>
  <p:sldIdLst>
    <p:sldId id="290" r:id="rId3"/>
    <p:sldId id="289" r:id="rId4"/>
    <p:sldId id="282" r:id="rId5"/>
    <p:sldId id="287" r:id="rId6"/>
    <p:sldId id="261" r:id="rId7"/>
    <p:sldId id="279" r:id="rId8"/>
    <p:sldId id="286" r:id="rId9"/>
    <p:sldId id="288" r:id="rId10"/>
    <p:sldId id="281" r:id="rId11"/>
    <p:sldId id="280" r:id="rId12"/>
    <p:sldId id="285" r:id="rId1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showGuides="1">
      <p:cViewPr varScale="1">
        <p:scale>
          <a:sx n="39" d="100"/>
          <a:sy n="39" d="100"/>
        </p:scale>
        <p:origin x="132" y="744"/>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280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E574AC39-44E6-425E-AF49-CF7D189F346F}" type="datetimeFigureOut">
              <a:rPr lang="en-US" smtClean="0"/>
              <a:t>2/18/2018</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6320F472-929B-459B-8D82-2FABCC5B32A0}" type="slidenum">
              <a:rPr lang="en-US" smtClean="0"/>
              <a:t>‹Nº›</a:t>
            </a:fld>
            <a:endParaRPr lang="en-US"/>
          </a:p>
        </p:txBody>
      </p:sp>
    </p:spTree>
    <p:extLst>
      <p:ext uri="{BB962C8B-B14F-4D97-AF65-F5344CB8AC3E}">
        <p14:creationId xmlns:p14="http://schemas.microsoft.com/office/powerpoint/2010/main" val="3202264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F2775BC-6312-42C7-B7C5-EA6783C2D9CA}" type="datetimeFigureOut">
              <a:rPr lang="en-US" smtClean="0"/>
              <a:t>2/18/2018</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7F715A1-4ADC-44E0-9587-804FF39D6B22}" type="slidenum">
              <a:rPr lang="en-US" smtClean="0"/>
              <a:t>‹Nº›</a:t>
            </a:fld>
            <a:endParaRPr lang="en-US"/>
          </a:p>
        </p:txBody>
      </p:sp>
    </p:spTree>
    <p:extLst>
      <p:ext uri="{BB962C8B-B14F-4D97-AF65-F5344CB8AC3E}">
        <p14:creationId xmlns:p14="http://schemas.microsoft.com/office/powerpoint/2010/main" val="1729842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0FF0622-75E4-48B8-A617-5428CA5926CE}"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‹Nº›</a:t>
            </a:fld>
            <a:endParaRPr lang="en-US"/>
          </a:p>
        </p:txBody>
      </p:sp>
    </p:spTree>
    <p:extLst>
      <p:ext uri="{BB962C8B-B14F-4D97-AF65-F5344CB8AC3E}">
        <p14:creationId xmlns:p14="http://schemas.microsoft.com/office/powerpoint/2010/main" val="940892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0FF0622-75E4-48B8-A617-5428CA5926CE}" type="datetimeFigureOut">
              <a:rPr lang="en-US" smtClean="0"/>
              <a:t>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75541-8164-4CC7-9F2F-6F0C49BB858D}" type="slidenum">
              <a:rPr lang="en-US" smtClean="0"/>
              <a:t>‹Nº›</a:t>
            </a:fld>
            <a:endParaRPr lang="en-US"/>
          </a:p>
        </p:txBody>
      </p:sp>
    </p:spTree>
    <p:extLst>
      <p:ext uri="{BB962C8B-B14F-4D97-AF65-F5344CB8AC3E}">
        <p14:creationId xmlns:p14="http://schemas.microsoft.com/office/powerpoint/2010/main" val="2581391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a:p>
        </p:txBody>
      </p:sp>
      <p:sp>
        <p:nvSpPr>
          <p:cNvPr id="4" name="Date Placeholder 3"/>
          <p:cNvSpPr>
            <a:spLocks noGrp="1"/>
          </p:cNvSpPr>
          <p:nvPr>
            <p:ph type="dt" sz="half" idx="10"/>
          </p:nvPr>
        </p:nvSpPr>
        <p:spPr/>
        <p:txBody>
          <a:bodyPr/>
          <a:lstStyle/>
          <a:p>
            <a:fld id="{40FF0622-75E4-48B8-A617-5428CA5926CE}"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‹Nº›</a:t>
            </a:fld>
            <a:endParaRPr lang="en-US"/>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Tree>
    <p:extLst>
      <p:ext uri="{BB962C8B-B14F-4D97-AF65-F5344CB8AC3E}">
        <p14:creationId xmlns:p14="http://schemas.microsoft.com/office/powerpoint/2010/main" val="1640915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4" name="Date Placeholder 3"/>
          <p:cNvSpPr>
            <a:spLocks noGrp="1"/>
          </p:cNvSpPr>
          <p:nvPr>
            <p:ph type="dt" sz="half" idx="10"/>
          </p:nvPr>
        </p:nvSpPr>
        <p:spPr/>
        <p:txBody>
          <a:bodyPr/>
          <a:lstStyle/>
          <a:p>
            <a:fld id="{40FF0622-75E4-48B8-A617-5428CA5926CE}"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‹Nº›</a:t>
            </a:fld>
            <a:endParaRPr lang="en-US"/>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smtClean="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algn="l" defTabSz="914400">
              <a:buNone/>
            </a:pPr>
            <a:r>
              <a:rPr lang="en-US" sz="1800" b="0" i="0">
                <a:latin typeface="Century Gothic"/>
                <a:ea typeface="+mn-ea"/>
                <a:cs typeface="+mn-cs"/>
              </a:rPr>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algn="l" defTabSz="914400">
              <a:buNone/>
            </a:pPr>
            <a:r>
              <a:rPr lang="en-US" sz="1800" b="0" i="0">
                <a:latin typeface="Century Gothic"/>
                <a:ea typeface="+mn-ea"/>
                <a:cs typeface="+mn-cs"/>
              </a:rPr>
              <a:t>”</a:t>
            </a:r>
          </a:p>
        </p:txBody>
      </p:sp>
    </p:spTree>
    <p:extLst>
      <p:ext uri="{BB962C8B-B14F-4D97-AF65-F5344CB8AC3E}">
        <p14:creationId xmlns:p14="http://schemas.microsoft.com/office/powerpoint/2010/main" val="2347621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0FF0622-75E4-48B8-A617-5428CA5926CE}"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‹Nº›</a:t>
            </a:fld>
            <a:endParaRPr lang="en-US"/>
          </a:p>
        </p:txBody>
      </p:sp>
    </p:spTree>
    <p:extLst>
      <p:ext uri="{BB962C8B-B14F-4D97-AF65-F5344CB8AC3E}">
        <p14:creationId xmlns:p14="http://schemas.microsoft.com/office/powerpoint/2010/main" val="1049460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3163026"/>
          </a:xfrm>
        </p:spPr>
        <p:txBody>
          <a:bodyPr/>
          <a:lstStyle>
            <a:lvl1pPr>
              <a:defRPr sz="4800"/>
            </a:lvl1pPr>
          </a:lstStyle>
          <a:p>
            <a:r>
              <a:rPr lang="es-ES"/>
              <a:t>Haga clic para modificar el estilo de título del patrón</a:t>
            </a:r>
            <a:endParaRPr lang="en-US"/>
          </a:p>
        </p:txBody>
      </p:sp>
      <p:sp>
        <p:nvSpPr>
          <p:cNvPr id="4" name="Date Placeholder 3"/>
          <p:cNvSpPr>
            <a:spLocks noGrp="1"/>
          </p:cNvSpPr>
          <p:nvPr>
            <p:ph type="dt" sz="half" idx="10"/>
          </p:nvPr>
        </p:nvSpPr>
        <p:spPr/>
        <p:txBody>
          <a:bodyPr/>
          <a:lstStyle/>
          <a:p>
            <a:fld id="{40FF0622-75E4-48B8-A617-5428CA5926CE}"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‹Nº›</a:t>
            </a:fld>
            <a:endParaRPr lang="en-US"/>
          </a:p>
        </p:txBody>
      </p:sp>
      <p:sp>
        <p:nvSpPr>
          <p:cNvPr id="8" name="Text Placeholder 3"/>
          <p:cNvSpPr>
            <a:spLocks noGrp="1"/>
          </p:cNvSpPr>
          <p:nvPr>
            <p:ph type="body" sz="half" idx="2"/>
          </p:nvPr>
        </p:nvSpPr>
        <p:spPr>
          <a:xfrm>
            <a:off x="1574801" y="4953000"/>
            <a:ext cx="7999315" cy="1074057"/>
          </a:xfrm>
        </p:spPr>
        <p:txBody>
          <a:bodyPr anchor="t">
            <a:normAutofit/>
          </a:bodyPr>
          <a:lstStyle>
            <a:lvl1pPr marL="0" indent="0">
              <a:buNone/>
              <a:defRPr lang="en-US" sz="1800" b="0" i="0" kern="1200" dirty="0" smtClean="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11" name="TextBox 10"/>
          <p:cNvSpPr txBox="1"/>
          <p:nvPr/>
        </p:nvSpPr>
        <p:spPr>
          <a:xfrm>
            <a:off x="9334033" y="331651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algn="l" defTabSz="914400">
              <a:buNone/>
            </a:pPr>
            <a:r>
              <a:rPr lang="en-US" sz="1800" b="0" i="0">
                <a:latin typeface="Century Gothic"/>
                <a:ea typeface="+mn-ea"/>
                <a:cs typeface="+mn-cs"/>
              </a:rPr>
              <a:t>”</a:t>
            </a:r>
          </a:p>
        </p:txBody>
      </p:sp>
      <p:sp>
        <p:nvSpPr>
          <p:cNvPr id="14" name="TextBox 13"/>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algn="l" defTabSz="914400">
              <a:buNone/>
            </a:pPr>
            <a:r>
              <a:rPr lang="en-US" sz="1800" b="0" i="0">
                <a:latin typeface="Century Gothic"/>
                <a:ea typeface="+mn-ea"/>
                <a:cs typeface="+mn-cs"/>
              </a:rPr>
              <a:t>“</a:t>
            </a:r>
          </a:p>
        </p:txBody>
      </p:sp>
    </p:spTree>
    <p:extLst>
      <p:ext uri="{BB962C8B-B14F-4D97-AF65-F5344CB8AC3E}">
        <p14:creationId xmlns:p14="http://schemas.microsoft.com/office/powerpoint/2010/main" val="1664584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a:p>
        </p:txBody>
      </p:sp>
      <p:sp>
        <p:nvSpPr>
          <p:cNvPr id="4" name="Date Placeholder 3"/>
          <p:cNvSpPr>
            <a:spLocks noGrp="1"/>
          </p:cNvSpPr>
          <p:nvPr>
            <p:ph type="dt" sz="half" idx="10"/>
          </p:nvPr>
        </p:nvSpPr>
        <p:spPr/>
        <p:txBody>
          <a:bodyPr/>
          <a:lstStyle/>
          <a:p>
            <a:fld id="{40FF0622-75E4-48B8-A617-5428CA5926CE}"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‹Nº›</a:t>
            </a:fld>
            <a:endParaRPr lang="en-US"/>
          </a:p>
        </p:txBody>
      </p:sp>
      <p:sp>
        <p:nvSpPr>
          <p:cNvPr id="10" name="Text Placeholder 3"/>
          <p:cNvSpPr>
            <a:spLocks noGrp="1"/>
          </p:cNvSpPr>
          <p:nvPr>
            <p:ph type="body" sz="half" idx="2"/>
          </p:nvPr>
        </p:nvSpPr>
        <p:spPr>
          <a:xfrm>
            <a:off x="1154954" y="4350657"/>
            <a:ext cx="8825659" cy="16764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13" name="Text Placeholder 3"/>
          <p:cNvSpPr>
            <a:spLocks noGrp="1"/>
          </p:cNvSpPr>
          <p:nvPr>
            <p:ph type="body" sz="half" idx="13"/>
          </p:nvPr>
        </p:nvSpPr>
        <p:spPr>
          <a:xfrm>
            <a:off x="1154953" y="3848610"/>
            <a:ext cx="8825659" cy="588517"/>
          </a:xfrm>
        </p:spPr>
        <p:txBody>
          <a:bodyPr anchor="b">
            <a:normAutofit/>
          </a:bodyPr>
          <a:lstStyle>
            <a:lvl1pPr marL="0" indent="0" algn="l" defTabSz="457200" rtl="0" eaLnBrk="1" latinLnBrk="0" hangingPunct="1">
              <a:buNone/>
              <a:defRPr lang="en-US" sz="3600" b="0" i="0" kern="1200" cap="none" dirty="0" smtClean="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Tree>
    <p:extLst>
      <p:ext uri="{BB962C8B-B14F-4D97-AF65-F5344CB8AC3E}">
        <p14:creationId xmlns:p14="http://schemas.microsoft.com/office/powerpoint/2010/main" val="2792226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7" name="Date Placeholder 3"/>
          <p:cNvSpPr>
            <a:spLocks noGrp="1"/>
          </p:cNvSpPr>
          <p:nvPr>
            <p:ph type="dt" sz="half" idx="10"/>
          </p:nvPr>
        </p:nvSpPr>
        <p:spPr/>
        <p:txBody>
          <a:bodyPr/>
          <a:lstStyle/>
          <a:p>
            <a:fld id="{40FF0622-75E4-48B8-A617-5428CA5926CE}" type="datetimeFigureOut">
              <a:rPr lang="en-US" smtClean="0"/>
              <a:t>2/18/2018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‹Nº›</a:t>
            </a:fld>
            <a:endParaRPr lang="en-US"/>
          </a:p>
        </p:txBody>
      </p:sp>
    </p:spTree>
    <p:extLst>
      <p:ext uri="{BB962C8B-B14F-4D97-AF65-F5344CB8AC3E}">
        <p14:creationId xmlns:p14="http://schemas.microsoft.com/office/powerpoint/2010/main" val="2064947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29" name="Picture Placeholder 2"/>
          <p:cNvSpPr>
            <a:spLocks noGrp="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30" name="Picture Placeholder 2"/>
          <p:cNvSpPr>
            <a:spLocks noGrp="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sp>
        <p:nvSpPr>
          <p:cNvPr id="31" name="Picture Placeholder 2"/>
          <p:cNvSpPr>
            <a:spLocks noGrp="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0FF0622-75E4-48B8-A617-5428CA5926CE}" type="datetimeFigureOut">
              <a:rPr lang="en-US" smtClean="0"/>
              <a:t>2/18/2018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‹Nº›</a:t>
            </a:fld>
            <a:endParaRPr lang="en-US"/>
          </a:p>
        </p:txBody>
      </p:sp>
    </p:spTree>
    <p:extLst>
      <p:ext uri="{BB962C8B-B14F-4D97-AF65-F5344CB8AC3E}">
        <p14:creationId xmlns:p14="http://schemas.microsoft.com/office/powerpoint/2010/main" val="40335526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nchor="b" anchorCtr="0"/>
          <a:lstStyle>
            <a:lvl1pPr>
              <a:defRPr/>
            </a:lvl1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0FF0622-75E4-48B8-A617-5428CA5926CE}"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‹Nº›</a:t>
            </a:fld>
            <a:endParaRPr lang="en-US"/>
          </a:p>
        </p:txBody>
      </p:sp>
    </p:spTree>
    <p:extLst>
      <p:ext uri="{BB962C8B-B14F-4D97-AF65-F5344CB8AC3E}">
        <p14:creationId xmlns:p14="http://schemas.microsoft.com/office/powerpoint/2010/main" val="6509830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64151" y="1447799"/>
            <a:ext cx="1409965" cy="4413251"/>
          </a:xfrm>
        </p:spPr>
        <p:txBody>
          <a:bodyPr vert="eaVert" anchor="b" anchorCtr="0"/>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1154954" y="1447799"/>
            <a:ext cx="6776630" cy="4413251"/>
          </a:xfrm>
        </p:spPr>
        <p:txBody>
          <a:bodyPr vert="eaVert"/>
          <a:lstStyle>
            <a:lvl1pPr>
              <a:defRPr/>
            </a:lvl1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0FF0622-75E4-48B8-A617-5428CA5926CE}"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‹Nº›</a:t>
            </a:fld>
            <a:endParaRPr lang="en-US"/>
          </a:p>
        </p:txBody>
      </p:sp>
    </p:spTree>
    <p:extLst>
      <p:ext uri="{BB962C8B-B14F-4D97-AF65-F5344CB8AC3E}">
        <p14:creationId xmlns:p14="http://schemas.microsoft.com/office/powerpoint/2010/main" val="389002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hasCustomPrompt="1"/>
          </p:nvPr>
        </p:nvSpPr>
        <p:spPr/>
        <p:txBody>
          <a:bodyPr/>
          <a:lstStyle/>
          <a:p>
            <a:pPr lvl="0"/>
            <a:r>
              <a:rPr lang="es-ES" dirty="0"/>
              <a:t>Haga clic para modificar el estilo de texto del patrón</a:t>
            </a:r>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0FF0622-75E4-48B8-A617-5428CA5926CE}"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‹Nº›</a:t>
            </a:fld>
            <a:endParaRPr lang="en-US"/>
          </a:p>
        </p:txBody>
      </p:sp>
    </p:spTree>
    <p:extLst>
      <p:ext uri="{BB962C8B-B14F-4D97-AF65-F5344CB8AC3E}">
        <p14:creationId xmlns:p14="http://schemas.microsoft.com/office/powerpoint/2010/main" val="2522446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0FF0622-75E4-48B8-A617-5428CA5926CE}"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t>‹Nº›</a:t>
            </a:fld>
            <a:endParaRPr lang="en-US"/>
          </a:p>
        </p:txBody>
      </p:sp>
    </p:spTree>
    <p:extLst>
      <p:ext uri="{BB962C8B-B14F-4D97-AF65-F5344CB8AC3E}">
        <p14:creationId xmlns:p14="http://schemas.microsoft.com/office/powerpoint/2010/main" val="2362998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0FF0622-75E4-48B8-A617-5428CA5926CE}" type="datetimeFigureOut">
              <a:rPr lang="en-US" smtClean="0"/>
              <a:t>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75541-8164-4CC7-9F2F-6F0C49BB858D}" type="slidenum">
              <a:rPr lang="en-US" smtClean="0"/>
              <a:t>‹Nº›</a:t>
            </a:fld>
            <a:endParaRPr lang="en-US"/>
          </a:p>
        </p:txBody>
      </p:sp>
    </p:spTree>
    <p:extLst>
      <p:ext uri="{BB962C8B-B14F-4D97-AF65-F5344CB8AC3E}">
        <p14:creationId xmlns:p14="http://schemas.microsoft.com/office/powerpoint/2010/main" val="1612208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0FF0622-75E4-48B8-A617-5428CA5926CE}" type="datetimeFigureOut">
              <a:rPr lang="en-US" smtClean="0"/>
              <a:t>2/18/2018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875541-8164-4CC7-9F2F-6F0C49BB858D}" type="slidenum">
              <a:rPr lang="en-US" smtClean="0"/>
              <a:t>‹Nº›</a:t>
            </a:fld>
            <a:endParaRPr lang="en-US"/>
          </a:p>
        </p:txBody>
      </p:sp>
    </p:spTree>
    <p:extLst>
      <p:ext uri="{BB962C8B-B14F-4D97-AF65-F5344CB8AC3E}">
        <p14:creationId xmlns:p14="http://schemas.microsoft.com/office/powerpoint/2010/main" val="3182202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7" name="Date Placeholder 2"/>
          <p:cNvSpPr>
            <a:spLocks noGrp="1"/>
          </p:cNvSpPr>
          <p:nvPr>
            <p:ph type="dt" sz="half" idx="10"/>
          </p:nvPr>
        </p:nvSpPr>
        <p:spPr/>
        <p:txBody>
          <a:bodyPr/>
          <a:lstStyle/>
          <a:p>
            <a:fld id="{40FF0622-75E4-48B8-A617-5428CA5926CE}" type="datetimeFigureOut">
              <a:rPr lang="en-US" smtClean="0"/>
              <a:t>2/18/2018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A875541-8164-4CC7-9F2F-6F0C49BB858D}" type="slidenum">
              <a:rPr lang="en-US" smtClean="0"/>
              <a:t>‹Nº›</a:t>
            </a:fld>
            <a:endParaRPr lang="en-US"/>
          </a:p>
        </p:txBody>
      </p:sp>
    </p:spTree>
    <p:extLst>
      <p:ext uri="{BB962C8B-B14F-4D97-AF65-F5344CB8AC3E}">
        <p14:creationId xmlns:p14="http://schemas.microsoft.com/office/powerpoint/2010/main" val="1359123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0FF0622-75E4-48B8-A617-5428CA5926CE}" type="datetimeFigureOut">
              <a:rPr lang="en-US" smtClean="0"/>
              <a:t>2/18/2018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A875541-8164-4CC7-9F2F-6F0C49BB858D}" type="slidenum">
              <a:rPr lang="en-US" smtClean="0"/>
              <a:t>‹Nº›</a:t>
            </a:fld>
            <a:endParaRPr lang="en-US"/>
          </a:p>
        </p:txBody>
      </p:sp>
    </p:spTree>
    <p:extLst>
      <p:ext uri="{BB962C8B-B14F-4D97-AF65-F5344CB8AC3E}">
        <p14:creationId xmlns:p14="http://schemas.microsoft.com/office/powerpoint/2010/main" val="451531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hasCustomPrompt="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dirty="0"/>
              <a:t>Haga clic para modificar el estilo de texto del patrón</a:t>
            </a:r>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7" name="Date Placeholder 4"/>
          <p:cNvSpPr>
            <a:spLocks noGrp="1"/>
          </p:cNvSpPr>
          <p:nvPr>
            <p:ph type="dt" sz="half" idx="10"/>
          </p:nvPr>
        </p:nvSpPr>
        <p:spPr/>
        <p:txBody>
          <a:bodyPr/>
          <a:lstStyle/>
          <a:p>
            <a:fld id="{40FF0622-75E4-48B8-A617-5428CA5926CE}" type="datetimeFigureOut">
              <a:rPr lang="en-US" smtClean="0"/>
              <a:t>2/18/2018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A875541-8164-4CC7-9F2F-6F0C49BB858D}" type="slidenum">
              <a:rPr lang="en-US" smtClean="0"/>
              <a:t>‹Nº›</a:t>
            </a:fld>
            <a:endParaRPr lang="en-US"/>
          </a:p>
        </p:txBody>
      </p:sp>
    </p:spTree>
    <p:extLst>
      <p:ext uri="{BB962C8B-B14F-4D97-AF65-F5344CB8AC3E}">
        <p14:creationId xmlns:p14="http://schemas.microsoft.com/office/powerpoint/2010/main" val="1757989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0FF0622-75E4-48B8-A617-5428CA5926CE}" type="datetimeFigureOut">
              <a:rPr lang="en-US" smtClean="0"/>
              <a:t>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75541-8164-4CC7-9F2F-6F0C49BB858D}" type="slidenum">
              <a:rPr lang="en-US" smtClean="0"/>
              <a:t>‹Nº›</a:t>
            </a:fld>
            <a:endParaRPr lang="en-US"/>
          </a:p>
        </p:txBody>
      </p:sp>
    </p:spTree>
    <p:extLst>
      <p:ext uri="{BB962C8B-B14F-4D97-AF65-F5344CB8AC3E}">
        <p14:creationId xmlns:p14="http://schemas.microsoft.com/office/powerpoint/2010/main" val="669085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Oval 12"/>
          <p:cNvSpPr/>
          <p:nvPr/>
        </p:nvSpPr>
        <p:spPr>
          <a:xfrm>
            <a:off x="-153988"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839788" y="2895600"/>
            <a:ext cx="2362200" cy="2362200"/>
          </a:xfrm>
          <a:prstGeom prst="ellipse">
            <a:avLst/>
          </a:prstGeom>
          <a:gradFill flip="none" rotWithShape="1">
            <a:gsLst>
              <a:gs pos="0">
                <a:schemeClr val="accent1">
                  <a:lumMod val="60000"/>
                  <a:lumOff val="40000"/>
                  <a:alpha val="8000"/>
                </a:schemeClr>
              </a:gs>
              <a:gs pos="71000">
                <a:schemeClr val="bg2">
                  <a:lumMod val="60000"/>
                  <a:lumOff val="40000"/>
                  <a:alpha val="0"/>
                </a:schemeClr>
              </a:gs>
              <a:gs pos="36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7999412" y="-457200"/>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8609012" y="6096000"/>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0FF0622-75E4-48B8-A617-5428CA5926CE}" type="datetimeFigureOut">
              <a:rPr lang="en-US" smtClean="0"/>
              <a:t>2/18/2018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A875541-8164-4CC7-9F2F-6F0C49BB858D}" type="slidenum">
              <a:rPr lang="en-US" smtClean="0"/>
              <a:t>‹Nº›</a:t>
            </a:fld>
            <a:endParaRPr lang="en-US"/>
          </a:p>
        </p:txBody>
      </p:sp>
    </p:spTree>
    <p:extLst>
      <p:ext uri="{BB962C8B-B14F-4D97-AF65-F5344CB8AC3E}">
        <p14:creationId xmlns:p14="http://schemas.microsoft.com/office/powerpoint/2010/main" val="1563467285"/>
      </p:ext>
    </p:extLst>
  </p:cSld>
  <p:clrMap bg1="dk1" tx1="lt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 id="2147483699" r:id="rId19"/>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ct val="20000"/>
        </a:spcBef>
        <a:spcAft>
          <a:spcPts val="60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ct val="20000"/>
        </a:spcBef>
        <a:spcAft>
          <a:spcPts val="60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ct val="20000"/>
        </a:spcBef>
        <a:spcAft>
          <a:spcPts val="60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ct val="20000"/>
        </a:spcBef>
        <a:spcAft>
          <a:spcPts val="60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ct val="20000"/>
        </a:spcBef>
        <a:spcAft>
          <a:spcPts val="600"/>
        </a:spcAft>
        <a:buClr>
          <a:schemeClr val="accent1"/>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ct val="20000"/>
        </a:spcBef>
        <a:spcAft>
          <a:spcPts val="600"/>
        </a:spcAft>
        <a:buClr>
          <a:schemeClr val="accent1"/>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ct val="20000"/>
        </a:spcBef>
        <a:spcAft>
          <a:spcPts val="600"/>
        </a:spcAft>
        <a:buClr>
          <a:schemeClr val="accent1"/>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ct val="20000"/>
        </a:spcBef>
        <a:spcAft>
          <a:spcPts val="600"/>
        </a:spcAft>
        <a:buClr>
          <a:schemeClr val="accent1"/>
        </a:buClr>
        <a:buSzPct val="80000"/>
        <a:buFont typeface="Wingdings 3" charset="2"/>
        <a:buChar char=""/>
        <a:defRPr sz="12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F49CA-379B-43CC-8893-D2423A77D22A}"/>
              </a:ext>
            </a:extLst>
          </p:cNvPr>
          <p:cNvSpPr>
            <a:spLocks noGrp="1"/>
          </p:cNvSpPr>
          <p:nvPr>
            <p:ph type="title"/>
          </p:nvPr>
        </p:nvSpPr>
        <p:spPr>
          <a:xfrm>
            <a:off x="778633" y="2028470"/>
            <a:ext cx="10313437" cy="1400530"/>
          </a:xfrm>
        </p:spPr>
        <p:txBody>
          <a:bodyPr/>
          <a:lstStyle/>
          <a:p>
            <a:r>
              <a:rPr lang="es-ES" sz="6000" b="1" dirty="0"/>
              <a:t>3º Autonomía emocional.</a:t>
            </a:r>
            <a:endParaRPr lang="es-ES" sz="6000" dirty="0"/>
          </a:p>
        </p:txBody>
      </p:sp>
      <p:sp>
        <p:nvSpPr>
          <p:cNvPr id="6" name="CuadroTexto 5">
            <a:extLst>
              <a:ext uri="{FF2B5EF4-FFF2-40B4-BE49-F238E27FC236}">
                <a16:creationId xmlns:a16="http://schemas.microsoft.com/office/drawing/2014/main" id="{E0170E7D-C861-48B0-8CD7-25ABDD31A506}"/>
              </a:ext>
            </a:extLst>
          </p:cNvPr>
          <p:cNvSpPr txBox="1"/>
          <p:nvPr/>
        </p:nvSpPr>
        <p:spPr>
          <a:xfrm>
            <a:off x="5935351" y="4898736"/>
            <a:ext cx="5779571" cy="1446550"/>
          </a:xfrm>
          <a:prstGeom prst="rect">
            <a:avLst/>
          </a:prstGeom>
          <a:noFill/>
        </p:spPr>
        <p:txBody>
          <a:bodyPr wrap="square" rtlCol="0">
            <a:spAutoFit/>
          </a:bodyPr>
          <a:lstStyle/>
          <a:p>
            <a:r>
              <a:rPr lang="es-ES" sz="4400" dirty="0"/>
              <a:t>  Educación Primaria</a:t>
            </a:r>
          </a:p>
          <a:p>
            <a:pPr algn="r"/>
            <a:r>
              <a:rPr lang="es-ES" sz="4400" dirty="0"/>
              <a:t>De 8 a 10 años</a:t>
            </a:r>
          </a:p>
        </p:txBody>
      </p:sp>
    </p:spTree>
    <p:extLst>
      <p:ext uri="{BB962C8B-B14F-4D97-AF65-F5344CB8AC3E}">
        <p14:creationId xmlns:p14="http://schemas.microsoft.com/office/powerpoint/2010/main" val="1827448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2" y="452718"/>
            <a:ext cx="9403742" cy="525477"/>
          </a:xfrm>
        </p:spPr>
        <p:txBody>
          <a:bodyPr/>
          <a:lstStyle/>
          <a:p>
            <a:pPr algn="l" defTabSz="457200">
              <a:spcBef>
                <a:spcPts val="0"/>
              </a:spcBef>
              <a:buNone/>
            </a:pPr>
            <a:endParaRPr lang="es-ES" sz="4200" b="0" i="0" noProof="1">
              <a:solidFill>
                <a:srgbClr val="EBEBEB"/>
              </a:solidFill>
              <a:latin typeface="Century Gothic"/>
              <a:ea typeface="+mj-ea"/>
              <a:cs typeface="+mj-cs"/>
            </a:endParaRPr>
          </a:p>
        </p:txBody>
      </p:sp>
      <p:graphicFrame>
        <p:nvGraphicFramePr>
          <p:cNvPr id="5" name="Marcador de contenido 4">
            <a:extLst>
              <a:ext uri="{FF2B5EF4-FFF2-40B4-BE49-F238E27FC236}">
                <a16:creationId xmlns:a16="http://schemas.microsoft.com/office/drawing/2014/main" id="{17899638-C6C2-4C12-BC66-241696B2DEB0}"/>
              </a:ext>
            </a:extLst>
          </p:cNvPr>
          <p:cNvGraphicFramePr>
            <a:graphicFrameLocks noGrp="1"/>
          </p:cNvGraphicFramePr>
          <p:nvPr>
            <p:ph idx="1"/>
            <p:extLst>
              <p:ext uri="{D42A27DB-BD31-4B8C-83A1-F6EECF244321}">
                <p14:modId xmlns:p14="http://schemas.microsoft.com/office/powerpoint/2010/main" val="1125605749"/>
              </p:ext>
            </p:extLst>
          </p:nvPr>
        </p:nvGraphicFramePr>
        <p:xfrm>
          <a:off x="526679" y="452720"/>
          <a:ext cx="11190399" cy="6186952"/>
        </p:xfrm>
        <a:graphic>
          <a:graphicData uri="http://schemas.openxmlformats.org/drawingml/2006/table">
            <a:tbl>
              <a:tblPr firstRow="1" bandRow="1">
                <a:tableStyleId>{5C22544A-7EE6-4342-B048-85BDC9FD1C3A}</a:tableStyleId>
              </a:tblPr>
              <a:tblGrid>
                <a:gridCol w="2309350">
                  <a:extLst>
                    <a:ext uri="{9D8B030D-6E8A-4147-A177-3AD203B41FA5}">
                      <a16:colId xmlns:a16="http://schemas.microsoft.com/office/drawing/2014/main" val="2606135611"/>
                    </a:ext>
                  </a:extLst>
                </a:gridCol>
                <a:gridCol w="8881049">
                  <a:extLst>
                    <a:ext uri="{9D8B030D-6E8A-4147-A177-3AD203B41FA5}">
                      <a16:colId xmlns:a16="http://schemas.microsoft.com/office/drawing/2014/main" val="1420276076"/>
                    </a:ext>
                  </a:extLst>
                </a:gridCol>
              </a:tblGrid>
              <a:tr h="354025">
                <a:tc>
                  <a:txBody>
                    <a:bodyPr/>
                    <a:lstStyle/>
                    <a:p>
                      <a:pPr algn="ctr"/>
                      <a:r>
                        <a:rPr lang="es-ES" dirty="0">
                          <a:ln>
                            <a:solidFill>
                              <a:schemeClr val="tx1"/>
                            </a:solidFill>
                          </a:ln>
                        </a:rPr>
                        <a:t>NOMBRE</a:t>
                      </a:r>
                    </a:p>
                  </a:txBody>
                  <a:tcPr/>
                </a:tc>
                <a:tc>
                  <a:txBody>
                    <a:bodyPr/>
                    <a:lstStyle/>
                    <a:p>
                      <a:pPr algn="l"/>
                      <a:r>
                        <a:rPr lang="es-ES" sz="1800" dirty="0"/>
                        <a:t>CONFIO</a:t>
                      </a:r>
                      <a:r>
                        <a:rPr lang="es-ES" sz="1800" baseline="0" dirty="0"/>
                        <a:t> EN MI</a:t>
                      </a:r>
                      <a:r>
                        <a:rPr lang="es-ES" sz="1800" dirty="0"/>
                        <a:t>:</a:t>
                      </a:r>
                      <a:r>
                        <a:rPr lang="es-ES" sz="1800" baseline="0" dirty="0"/>
                        <a:t> ¡Y qué!   </a:t>
                      </a:r>
                      <a:r>
                        <a:rPr lang="es-ES" sz="1400" b="0" baseline="0" dirty="0"/>
                        <a:t>(</a:t>
                      </a:r>
                      <a:r>
                        <a:rPr lang="es-ES" sz="1400" b="0" i="0" u="none" strike="noStrike" kern="1200" baseline="0" dirty="0">
                          <a:solidFill>
                            <a:schemeClr val="lt1"/>
                          </a:solidFill>
                          <a:latin typeface="+mn-lt"/>
                          <a:ea typeface="+mn-ea"/>
                          <a:cs typeface="+mn-cs"/>
                        </a:rPr>
                        <a:t>Autoestima). De 3º a 6º de primaria.</a:t>
                      </a:r>
                      <a:endParaRPr lang="es-ES" sz="1400" b="0" dirty="0"/>
                    </a:p>
                  </a:txBody>
                  <a:tcPr/>
                </a:tc>
                <a:extLst>
                  <a:ext uri="{0D108BD9-81ED-4DB2-BD59-A6C34878D82A}">
                    <a16:rowId xmlns:a16="http://schemas.microsoft.com/office/drawing/2014/main" val="3070453135"/>
                  </a:ext>
                </a:extLst>
              </a:tr>
              <a:tr h="708050">
                <a:tc>
                  <a:txBody>
                    <a:bodyPr/>
                    <a:lstStyle/>
                    <a:p>
                      <a:pPr algn="ctr"/>
                      <a:r>
                        <a:rPr lang="es-ES" dirty="0">
                          <a:ln>
                            <a:solidFill>
                              <a:sysClr val="windowText" lastClr="000000"/>
                            </a:solidFill>
                          </a:ln>
                          <a:solidFill>
                            <a:schemeClr val="tx1"/>
                          </a:solidFill>
                        </a:rPr>
                        <a:t>OBJETIVO</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sz="1400" b="0" i="0" u="none" strike="noStrike" kern="1200" baseline="0" dirty="0">
                          <a:solidFill>
                            <a:schemeClr val="dk1"/>
                          </a:solidFill>
                          <a:latin typeface="+mn-lt"/>
                          <a:ea typeface="+mn-ea"/>
                          <a:cs typeface="+mn-cs"/>
                        </a:rPr>
                        <a:t>- Aceptarse y amarse. </a:t>
                      </a:r>
                    </a:p>
                    <a:p>
                      <a:pPr marL="0" marR="0" lvl="0" indent="0" algn="l" defTabSz="457200" rtl="0" eaLnBrk="1" fontAlgn="auto" latinLnBrk="0" hangingPunct="1">
                        <a:lnSpc>
                          <a:spcPct val="100000"/>
                        </a:lnSpc>
                        <a:spcBef>
                          <a:spcPts val="0"/>
                        </a:spcBef>
                        <a:spcAft>
                          <a:spcPts val="0"/>
                        </a:spcAft>
                        <a:buClrTx/>
                        <a:buSzTx/>
                        <a:buFontTx/>
                        <a:buNone/>
                        <a:tabLst/>
                        <a:defRPr/>
                      </a:pPr>
                      <a:r>
                        <a:rPr lang="es-ES" sz="1400" b="0" i="0" u="none" strike="noStrike" kern="1200" baseline="0" dirty="0">
                          <a:solidFill>
                            <a:schemeClr val="dk1"/>
                          </a:solidFill>
                          <a:latin typeface="+mn-lt"/>
                          <a:ea typeface="+mn-ea"/>
                          <a:cs typeface="+mn-cs"/>
                        </a:rPr>
                        <a:t>- Ser flexibles con nosotros/as mismos/as.</a:t>
                      </a:r>
                    </a:p>
                    <a:p>
                      <a:pPr marL="0" marR="0" lvl="0" indent="0" algn="l" defTabSz="457200" rtl="0" eaLnBrk="1" fontAlgn="auto" latinLnBrk="0" hangingPunct="1">
                        <a:lnSpc>
                          <a:spcPct val="100000"/>
                        </a:lnSpc>
                        <a:spcBef>
                          <a:spcPts val="0"/>
                        </a:spcBef>
                        <a:spcAft>
                          <a:spcPts val="0"/>
                        </a:spcAft>
                        <a:buClrTx/>
                        <a:buSzTx/>
                        <a:buFontTx/>
                        <a:buNone/>
                        <a:tabLst/>
                        <a:defRPr/>
                      </a:pPr>
                      <a:r>
                        <a:rPr lang="es-ES" sz="1400" b="0" i="0" u="none" strike="noStrike" kern="1200" baseline="0" dirty="0">
                          <a:solidFill>
                            <a:schemeClr val="dk1"/>
                          </a:solidFill>
                          <a:latin typeface="+mn-lt"/>
                          <a:ea typeface="+mn-ea"/>
                          <a:cs typeface="+mn-cs"/>
                        </a:rPr>
                        <a:t>- Observar que nuestro objetivo no es ser perfectos/as. </a:t>
                      </a:r>
                    </a:p>
                  </a:txBody>
                  <a:tcPr/>
                </a:tc>
                <a:extLst>
                  <a:ext uri="{0D108BD9-81ED-4DB2-BD59-A6C34878D82A}">
                    <a16:rowId xmlns:a16="http://schemas.microsoft.com/office/drawing/2014/main" val="733302751"/>
                  </a:ext>
                </a:extLst>
              </a:tr>
              <a:tr h="2566681">
                <a:tc>
                  <a:txBody>
                    <a:bodyPr/>
                    <a:lstStyle/>
                    <a:p>
                      <a:pPr algn="ctr"/>
                      <a:r>
                        <a:rPr lang="es-ES" dirty="0">
                          <a:ln>
                            <a:solidFill>
                              <a:sysClr val="windowText" lastClr="000000"/>
                            </a:solidFill>
                          </a:ln>
                        </a:rPr>
                        <a:t>DESCRIPCIÓN</a:t>
                      </a:r>
                    </a:p>
                  </a:txBody>
                  <a:tcPr/>
                </a:tc>
                <a:tc>
                  <a:txBody>
                    <a:bodyPr/>
                    <a:lstStyle/>
                    <a:p>
                      <a:pPr algn="just"/>
                      <a:r>
                        <a:rPr lang="es-ES" sz="1600" b="0" i="0" u="none" strike="noStrike" kern="1200" baseline="0" dirty="0">
                          <a:solidFill>
                            <a:schemeClr val="dk1"/>
                          </a:solidFill>
                          <a:latin typeface="+mn-lt"/>
                          <a:ea typeface="+mn-ea"/>
                          <a:cs typeface="+mn-cs"/>
                        </a:rPr>
                        <a:t>Toda la clase se pondrá en pie, haciendo un círculo, e inventarán un “rap”. Para crearlo, cada alumno/a dirá algo que le ha salido mal y los demás dirán: </a:t>
                      </a:r>
                      <a:r>
                        <a:rPr lang="es-ES" sz="1600" b="0" i="1" u="none" strike="noStrike" kern="1200" baseline="0" dirty="0">
                          <a:solidFill>
                            <a:schemeClr val="dk1"/>
                          </a:solidFill>
                          <a:latin typeface="+mn-lt"/>
                          <a:ea typeface="+mn-ea"/>
                          <a:cs typeface="+mn-cs"/>
                        </a:rPr>
                        <a:t>¡Y qué! ¡Y qué!</a:t>
                      </a:r>
                      <a:endParaRPr lang="es-ES" sz="1600" b="0" i="0" u="none" strike="noStrike" kern="1200" baseline="0" dirty="0">
                        <a:solidFill>
                          <a:schemeClr val="dk1"/>
                        </a:solidFill>
                        <a:latin typeface="+mn-lt"/>
                        <a:ea typeface="+mn-ea"/>
                        <a:cs typeface="+mn-cs"/>
                      </a:endParaRPr>
                    </a:p>
                    <a:p>
                      <a:pPr algn="just"/>
                      <a:r>
                        <a:rPr lang="es-ES" sz="1600" b="0" i="0" u="none" strike="noStrike" kern="1200" baseline="0" dirty="0">
                          <a:solidFill>
                            <a:schemeClr val="dk1"/>
                          </a:solidFill>
                          <a:latin typeface="+mn-lt"/>
                          <a:ea typeface="+mn-ea"/>
                          <a:cs typeface="+mn-cs"/>
                        </a:rPr>
                        <a:t>Por ejemplo:</a:t>
                      </a:r>
                    </a:p>
                    <a:p>
                      <a:pPr algn="just"/>
                      <a:r>
                        <a:rPr lang="es-ES" sz="1600" b="0" i="0" u="none" strike="noStrike" kern="1200" baseline="0" dirty="0">
                          <a:solidFill>
                            <a:schemeClr val="dk1"/>
                          </a:solidFill>
                          <a:latin typeface="+mn-lt"/>
                          <a:ea typeface="+mn-ea"/>
                          <a:cs typeface="+mn-cs"/>
                        </a:rPr>
                        <a:t>Uno o una: </a:t>
                      </a:r>
                      <a:r>
                        <a:rPr lang="es-ES" sz="1600" b="0" i="1" u="none" strike="noStrike" kern="1200" baseline="0" dirty="0">
                          <a:solidFill>
                            <a:schemeClr val="dk1"/>
                          </a:solidFill>
                          <a:latin typeface="+mn-lt"/>
                          <a:ea typeface="+mn-ea"/>
                          <a:cs typeface="+mn-cs"/>
                        </a:rPr>
                        <a:t>Me he puesto dos calcetines de distinto color</a:t>
                      </a:r>
                      <a:endParaRPr lang="es-ES" sz="1600" b="0" i="0" u="none" strike="noStrike" kern="1200" baseline="0" dirty="0">
                        <a:solidFill>
                          <a:schemeClr val="dk1"/>
                        </a:solidFill>
                        <a:latin typeface="+mn-lt"/>
                        <a:ea typeface="+mn-ea"/>
                        <a:cs typeface="+mn-cs"/>
                      </a:endParaRPr>
                    </a:p>
                    <a:p>
                      <a:pPr algn="just"/>
                      <a:r>
                        <a:rPr lang="es-ES" sz="1600" b="0" i="0" u="none" strike="noStrike" kern="1200" baseline="0" dirty="0">
                          <a:solidFill>
                            <a:schemeClr val="dk1"/>
                          </a:solidFill>
                          <a:latin typeface="+mn-lt"/>
                          <a:ea typeface="+mn-ea"/>
                          <a:cs typeface="+mn-cs"/>
                        </a:rPr>
                        <a:t>Todos y todas: </a:t>
                      </a:r>
                      <a:r>
                        <a:rPr lang="es-ES" sz="1600" b="0" i="1" u="none" strike="noStrike" kern="1200" baseline="0" dirty="0">
                          <a:solidFill>
                            <a:schemeClr val="dk1"/>
                          </a:solidFill>
                          <a:latin typeface="+mn-lt"/>
                          <a:ea typeface="+mn-ea"/>
                          <a:cs typeface="+mn-cs"/>
                        </a:rPr>
                        <a:t>¡Y qué! ¡Y qué!</a:t>
                      </a:r>
                      <a:endParaRPr lang="es-ES" sz="1600" b="0" i="0" u="none" strike="noStrike" kern="1200" baseline="0" dirty="0">
                        <a:solidFill>
                          <a:schemeClr val="dk1"/>
                        </a:solidFill>
                        <a:latin typeface="+mn-lt"/>
                        <a:ea typeface="+mn-ea"/>
                        <a:cs typeface="+mn-cs"/>
                      </a:endParaRPr>
                    </a:p>
                    <a:p>
                      <a:pPr algn="just"/>
                      <a:r>
                        <a:rPr lang="es-ES" sz="1600" b="0" i="0" u="none" strike="noStrike" kern="1200" baseline="0" dirty="0">
                          <a:solidFill>
                            <a:schemeClr val="dk1"/>
                          </a:solidFill>
                          <a:latin typeface="+mn-lt"/>
                          <a:ea typeface="+mn-ea"/>
                          <a:cs typeface="+mn-cs"/>
                        </a:rPr>
                        <a:t>Uno o una: </a:t>
                      </a:r>
                      <a:r>
                        <a:rPr lang="es-ES" sz="1600" b="0" i="1" u="none" strike="noStrike" kern="1200" baseline="0" dirty="0">
                          <a:solidFill>
                            <a:schemeClr val="dk1"/>
                          </a:solidFill>
                          <a:latin typeface="+mn-lt"/>
                          <a:ea typeface="+mn-ea"/>
                          <a:cs typeface="+mn-cs"/>
                        </a:rPr>
                        <a:t>Hoy a la mañana se me ha caído el vaso y se me ha desparramado toda la leche</a:t>
                      </a:r>
                      <a:endParaRPr lang="es-ES" sz="1600" b="0" i="0" u="none" strike="noStrike" kern="1200" baseline="0" dirty="0">
                        <a:solidFill>
                          <a:schemeClr val="dk1"/>
                        </a:solidFill>
                        <a:latin typeface="+mn-lt"/>
                        <a:ea typeface="+mn-ea"/>
                        <a:cs typeface="+mn-cs"/>
                      </a:endParaRPr>
                    </a:p>
                    <a:p>
                      <a:pPr algn="just"/>
                      <a:r>
                        <a:rPr lang="es-ES" sz="1600" b="0" i="0" u="none" strike="noStrike" kern="1200" baseline="0" dirty="0">
                          <a:solidFill>
                            <a:schemeClr val="dk1"/>
                          </a:solidFill>
                          <a:latin typeface="+mn-lt"/>
                          <a:ea typeface="+mn-ea"/>
                          <a:cs typeface="+mn-cs"/>
                        </a:rPr>
                        <a:t>Todos y todas: </a:t>
                      </a:r>
                      <a:r>
                        <a:rPr lang="es-ES" sz="1600" b="0" i="1" u="none" strike="noStrike" kern="1200" baseline="0" dirty="0">
                          <a:solidFill>
                            <a:schemeClr val="dk1"/>
                          </a:solidFill>
                          <a:latin typeface="+mn-lt"/>
                          <a:ea typeface="+mn-ea"/>
                          <a:cs typeface="+mn-cs"/>
                        </a:rPr>
                        <a:t>¡Y qué! ¡Y qué!</a:t>
                      </a:r>
                      <a:endParaRPr lang="es-ES" sz="1600" b="0" i="0" u="none" strike="noStrike" kern="1200" baseline="0" dirty="0">
                        <a:solidFill>
                          <a:schemeClr val="dk1"/>
                        </a:solidFill>
                        <a:latin typeface="+mn-lt"/>
                        <a:ea typeface="+mn-ea"/>
                        <a:cs typeface="+mn-cs"/>
                      </a:endParaRPr>
                    </a:p>
                    <a:p>
                      <a:pPr algn="just"/>
                      <a:r>
                        <a:rPr lang="es-ES" sz="1600" b="0" i="0" u="none" strike="noStrike" kern="1200" baseline="0" dirty="0">
                          <a:solidFill>
                            <a:schemeClr val="dk1"/>
                          </a:solidFill>
                          <a:latin typeface="+mn-lt"/>
                          <a:ea typeface="+mn-ea"/>
                          <a:cs typeface="+mn-cs"/>
                        </a:rPr>
                        <a:t>El rap lo podemos acompañar con percusión, palmadas o con lo que a cada cual se le ocurra.</a:t>
                      </a:r>
                    </a:p>
                    <a:p>
                      <a:pPr algn="just"/>
                      <a:r>
                        <a:rPr lang="es-ES" sz="1600" b="0" i="0" u="none" strike="noStrike" kern="1200" baseline="0" dirty="0">
                          <a:solidFill>
                            <a:schemeClr val="dk1"/>
                          </a:solidFill>
                          <a:latin typeface="+mn-lt"/>
                          <a:ea typeface="+mn-ea"/>
                          <a:cs typeface="+mn-cs"/>
                        </a:rPr>
                        <a:t>Una vez terminado es bueno que se sienten y hagan una reflexión: </a:t>
                      </a:r>
                      <a:r>
                        <a:rPr lang="es-ES" sz="1600" b="0" i="1" u="none" strike="noStrike" kern="1200" baseline="0" dirty="0">
                          <a:solidFill>
                            <a:schemeClr val="dk1"/>
                          </a:solidFill>
                          <a:latin typeface="+mn-lt"/>
                          <a:ea typeface="+mn-ea"/>
                          <a:cs typeface="+mn-cs"/>
                        </a:rPr>
                        <a:t>No es malo cometer errores, pero éstos pueden tomarse como un aspecto a mejorar.</a:t>
                      </a:r>
                      <a:endParaRPr lang="es-ES" sz="1600" b="0" i="0" u="none" strike="noStrike" kern="1200" baseline="0" dirty="0">
                        <a:solidFill>
                          <a:schemeClr val="dk1"/>
                        </a:solidFill>
                        <a:latin typeface="+mn-lt"/>
                        <a:ea typeface="+mn-ea"/>
                        <a:cs typeface="+mn-cs"/>
                      </a:endParaRPr>
                    </a:p>
                    <a:p>
                      <a:pPr algn="just"/>
                      <a:r>
                        <a:rPr lang="es-ES" sz="1600" b="0" i="0" u="none" strike="noStrike" kern="1200" baseline="0" dirty="0">
                          <a:solidFill>
                            <a:schemeClr val="dk1"/>
                          </a:solidFill>
                          <a:latin typeface="+mn-lt"/>
                          <a:ea typeface="+mn-ea"/>
                          <a:cs typeface="+mn-cs"/>
                        </a:rPr>
                        <a:t>Le preguntaremos a cada una de las personas qué puede hacer para que no vuelva a cometer el mismo error, y discutirán las respuestas entre todos y todas.</a:t>
                      </a:r>
                    </a:p>
                  </a:txBody>
                  <a:tcPr/>
                </a:tc>
                <a:extLst>
                  <a:ext uri="{0D108BD9-81ED-4DB2-BD59-A6C34878D82A}">
                    <a16:rowId xmlns:a16="http://schemas.microsoft.com/office/drawing/2014/main" val="1742483293"/>
                  </a:ext>
                </a:extLst>
              </a:tr>
              <a:tr h="227876">
                <a:tc>
                  <a:txBody>
                    <a:bodyPr/>
                    <a:lstStyle/>
                    <a:p>
                      <a:pPr algn="ctr"/>
                      <a:r>
                        <a:rPr lang="es-ES" dirty="0">
                          <a:ln>
                            <a:solidFill>
                              <a:sysClr val="windowText" lastClr="000000"/>
                            </a:solidFill>
                          </a:ln>
                        </a:rPr>
                        <a:t>DURACIÓN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sz="1600" b="0" i="0" u="none" strike="noStrike" kern="1200" baseline="0" dirty="0">
                          <a:solidFill>
                            <a:schemeClr val="dk1"/>
                          </a:solidFill>
                          <a:latin typeface="+mn-lt"/>
                          <a:ea typeface="+mn-ea"/>
                          <a:cs typeface="+mn-cs"/>
                        </a:rPr>
                        <a:t> </a:t>
                      </a:r>
                      <a:r>
                        <a:rPr lang="es-ES" sz="1400" b="0" i="0" u="none" strike="noStrike" kern="1200" baseline="0" dirty="0">
                          <a:solidFill>
                            <a:schemeClr val="dk1"/>
                          </a:solidFill>
                          <a:latin typeface="+mn-lt"/>
                          <a:ea typeface="+mn-ea"/>
                          <a:cs typeface="+mn-cs"/>
                        </a:rPr>
                        <a:t>- Unos 10 minutos para “rapear” - Otros 10 minutos para la reflexión</a:t>
                      </a:r>
                    </a:p>
                  </a:txBody>
                  <a:tcPr/>
                </a:tc>
                <a:extLst>
                  <a:ext uri="{0D108BD9-81ED-4DB2-BD59-A6C34878D82A}">
                    <a16:rowId xmlns:a16="http://schemas.microsoft.com/office/drawing/2014/main" val="74824775"/>
                  </a:ext>
                </a:extLst>
              </a:tr>
              <a:tr h="325114">
                <a:tc>
                  <a:txBody>
                    <a:bodyPr/>
                    <a:lstStyle/>
                    <a:p>
                      <a:pPr algn="ctr"/>
                      <a:r>
                        <a:rPr lang="es-ES" dirty="0">
                          <a:ln>
                            <a:solidFill>
                              <a:sysClr val="windowText" lastClr="000000"/>
                            </a:solidFill>
                          </a:ln>
                        </a:rPr>
                        <a:t>MATERIALES</a:t>
                      </a:r>
                    </a:p>
                  </a:txBody>
                  <a:tcPr/>
                </a:tc>
                <a:tc>
                  <a:txBody>
                    <a:bodyPr/>
                    <a:lstStyle/>
                    <a:p>
                      <a:pPr marL="171450" indent="-171450" algn="just">
                        <a:buFontTx/>
                        <a:buChar char="-"/>
                      </a:pPr>
                      <a:r>
                        <a:rPr lang="es-ES" sz="1400" b="0" i="0" u="none" strike="noStrike" kern="1200" baseline="0" dirty="0">
                          <a:solidFill>
                            <a:schemeClr val="dk1"/>
                          </a:solidFill>
                          <a:latin typeface="+mn-lt"/>
                          <a:ea typeface="+mn-ea"/>
                          <a:cs typeface="+mn-cs"/>
                        </a:rPr>
                        <a:t>Un aula para estar en círculo cómodamente. Instrumentos de percusión (no son obligatorios).</a:t>
                      </a:r>
                    </a:p>
                  </a:txBody>
                  <a:tcPr/>
                </a:tc>
                <a:extLst>
                  <a:ext uri="{0D108BD9-81ED-4DB2-BD59-A6C34878D82A}">
                    <a16:rowId xmlns:a16="http://schemas.microsoft.com/office/drawing/2014/main" val="3733735735"/>
                  </a:ext>
                </a:extLst>
              </a:tr>
              <a:tr h="609112">
                <a:tc>
                  <a:txBody>
                    <a:bodyPr/>
                    <a:lstStyle/>
                    <a:p>
                      <a:pPr algn="ctr"/>
                      <a:r>
                        <a:rPr lang="es-ES" dirty="0">
                          <a:ln>
                            <a:solidFill>
                              <a:sysClr val="windowText" lastClr="000000"/>
                            </a:solidFill>
                          </a:ln>
                        </a:rPr>
                        <a:t>ORIENTACIONES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sz="1400" b="0" i="0" u="none" strike="noStrike" kern="1200" baseline="0" dirty="0">
                          <a:solidFill>
                            <a:schemeClr val="dk1"/>
                          </a:solidFill>
                          <a:latin typeface="+mn-lt"/>
                          <a:ea typeface="+mn-ea"/>
                          <a:cs typeface="+mn-cs"/>
                        </a:rPr>
                        <a:t>Es recomendable que el profesor o profesora también participe, para que los niños y las niñas vean que incluso la persona que ellos y ellas creen que no comete errores también se equivoca.</a:t>
                      </a:r>
                    </a:p>
                  </a:txBody>
                  <a:tcPr/>
                </a:tc>
                <a:extLst>
                  <a:ext uri="{0D108BD9-81ED-4DB2-BD59-A6C34878D82A}">
                    <a16:rowId xmlns:a16="http://schemas.microsoft.com/office/drawing/2014/main" val="3349424620"/>
                  </a:ext>
                </a:extLst>
              </a:tr>
            </a:tbl>
          </a:graphicData>
        </a:graphic>
      </p:graphicFrame>
    </p:spTree>
    <p:extLst>
      <p:ext uri="{BB962C8B-B14F-4D97-AF65-F5344CB8AC3E}">
        <p14:creationId xmlns:p14="http://schemas.microsoft.com/office/powerpoint/2010/main" val="4263589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2" y="452718"/>
            <a:ext cx="9403742" cy="525477"/>
          </a:xfrm>
        </p:spPr>
        <p:txBody>
          <a:bodyPr/>
          <a:lstStyle/>
          <a:p>
            <a:pPr algn="l" defTabSz="457200">
              <a:spcBef>
                <a:spcPts val="0"/>
              </a:spcBef>
              <a:buNone/>
            </a:pPr>
            <a:endParaRPr lang="es-ES" sz="4200" b="0" i="0" noProof="1">
              <a:solidFill>
                <a:srgbClr val="EBEBEB"/>
              </a:solidFill>
              <a:latin typeface="Century Gothic"/>
              <a:ea typeface="+mj-ea"/>
              <a:cs typeface="+mj-cs"/>
            </a:endParaRPr>
          </a:p>
        </p:txBody>
      </p:sp>
      <p:graphicFrame>
        <p:nvGraphicFramePr>
          <p:cNvPr id="5" name="Marcador de contenido 4">
            <a:extLst>
              <a:ext uri="{FF2B5EF4-FFF2-40B4-BE49-F238E27FC236}">
                <a16:creationId xmlns:a16="http://schemas.microsoft.com/office/drawing/2014/main" id="{17899638-C6C2-4C12-BC66-241696B2DEB0}"/>
              </a:ext>
            </a:extLst>
          </p:cNvPr>
          <p:cNvGraphicFramePr>
            <a:graphicFrameLocks noGrp="1"/>
          </p:cNvGraphicFramePr>
          <p:nvPr>
            <p:ph idx="1"/>
            <p:extLst>
              <p:ext uri="{D42A27DB-BD31-4B8C-83A1-F6EECF244321}">
                <p14:modId xmlns:p14="http://schemas.microsoft.com/office/powerpoint/2010/main" val="4261492716"/>
              </p:ext>
            </p:extLst>
          </p:nvPr>
        </p:nvGraphicFramePr>
        <p:xfrm>
          <a:off x="500800" y="259080"/>
          <a:ext cx="11190399" cy="6339840"/>
        </p:xfrm>
        <a:graphic>
          <a:graphicData uri="http://schemas.openxmlformats.org/drawingml/2006/table">
            <a:tbl>
              <a:tblPr firstRow="1" bandRow="1">
                <a:tableStyleId>{5C22544A-7EE6-4342-B048-85BDC9FD1C3A}</a:tableStyleId>
              </a:tblPr>
              <a:tblGrid>
                <a:gridCol w="2309350">
                  <a:extLst>
                    <a:ext uri="{9D8B030D-6E8A-4147-A177-3AD203B41FA5}">
                      <a16:colId xmlns:a16="http://schemas.microsoft.com/office/drawing/2014/main" val="2606135611"/>
                    </a:ext>
                  </a:extLst>
                </a:gridCol>
                <a:gridCol w="8881049">
                  <a:extLst>
                    <a:ext uri="{9D8B030D-6E8A-4147-A177-3AD203B41FA5}">
                      <a16:colId xmlns:a16="http://schemas.microsoft.com/office/drawing/2014/main" val="1420276076"/>
                    </a:ext>
                  </a:extLst>
                </a:gridCol>
              </a:tblGrid>
              <a:tr h="263277">
                <a:tc>
                  <a:txBody>
                    <a:bodyPr/>
                    <a:lstStyle/>
                    <a:p>
                      <a:pPr algn="ctr"/>
                      <a:r>
                        <a:rPr lang="es-ES" dirty="0">
                          <a:ln>
                            <a:solidFill>
                              <a:schemeClr val="tx1"/>
                            </a:solidFill>
                          </a:ln>
                        </a:rPr>
                        <a:t>NOMBRE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sz="1800" dirty="0"/>
                        <a:t>SOY</a:t>
                      </a:r>
                      <a:r>
                        <a:rPr lang="es-ES" sz="1800" baseline="0" dirty="0"/>
                        <a:t> CAPAZ</a:t>
                      </a:r>
                      <a:r>
                        <a:rPr lang="es-ES" sz="1800" dirty="0"/>
                        <a:t>: Voy</a:t>
                      </a:r>
                      <a:r>
                        <a:rPr lang="es-ES" sz="1800" baseline="0" dirty="0"/>
                        <a:t> a conseguirlo. </a:t>
                      </a:r>
                      <a:r>
                        <a:rPr lang="es-ES" sz="1400" b="0" baseline="0" dirty="0"/>
                        <a:t>(</a:t>
                      </a:r>
                      <a:r>
                        <a:rPr lang="es-ES" sz="1400" b="0" i="0" u="none" strike="noStrike" kern="1200" baseline="0" dirty="0">
                          <a:solidFill>
                            <a:schemeClr val="lt1"/>
                          </a:solidFill>
                          <a:latin typeface="+mn-lt"/>
                          <a:ea typeface="+mn-ea"/>
                          <a:cs typeface="+mn-cs"/>
                        </a:rPr>
                        <a:t>Autoestima). De 3º a 6º de primaria.</a:t>
                      </a:r>
                      <a:endParaRPr lang="es-ES" sz="1400" dirty="0"/>
                    </a:p>
                  </a:txBody>
                  <a:tcPr/>
                </a:tc>
                <a:extLst>
                  <a:ext uri="{0D108BD9-81ED-4DB2-BD59-A6C34878D82A}">
                    <a16:rowId xmlns:a16="http://schemas.microsoft.com/office/drawing/2014/main" val="3070453135"/>
                  </a:ext>
                </a:extLst>
              </a:tr>
              <a:tr h="524512">
                <a:tc>
                  <a:txBody>
                    <a:bodyPr/>
                    <a:lstStyle/>
                    <a:p>
                      <a:pPr algn="ctr"/>
                      <a:r>
                        <a:rPr lang="es-ES" dirty="0">
                          <a:ln>
                            <a:solidFill>
                              <a:sysClr val="windowText" lastClr="000000"/>
                            </a:solidFill>
                          </a:ln>
                          <a:solidFill>
                            <a:schemeClr val="tx1"/>
                          </a:solidFill>
                        </a:rPr>
                        <a:t>OBJETIVO</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sz="1400" b="0" i="0" u="none" strike="noStrike" kern="1200" baseline="0" dirty="0">
                          <a:solidFill>
                            <a:schemeClr val="dk1"/>
                          </a:solidFill>
                          <a:latin typeface="+mn-lt"/>
                          <a:ea typeface="+mn-ea"/>
                          <a:cs typeface="+mn-cs"/>
                        </a:rPr>
                        <a:t>- Ser conscientes de que para conseguir un objetivo tenemos que hacer un esfuerzo. </a:t>
                      </a:r>
                    </a:p>
                    <a:p>
                      <a:pPr marL="0" marR="0" lvl="0" indent="0" algn="l" defTabSz="457200" rtl="0" eaLnBrk="1" fontAlgn="auto" latinLnBrk="0" hangingPunct="1">
                        <a:lnSpc>
                          <a:spcPct val="100000"/>
                        </a:lnSpc>
                        <a:spcBef>
                          <a:spcPts val="0"/>
                        </a:spcBef>
                        <a:spcAft>
                          <a:spcPts val="0"/>
                        </a:spcAft>
                        <a:buClrTx/>
                        <a:buSzTx/>
                        <a:buFontTx/>
                        <a:buNone/>
                        <a:tabLst/>
                        <a:defRPr/>
                      </a:pPr>
                      <a:r>
                        <a:rPr lang="es-ES" sz="1400" b="0" i="0" u="none" strike="noStrike" kern="1200" baseline="0" dirty="0">
                          <a:solidFill>
                            <a:schemeClr val="dk1"/>
                          </a:solidFill>
                          <a:latin typeface="+mn-lt"/>
                          <a:ea typeface="+mn-ea"/>
                          <a:cs typeface="+mn-cs"/>
                        </a:rPr>
                        <a:t>- Darnos cuenta de que el logro de los objetivos está en nuestra mano.</a:t>
                      </a:r>
                    </a:p>
                    <a:p>
                      <a:pPr marL="0" marR="0" lvl="0" indent="0" algn="l" defTabSz="457200" rtl="0" eaLnBrk="1" fontAlgn="auto" latinLnBrk="0" hangingPunct="1">
                        <a:lnSpc>
                          <a:spcPct val="100000"/>
                        </a:lnSpc>
                        <a:spcBef>
                          <a:spcPts val="0"/>
                        </a:spcBef>
                        <a:spcAft>
                          <a:spcPts val="0"/>
                        </a:spcAft>
                        <a:buClrTx/>
                        <a:buSzTx/>
                        <a:buFontTx/>
                        <a:buNone/>
                        <a:tabLst/>
                        <a:defRPr/>
                      </a:pPr>
                      <a:r>
                        <a:rPr lang="es-ES" sz="1400" b="0" i="0" u="none" strike="noStrike" kern="1200" baseline="0" dirty="0">
                          <a:solidFill>
                            <a:schemeClr val="dk1"/>
                          </a:solidFill>
                          <a:latin typeface="+mn-lt"/>
                          <a:ea typeface="+mn-ea"/>
                          <a:cs typeface="+mn-cs"/>
                        </a:rPr>
                        <a:t>- Ser conscientes de los logros alcanzados. </a:t>
                      </a:r>
                    </a:p>
                  </a:txBody>
                  <a:tcPr/>
                </a:tc>
                <a:extLst>
                  <a:ext uri="{0D108BD9-81ED-4DB2-BD59-A6C34878D82A}">
                    <a16:rowId xmlns:a16="http://schemas.microsoft.com/office/drawing/2014/main" val="733302751"/>
                  </a:ext>
                </a:extLst>
              </a:tr>
              <a:tr h="3050283">
                <a:tc>
                  <a:txBody>
                    <a:bodyPr/>
                    <a:lstStyle/>
                    <a:p>
                      <a:pPr algn="ctr"/>
                      <a:r>
                        <a:rPr lang="es-ES" dirty="0">
                          <a:ln>
                            <a:solidFill>
                              <a:sysClr val="windowText" lastClr="000000"/>
                            </a:solidFill>
                          </a:ln>
                        </a:rPr>
                        <a:t>DESCRIPCIÓN</a:t>
                      </a:r>
                    </a:p>
                  </a:txBody>
                  <a:tcPr/>
                </a:tc>
                <a:tc>
                  <a:txBody>
                    <a:bodyPr/>
                    <a:lstStyle/>
                    <a:p>
                      <a:pPr algn="just"/>
                      <a:r>
                        <a:rPr lang="es-ES" sz="1600" b="0" i="0" u="none" strike="noStrike" kern="1200" baseline="0" dirty="0">
                          <a:solidFill>
                            <a:schemeClr val="dk1"/>
                          </a:solidFill>
                          <a:latin typeface="+mn-lt"/>
                          <a:ea typeface="+mn-ea"/>
                          <a:cs typeface="+mn-cs"/>
                        </a:rPr>
                        <a:t>Esta actividad se desarrollará durante el curso académico o en un trimestre.</a:t>
                      </a:r>
                    </a:p>
                    <a:p>
                      <a:pPr algn="just"/>
                      <a:r>
                        <a:rPr lang="es-ES" sz="1600" b="0" i="0" u="none" strike="noStrike" kern="1200" baseline="0" dirty="0">
                          <a:solidFill>
                            <a:schemeClr val="dk1"/>
                          </a:solidFill>
                          <a:latin typeface="+mn-lt"/>
                          <a:ea typeface="+mn-ea"/>
                          <a:cs typeface="+mn-cs"/>
                        </a:rPr>
                        <a:t>Los alumnos y alumnas trabajarán individualmente.</a:t>
                      </a:r>
                    </a:p>
                    <a:p>
                      <a:pPr algn="just"/>
                      <a:r>
                        <a:rPr lang="es-ES" sz="1600" b="0" i="0" u="none" strike="noStrike" kern="1200" baseline="0" dirty="0">
                          <a:solidFill>
                            <a:schemeClr val="dk1"/>
                          </a:solidFill>
                          <a:latin typeface="+mn-lt"/>
                          <a:ea typeface="+mn-ea"/>
                          <a:cs typeface="+mn-cs"/>
                        </a:rPr>
                        <a:t>El profesor o profesora dibujará la imagen de un niño o niña en un folio DIN A3 y le dará a cada alumno y alumna una copia de la misma. Los alumnos y alumnas la personalizarán con sus características. Una vez hecho esto, los alumnos y alumnas se marcarán un objetivo: </a:t>
                      </a:r>
                      <a:r>
                        <a:rPr lang="es-ES" sz="1600" b="0" i="1" u="none" strike="noStrike" kern="1200" baseline="0" dirty="0">
                          <a:solidFill>
                            <a:schemeClr val="dk1"/>
                          </a:solidFill>
                          <a:latin typeface="+mn-lt"/>
                          <a:ea typeface="+mn-ea"/>
                          <a:cs typeface="+mn-cs"/>
                        </a:rPr>
                        <a:t>mejorar la letra, coger el lápiz correctamente, preguntar al profesor o profesora, respetar los turnos, </a:t>
                      </a:r>
                      <a:r>
                        <a:rPr lang="es-ES" sz="1600" b="0" i="0" u="none" strike="noStrike" kern="1200" baseline="0" dirty="0">
                          <a:solidFill>
                            <a:schemeClr val="dk1"/>
                          </a:solidFill>
                          <a:latin typeface="+mn-lt"/>
                          <a:ea typeface="+mn-ea"/>
                          <a:cs typeface="+mn-cs"/>
                        </a:rPr>
                        <a:t>etc.</a:t>
                      </a:r>
                    </a:p>
                    <a:p>
                      <a:pPr algn="just"/>
                      <a:r>
                        <a:rPr lang="es-ES" sz="1600" b="0" i="0" u="none" strike="noStrike" kern="1200" baseline="0" dirty="0">
                          <a:solidFill>
                            <a:schemeClr val="dk1"/>
                          </a:solidFill>
                          <a:latin typeface="+mn-lt"/>
                          <a:ea typeface="+mn-ea"/>
                          <a:cs typeface="+mn-cs"/>
                        </a:rPr>
                        <a:t>Escribirán el objetivo marcado en la camiseta del niño o niña dibujado por ellos y ellas. </a:t>
                      </a:r>
                    </a:p>
                    <a:p>
                      <a:pPr algn="just"/>
                      <a:r>
                        <a:rPr lang="es-ES" sz="1600" b="0" i="0" u="none" strike="noStrike" kern="1200" baseline="0" dirty="0">
                          <a:solidFill>
                            <a:schemeClr val="dk1"/>
                          </a:solidFill>
                          <a:latin typeface="+mn-lt"/>
                          <a:ea typeface="+mn-ea"/>
                          <a:cs typeface="+mn-cs"/>
                        </a:rPr>
                        <a:t>Una vez terminado todo, colgarán sus dibujos en la pared, uno al lado de otro (como una cadena). Todo esto corresponde a la primera parte de la actividad. </a:t>
                      </a:r>
                    </a:p>
                    <a:p>
                      <a:pPr algn="just"/>
                      <a:r>
                        <a:rPr lang="es-ES" sz="1600" b="0" i="0" u="none" strike="noStrike" kern="1200" baseline="0" dirty="0">
                          <a:solidFill>
                            <a:schemeClr val="dk1"/>
                          </a:solidFill>
                          <a:latin typeface="+mn-lt"/>
                          <a:ea typeface="+mn-ea"/>
                          <a:cs typeface="+mn-cs"/>
                        </a:rPr>
                        <a:t>A partir de ahora, cuando cualquier alumno o alumna consiga su desafío escribirá otro desafío en la camiseta del dibujo. Si no queda sitio en la camiseta se le puede añadir al dibujo una gorra o un globo, o lo que ellos y ellas quieran.</a:t>
                      </a:r>
                    </a:p>
                    <a:p>
                      <a:pPr algn="just"/>
                      <a:r>
                        <a:rPr lang="es-ES" sz="1600" b="0" i="0" u="none" strike="noStrike" kern="1200" baseline="0" dirty="0">
                          <a:solidFill>
                            <a:schemeClr val="dk1"/>
                          </a:solidFill>
                          <a:latin typeface="+mn-lt"/>
                          <a:ea typeface="+mn-ea"/>
                          <a:cs typeface="+mn-cs"/>
                        </a:rPr>
                        <a:t>Por tanto, el ejercicio no termina nunca. De vez en cuando, es importante tomarnos 5 minutos para reflexionar sobre los objetivos alcanzados y nombrar los objetivos que nos quedan por lograr. </a:t>
                      </a:r>
                    </a:p>
                  </a:txBody>
                  <a:tcPr/>
                </a:tc>
                <a:extLst>
                  <a:ext uri="{0D108BD9-81ED-4DB2-BD59-A6C34878D82A}">
                    <a16:rowId xmlns:a16="http://schemas.microsoft.com/office/drawing/2014/main" val="1742483293"/>
                  </a:ext>
                </a:extLst>
              </a:tr>
              <a:tr h="332758">
                <a:tc>
                  <a:txBody>
                    <a:bodyPr/>
                    <a:lstStyle/>
                    <a:p>
                      <a:pPr algn="ctr"/>
                      <a:r>
                        <a:rPr lang="es-ES" dirty="0">
                          <a:ln>
                            <a:solidFill>
                              <a:sysClr val="windowText" lastClr="000000"/>
                            </a:solidFill>
                          </a:ln>
                        </a:rPr>
                        <a:t>DURACIÓN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sz="1400" b="0" i="0" u="none" strike="noStrike" kern="1200" baseline="0" dirty="0">
                          <a:solidFill>
                            <a:schemeClr val="dk1"/>
                          </a:solidFill>
                          <a:latin typeface="+mn-lt"/>
                          <a:ea typeface="+mn-ea"/>
                          <a:cs typeface="+mn-cs"/>
                        </a:rPr>
                        <a:t>- 60 minutos. </a:t>
                      </a:r>
                    </a:p>
                  </a:txBody>
                  <a:tcPr/>
                </a:tc>
                <a:extLst>
                  <a:ext uri="{0D108BD9-81ED-4DB2-BD59-A6C34878D82A}">
                    <a16:rowId xmlns:a16="http://schemas.microsoft.com/office/drawing/2014/main" val="74824775"/>
                  </a:ext>
                </a:extLst>
              </a:tr>
              <a:tr h="471407">
                <a:tc>
                  <a:txBody>
                    <a:bodyPr/>
                    <a:lstStyle/>
                    <a:p>
                      <a:pPr algn="ctr"/>
                      <a:r>
                        <a:rPr lang="es-ES" dirty="0">
                          <a:ln>
                            <a:solidFill>
                              <a:sysClr val="windowText" lastClr="000000"/>
                            </a:solidFill>
                          </a:ln>
                        </a:rPr>
                        <a:t>MATERIALES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sz="1400" b="0" i="0" u="none" strike="noStrike" kern="1200" baseline="0" dirty="0">
                          <a:solidFill>
                            <a:schemeClr val="dk1"/>
                          </a:solidFill>
                          <a:latin typeface="+mn-lt"/>
                          <a:ea typeface="+mn-ea"/>
                          <a:cs typeface="+mn-cs"/>
                        </a:rPr>
                        <a:t>- Una hoja DINA 3 con el dibujo del alumno - Pinturas - Lápiz - Celo para pegar los dibujos en la pared</a:t>
                      </a:r>
                    </a:p>
                  </a:txBody>
                  <a:tcPr/>
                </a:tc>
                <a:extLst>
                  <a:ext uri="{0D108BD9-81ED-4DB2-BD59-A6C34878D82A}">
                    <a16:rowId xmlns:a16="http://schemas.microsoft.com/office/drawing/2014/main" val="3733735735"/>
                  </a:ext>
                </a:extLst>
              </a:tr>
              <a:tr h="226946">
                <a:tc>
                  <a:txBody>
                    <a:bodyPr/>
                    <a:lstStyle/>
                    <a:p>
                      <a:pPr algn="ctr"/>
                      <a:r>
                        <a:rPr lang="es-ES" dirty="0">
                          <a:ln>
                            <a:solidFill>
                              <a:sysClr val="windowText" lastClr="000000"/>
                            </a:solidFill>
                          </a:ln>
                        </a:rPr>
                        <a:t>ORIENTACIONES</a:t>
                      </a:r>
                    </a:p>
                  </a:txBody>
                  <a:tcPr/>
                </a:tc>
                <a:tc>
                  <a:txBody>
                    <a:bodyPr/>
                    <a:lstStyle/>
                    <a:p>
                      <a:endParaRPr lang="es-ES" dirty="0"/>
                    </a:p>
                  </a:txBody>
                  <a:tcPr/>
                </a:tc>
                <a:extLst>
                  <a:ext uri="{0D108BD9-81ED-4DB2-BD59-A6C34878D82A}">
                    <a16:rowId xmlns:a16="http://schemas.microsoft.com/office/drawing/2014/main" val="3349424620"/>
                  </a:ext>
                </a:extLst>
              </a:tr>
            </a:tbl>
          </a:graphicData>
        </a:graphic>
      </p:graphicFrame>
    </p:spTree>
    <p:extLst>
      <p:ext uri="{BB962C8B-B14F-4D97-AF65-F5344CB8AC3E}">
        <p14:creationId xmlns:p14="http://schemas.microsoft.com/office/powerpoint/2010/main" val="1662606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1815" y="205547"/>
            <a:ext cx="11730185" cy="801924"/>
          </a:xfrm>
        </p:spPr>
        <p:txBody>
          <a:bodyPr/>
          <a:lstStyle/>
          <a:p>
            <a:r>
              <a:rPr lang="es-ES" sz="3600" b="1" dirty="0"/>
              <a:t>Autonomía emocional. Me gusta como soy. </a:t>
            </a:r>
            <a:endParaRPr lang="es-ES" sz="3600" noProof="1"/>
          </a:p>
        </p:txBody>
      </p:sp>
      <p:sp>
        <p:nvSpPr>
          <p:cNvPr id="3" name="Subtítulo 2"/>
          <p:cNvSpPr>
            <a:spLocks noGrp="1"/>
          </p:cNvSpPr>
          <p:nvPr>
            <p:ph idx="1"/>
          </p:nvPr>
        </p:nvSpPr>
        <p:spPr>
          <a:xfrm>
            <a:off x="461815" y="890222"/>
            <a:ext cx="11531711" cy="2705130"/>
          </a:xfrm>
        </p:spPr>
        <p:txBody>
          <a:bodyPr>
            <a:normAutofit lnSpcReduction="10000"/>
          </a:bodyPr>
          <a:lstStyle/>
          <a:p>
            <a:pPr marL="0" indent="0">
              <a:buNone/>
            </a:pPr>
            <a:r>
              <a:rPr lang="es-ES" sz="2400" noProof="1">
                <a:latin typeface="+mn-lt"/>
              </a:rPr>
              <a:t>La definición de autonomía emocional la podemos entender como </a:t>
            </a:r>
            <a:r>
              <a:rPr lang="es-ES" sz="2400" b="1" noProof="1">
                <a:latin typeface="+mn-lt"/>
              </a:rPr>
              <a:t>un concepto amplio que incluye un conjunto de características y elementos relacionados con la autogestión personal, entre las que se encuentran la autoestima, actitud positiva ante la vida, responsabilidad, capacidad para analizar críticamente las normas sociales, la capacidad para buscar ayuda y recursos, así como la autoeficacia emocional. </a:t>
            </a:r>
          </a:p>
          <a:p>
            <a:pPr marL="0" indent="0">
              <a:buNone/>
            </a:pPr>
            <a:r>
              <a:rPr lang="es-ES" sz="2400" noProof="1">
                <a:latin typeface="+mn-lt"/>
              </a:rPr>
              <a:t>Como microcompetencias incluye las siguientes.</a:t>
            </a:r>
          </a:p>
          <a:p>
            <a:pPr marL="0" indent="0">
              <a:buNone/>
            </a:pPr>
            <a:endParaRPr lang="es-ES" noProof="1"/>
          </a:p>
        </p:txBody>
      </p:sp>
      <p:sp>
        <p:nvSpPr>
          <p:cNvPr id="4" name="CuadroTexto 3">
            <a:extLst>
              <a:ext uri="{FF2B5EF4-FFF2-40B4-BE49-F238E27FC236}">
                <a16:creationId xmlns:a16="http://schemas.microsoft.com/office/drawing/2014/main" id="{9E0EB184-D804-4FF1-A672-4BCC2ABB0B74}"/>
              </a:ext>
            </a:extLst>
          </p:cNvPr>
          <p:cNvSpPr txBox="1"/>
          <p:nvPr/>
        </p:nvSpPr>
        <p:spPr>
          <a:xfrm>
            <a:off x="1970785" y="3764376"/>
            <a:ext cx="355127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ES" sz="2400" dirty="0"/>
              <a:t>Autoestima</a:t>
            </a:r>
          </a:p>
        </p:txBody>
      </p:sp>
      <p:sp>
        <p:nvSpPr>
          <p:cNvPr id="6" name="CuadroTexto 5">
            <a:extLst>
              <a:ext uri="{FF2B5EF4-FFF2-40B4-BE49-F238E27FC236}">
                <a16:creationId xmlns:a16="http://schemas.microsoft.com/office/drawing/2014/main" id="{00078FA1-078D-48C1-81CB-D1345DE9791B}"/>
              </a:ext>
            </a:extLst>
          </p:cNvPr>
          <p:cNvSpPr txBox="1"/>
          <p:nvPr/>
        </p:nvSpPr>
        <p:spPr>
          <a:xfrm rot="10800000" flipV="1">
            <a:off x="1862734" y="6193388"/>
            <a:ext cx="537232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ES" sz="2400" dirty="0"/>
              <a:t>Análisis crítico de normas sociales</a:t>
            </a:r>
          </a:p>
        </p:txBody>
      </p:sp>
      <p:sp>
        <p:nvSpPr>
          <p:cNvPr id="7" name="CuadroTexto 6">
            <a:extLst>
              <a:ext uri="{FF2B5EF4-FFF2-40B4-BE49-F238E27FC236}">
                <a16:creationId xmlns:a16="http://schemas.microsoft.com/office/drawing/2014/main" id="{F78CD275-25E2-4B63-B2C0-C258EC26F9B2}"/>
              </a:ext>
            </a:extLst>
          </p:cNvPr>
          <p:cNvSpPr txBox="1"/>
          <p:nvPr/>
        </p:nvSpPr>
        <p:spPr>
          <a:xfrm>
            <a:off x="1956390" y="5166348"/>
            <a:ext cx="3551275"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ES" sz="2400" dirty="0"/>
              <a:t>Autoeficacia emocional</a:t>
            </a:r>
          </a:p>
        </p:txBody>
      </p:sp>
      <p:pic>
        <p:nvPicPr>
          <p:cNvPr id="10" name="Gráfico 9" descr="Flecha: curva ligera">
            <a:extLst>
              <a:ext uri="{FF2B5EF4-FFF2-40B4-BE49-F238E27FC236}">
                <a16:creationId xmlns:a16="http://schemas.microsoft.com/office/drawing/2014/main" id="{6EFA5E3F-4168-455F-B5E8-B438F7A9008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8997" y="6114958"/>
            <a:ext cx="1494575" cy="733598"/>
          </a:xfrm>
          <a:prstGeom prst="rect">
            <a:avLst/>
          </a:prstGeom>
        </p:spPr>
      </p:pic>
      <p:pic>
        <p:nvPicPr>
          <p:cNvPr id="11" name="Gráfico 10" descr="Flecha: curva ligera">
            <a:extLst>
              <a:ext uri="{FF2B5EF4-FFF2-40B4-BE49-F238E27FC236}">
                <a16:creationId xmlns:a16="http://schemas.microsoft.com/office/drawing/2014/main" id="{D0954478-0072-4A76-AAF5-4BA8730E80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1346" y="3622572"/>
            <a:ext cx="1497928" cy="745272"/>
          </a:xfrm>
          <a:prstGeom prst="rect">
            <a:avLst/>
          </a:prstGeom>
        </p:spPr>
      </p:pic>
      <p:pic>
        <p:nvPicPr>
          <p:cNvPr id="12" name="Gráfico 11" descr="Flecha: curva ligera">
            <a:extLst>
              <a:ext uri="{FF2B5EF4-FFF2-40B4-BE49-F238E27FC236}">
                <a16:creationId xmlns:a16="http://schemas.microsoft.com/office/drawing/2014/main" id="{979DBE23-6214-4A57-A251-CF25A977C09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8997" y="4320310"/>
            <a:ext cx="1569273" cy="770263"/>
          </a:xfrm>
          <a:prstGeom prst="rect">
            <a:avLst/>
          </a:prstGeom>
        </p:spPr>
      </p:pic>
      <p:pic>
        <p:nvPicPr>
          <p:cNvPr id="13" name="Gráfico 12" descr="Flecha: curva ligera">
            <a:extLst>
              <a:ext uri="{FF2B5EF4-FFF2-40B4-BE49-F238E27FC236}">
                <a16:creationId xmlns:a16="http://schemas.microsoft.com/office/drawing/2014/main" id="{4E0C0BB1-585D-41BA-A49F-7C725262CB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9415" y="5164733"/>
            <a:ext cx="1633737" cy="801905"/>
          </a:xfrm>
          <a:prstGeom prst="rect">
            <a:avLst/>
          </a:prstGeom>
        </p:spPr>
      </p:pic>
      <p:sp>
        <p:nvSpPr>
          <p:cNvPr id="18" name="CuadroTexto 17">
            <a:extLst>
              <a:ext uri="{FF2B5EF4-FFF2-40B4-BE49-F238E27FC236}">
                <a16:creationId xmlns:a16="http://schemas.microsoft.com/office/drawing/2014/main" id="{799B1919-EA47-429A-A105-FD9DDC314D76}"/>
              </a:ext>
            </a:extLst>
          </p:cNvPr>
          <p:cNvSpPr txBox="1"/>
          <p:nvPr/>
        </p:nvSpPr>
        <p:spPr>
          <a:xfrm>
            <a:off x="1921599" y="4487588"/>
            <a:ext cx="355127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ES" sz="2400" dirty="0"/>
              <a:t>Automotivación</a:t>
            </a:r>
          </a:p>
        </p:txBody>
      </p:sp>
      <p:sp>
        <p:nvSpPr>
          <p:cNvPr id="14" name="CuadroTexto 13">
            <a:extLst>
              <a:ext uri="{FF2B5EF4-FFF2-40B4-BE49-F238E27FC236}">
                <a16:creationId xmlns:a16="http://schemas.microsoft.com/office/drawing/2014/main" id="{14D09945-A9F5-4F31-8AFF-05A951CE9A14}"/>
              </a:ext>
            </a:extLst>
          </p:cNvPr>
          <p:cNvSpPr txBox="1"/>
          <p:nvPr/>
        </p:nvSpPr>
        <p:spPr>
          <a:xfrm>
            <a:off x="7307438" y="3791395"/>
            <a:ext cx="355127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ES" sz="2400" dirty="0"/>
              <a:t>Responsabilidad</a:t>
            </a:r>
          </a:p>
        </p:txBody>
      </p:sp>
      <p:sp>
        <p:nvSpPr>
          <p:cNvPr id="16" name="CuadroTexto 15">
            <a:extLst>
              <a:ext uri="{FF2B5EF4-FFF2-40B4-BE49-F238E27FC236}">
                <a16:creationId xmlns:a16="http://schemas.microsoft.com/office/drawing/2014/main" id="{4EF1DC1C-E53E-45E4-A7C1-6A34305B50CE}"/>
              </a:ext>
            </a:extLst>
          </p:cNvPr>
          <p:cNvSpPr txBox="1"/>
          <p:nvPr/>
        </p:nvSpPr>
        <p:spPr>
          <a:xfrm>
            <a:off x="7363505" y="5351013"/>
            <a:ext cx="355127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ES" sz="2400" dirty="0"/>
              <a:t>Resiliencia</a:t>
            </a:r>
          </a:p>
        </p:txBody>
      </p:sp>
      <p:pic>
        <p:nvPicPr>
          <p:cNvPr id="19" name="Gráfico 18" descr="Flecha: curva ligera">
            <a:extLst>
              <a:ext uri="{FF2B5EF4-FFF2-40B4-BE49-F238E27FC236}">
                <a16:creationId xmlns:a16="http://schemas.microsoft.com/office/drawing/2014/main" id="{77923244-9108-4E3F-8191-2EE36D997B1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63571" y="3725685"/>
            <a:ext cx="1497928" cy="745272"/>
          </a:xfrm>
          <a:prstGeom prst="rect">
            <a:avLst/>
          </a:prstGeom>
        </p:spPr>
      </p:pic>
      <p:pic>
        <p:nvPicPr>
          <p:cNvPr id="20" name="Gráfico 19" descr="Flecha: curva ligera">
            <a:extLst>
              <a:ext uri="{FF2B5EF4-FFF2-40B4-BE49-F238E27FC236}">
                <a16:creationId xmlns:a16="http://schemas.microsoft.com/office/drawing/2014/main" id="{BED8FEF0-B756-44F1-AFF3-3BDE1A40AA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00772" y="4470957"/>
            <a:ext cx="1569273" cy="770263"/>
          </a:xfrm>
          <a:prstGeom prst="rect">
            <a:avLst/>
          </a:prstGeom>
        </p:spPr>
      </p:pic>
      <p:pic>
        <p:nvPicPr>
          <p:cNvPr id="21" name="Gráfico 20" descr="Flecha: curva ligera">
            <a:extLst>
              <a:ext uri="{FF2B5EF4-FFF2-40B4-BE49-F238E27FC236}">
                <a16:creationId xmlns:a16="http://schemas.microsoft.com/office/drawing/2014/main" id="{032F0847-9606-4C80-A685-034BBE2F329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89716" y="5201744"/>
            <a:ext cx="1633737" cy="801905"/>
          </a:xfrm>
          <a:prstGeom prst="rect">
            <a:avLst/>
          </a:prstGeom>
        </p:spPr>
      </p:pic>
      <p:sp>
        <p:nvSpPr>
          <p:cNvPr id="22" name="CuadroTexto 21">
            <a:extLst>
              <a:ext uri="{FF2B5EF4-FFF2-40B4-BE49-F238E27FC236}">
                <a16:creationId xmlns:a16="http://schemas.microsoft.com/office/drawing/2014/main" id="{FF4570B2-81C2-4F4E-A5D2-70DD189A8119}"/>
              </a:ext>
            </a:extLst>
          </p:cNvPr>
          <p:cNvSpPr txBox="1"/>
          <p:nvPr/>
        </p:nvSpPr>
        <p:spPr>
          <a:xfrm>
            <a:off x="7307438" y="4570408"/>
            <a:ext cx="355127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ES" sz="2400" dirty="0"/>
              <a:t>Actitud  positiva</a:t>
            </a:r>
          </a:p>
        </p:txBody>
      </p:sp>
    </p:spTree>
    <p:extLst>
      <p:ext uri="{BB962C8B-B14F-4D97-AF65-F5344CB8AC3E}">
        <p14:creationId xmlns:p14="http://schemas.microsoft.com/office/powerpoint/2010/main" val="3573845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2" y="452718"/>
            <a:ext cx="9403742" cy="525477"/>
          </a:xfrm>
        </p:spPr>
        <p:txBody>
          <a:bodyPr/>
          <a:lstStyle/>
          <a:p>
            <a:pPr algn="l" defTabSz="457200">
              <a:spcBef>
                <a:spcPts val="0"/>
              </a:spcBef>
              <a:buNone/>
            </a:pPr>
            <a:endParaRPr lang="es-ES" sz="4200" b="0" i="0" noProof="1">
              <a:solidFill>
                <a:srgbClr val="EBEBEB"/>
              </a:solidFill>
              <a:latin typeface="Century Gothic"/>
              <a:ea typeface="+mj-ea"/>
              <a:cs typeface="+mj-cs"/>
            </a:endParaRPr>
          </a:p>
        </p:txBody>
      </p:sp>
      <p:graphicFrame>
        <p:nvGraphicFramePr>
          <p:cNvPr id="5" name="Marcador de contenido 4">
            <a:extLst>
              <a:ext uri="{FF2B5EF4-FFF2-40B4-BE49-F238E27FC236}">
                <a16:creationId xmlns:a16="http://schemas.microsoft.com/office/drawing/2014/main" id="{17899638-C6C2-4C12-BC66-241696B2DEB0}"/>
              </a:ext>
            </a:extLst>
          </p:cNvPr>
          <p:cNvGraphicFramePr>
            <a:graphicFrameLocks noGrp="1"/>
          </p:cNvGraphicFramePr>
          <p:nvPr>
            <p:ph idx="1"/>
            <p:extLst>
              <p:ext uri="{D42A27DB-BD31-4B8C-83A1-F6EECF244321}">
                <p14:modId xmlns:p14="http://schemas.microsoft.com/office/powerpoint/2010/main" val="3518048810"/>
              </p:ext>
            </p:extLst>
          </p:nvPr>
        </p:nvGraphicFramePr>
        <p:xfrm>
          <a:off x="152400" y="111524"/>
          <a:ext cx="11887200" cy="6656644"/>
        </p:xfrm>
        <a:graphic>
          <a:graphicData uri="http://schemas.openxmlformats.org/drawingml/2006/table">
            <a:tbl>
              <a:tblPr firstRow="1" bandRow="1">
                <a:tableStyleId>{5C22544A-7EE6-4342-B048-85BDC9FD1C3A}</a:tableStyleId>
              </a:tblPr>
              <a:tblGrid>
                <a:gridCol w="1580866">
                  <a:extLst>
                    <a:ext uri="{9D8B030D-6E8A-4147-A177-3AD203B41FA5}">
                      <a16:colId xmlns:a16="http://schemas.microsoft.com/office/drawing/2014/main" val="2606135611"/>
                    </a:ext>
                  </a:extLst>
                </a:gridCol>
                <a:gridCol w="10306334">
                  <a:extLst>
                    <a:ext uri="{9D8B030D-6E8A-4147-A177-3AD203B41FA5}">
                      <a16:colId xmlns:a16="http://schemas.microsoft.com/office/drawing/2014/main" val="1420276076"/>
                    </a:ext>
                  </a:extLst>
                </a:gridCol>
              </a:tblGrid>
              <a:tr h="328332">
                <a:tc>
                  <a:txBody>
                    <a:bodyPr/>
                    <a:lstStyle/>
                    <a:p>
                      <a:pPr algn="ctr"/>
                      <a:r>
                        <a:rPr lang="es-ES" dirty="0">
                          <a:ln>
                            <a:solidFill>
                              <a:schemeClr val="tx1"/>
                            </a:solidFill>
                          </a:ln>
                        </a:rPr>
                        <a:t>NOMBRE</a:t>
                      </a:r>
                    </a:p>
                  </a:txBody>
                  <a:tcPr/>
                </a:tc>
                <a:tc>
                  <a:txBody>
                    <a:bodyPr/>
                    <a:lstStyle/>
                    <a:p>
                      <a:r>
                        <a:rPr lang="es-ES" sz="1800" b="1" i="0" u="none" strike="noStrike" kern="1200" baseline="0" dirty="0">
                          <a:solidFill>
                            <a:schemeClr val="lt1"/>
                          </a:solidFill>
                          <a:latin typeface="+mn-lt"/>
                          <a:ea typeface="+mn-ea"/>
                          <a:cs typeface="+mn-cs"/>
                        </a:rPr>
                        <a:t>ESTOFADO DE CUALIDADES </a:t>
                      </a:r>
                      <a:r>
                        <a:rPr lang="es-ES" sz="1200" b="0" i="0" u="none" strike="noStrike" kern="1200" baseline="0" dirty="0">
                          <a:solidFill>
                            <a:schemeClr val="lt1"/>
                          </a:solidFill>
                          <a:latin typeface="+mn-lt"/>
                          <a:ea typeface="+mn-ea"/>
                          <a:cs typeface="+mn-cs"/>
                        </a:rPr>
                        <a:t>(Autoestima). 3º y 4º de primaria.</a:t>
                      </a:r>
                      <a:endParaRPr lang="es-ES" sz="1200" b="0" dirty="0">
                        <a:ln w="0">
                          <a:solidFill>
                            <a:schemeClr val="tx1"/>
                          </a:solidFill>
                        </a:ln>
                        <a:solidFill>
                          <a:schemeClr val="tx1"/>
                        </a:solidFill>
                      </a:endParaRPr>
                    </a:p>
                  </a:txBody>
                  <a:tcPr/>
                </a:tc>
                <a:extLst>
                  <a:ext uri="{0D108BD9-81ED-4DB2-BD59-A6C34878D82A}">
                    <a16:rowId xmlns:a16="http://schemas.microsoft.com/office/drawing/2014/main" val="3070453135"/>
                  </a:ext>
                </a:extLst>
              </a:tr>
              <a:tr h="513052">
                <a:tc>
                  <a:txBody>
                    <a:bodyPr/>
                    <a:lstStyle/>
                    <a:p>
                      <a:pPr algn="ctr"/>
                      <a:r>
                        <a:rPr lang="es-ES" sz="1400" dirty="0">
                          <a:ln>
                            <a:solidFill>
                              <a:sysClr val="windowText" lastClr="000000"/>
                            </a:solidFill>
                          </a:ln>
                          <a:solidFill>
                            <a:schemeClr val="tx1"/>
                          </a:solidFill>
                        </a:rPr>
                        <a:t>OBJETIVO</a:t>
                      </a:r>
                    </a:p>
                  </a:txBody>
                  <a:tcPr/>
                </a:tc>
                <a:tc>
                  <a:txBody>
                    <a:bodyPr/>
                    <a:lstStyle/>
                    <a:p>
                      <a:r>
                        <a:rPr lang="es-ES" sz="1400" b="0" i="0" u="none" strike="noStrike" kern="1200" baseline="0" dirty="0">
                          <a:solidFill>
                            <a:schemeClr val="dk1"/>
                          </a:solidFill>
                          <a:latin typeface="+mn-lt"/>
                          <a:ea typeface="+mn-ea"/>
                          <a:cs typeface="+mn-cs"/>
                        </a:rPr>
                        <a:t>- Desarrollar una imagen positiva de uno mismo y de los demás miembros del grupo, desarrollando la autoestima individual y grupal.</a:t>
                      </a:r>
                    </a:p>
                    <a:p>
                      <a:r>
                        <a:rPr lang="es-ES" sz="1400" b="0" i="0" u="none" strike="noStrike" kern="1200" baseline="0" dirty="0">
                          <a:solidFill>
                            <a:schemeClr val="dk1"/>
                          </a:solidFill>
                          <a:latin typeface="+mn-lt"/>
                          <a:ea typeface="+mn-ea"/>
                          <a:cs typeface="+mn-cs"/>
                        </a:rPr>
                        <a:t>- Favorecer un clima de comunicación y de confianza dentro del grupo.</a:t>
                      </a:r>
                    </a:p>
                    <a:p>
                      <a:r>
                        <a:rPr lang="es-ES" sz="1400" b="0" i="0" u="none" strike="noStrike" kern="1200" baseline="0" dirty="0">
                          <a:solidFill>
                            <a:schemeClr val="dk1"/>
                          </a:solidFill>
                          <a:latin typeface="+mn-lt"/>
                          <a:ea typeface="+mn-ea"/>
                          <a:cs typeface="+mn-cs"/>
                        </a:rPr>
                        <a:t>- Afianzar el sentimiento de pertenencia al grupo valorando la importancia de todos sus miembros.</a:t>
                      </a:r>
                    </a:p>
                  </a:txBody>
                  <a:tcPr/>
                </a:tc>
                <a:extLst>
                  <a:ext uri="{0D108BD9-81ED-4DB2-BD59-A6C34878D82A}">
                    <a16:rowId xmlns:a16="http://schemas.microsoft.com/office/drawing/2014/main" val="733302751"/>
                  </a:ext>
                </a:extLst>
              </a:tr>
              <a:tr h="1116777">
                <a:tc>
                  <a:txBody>
                    <a:bodyPr/>
                    <a:lstStyle/>
                    <a:p>
                      <a:pPr algn="ctr"/>
                      <a:r>
                        <a:rPr lang="es-ES" sz="1400" dirty="0">
                          <a:ln>
                            <a:solidFill>
                              <a:sysClr val="windowText" lastClr="000000"/>
                            </a:solidFill>
                          </a:ln>
                        </a:rPr>
                        <a:t>DESCRIPCIÓN</a:t>
                      </a:r>
                    </a:p>
                  </a:txBody>
                  <a:tcPr/>
                </a:tc>
                <a:tc>
                  <a:txBody>
                    <a:bodyPr/>
                    <a:lstStyle/>
                    <a:p>
                      <a:r>
                        <a:rPr lang="es-ES" sz="1400" b="0" i="0" u="none" strike="noStrike" kern="1200" baseline="0" dirty="0">
                          <a:solidFill>
                            <a:schemeClr val="dk1"/>
                          </a:solidFill>
                          <a:latin typeface="+mn-lt"/>
                          <a:ea typeface="+mn-ea"/>
                          <a:cs typeface="+mn-cs"/>
                        </a:rPr>
                        <a:t>Como actividad inicial, el docente iniciará un diálogo con el alumnado para explorar las ideas previas creando un clima adecuado de trabajo. Para ello, realizará una serie de preguntas estableciendo un paralelismo entre el grupo y una receta de cocina:</a:t>
                      </a:r>
                    </a:p>
                    <a:p>
                      <a:r>
                        <a:rPr lang="es-ES" sz="1200" b="0" i="0" u="none" strike="noStrike" kern="1200" baseline="0" dirty="0">
                          <a:solidFill>
                            <a:schemeClr val="dk1"/>
                          </a:solidFill>
                          <a:latin typeface="+mn-lt"/>
                          <a:ea typeface="+mn-ea"/>
                          <a:cs typeface="+mn-cs"/>
                        </a:rPr>
                        <a:t>- </a:t>
                      </a:r>
                      <a:r>
                        <a:rPr lang="es-ES" sz="1200" b="0" i="1" u="none" strike="noStrike" kern="1200" baseline="0" dirty="0">
                          <a:solidFill>
                            <a:schemeClr val="dk1"/>
                          </a:solidFill>
                          <a:latin typeface="+mn-lt"/>
                          <a:ea typeface="+mn-ea"/>
                          <a:cs typeface="+mn-cs"/>
                        </a:rPr>
                        <a:t>¿Habéis hecho alguna vez o habéis visto hacer una receta de cocina?</a:t>
                      </a:r>
                    </a:p>
                    <a:p>
                      <a:r>
                        <a:rPr lang="es-ES" sz="1200" b="0" i="0" u="none" strike="noStrike" kern="1200" baseline="0" dirty="0">
                          <a:solidFill>
                            <a:schemeClr val="dk1"/>
                          </a:solidFill>
                          <a:latin typeface="+mn-lt"/>
                          <a:ea typeface="+mn-ea"/>
                          <a:cs typeface="+mn-cs"/>
                        </a:rPr>
                        <a:t>- </a:t>
                      </a:r>
                      <a:r>
                        <a:rPr lang="es-ES" sz="1200" b="0" i="1" u="none" strike="noStrike" kern="1200" baseline="0" dirty="0">
                          <a:solidFill>
                            <a:schemeClr val="dk1"/>
                          </a:solidFill>
                          <a:latin typeface="+mn-lt"/>
                          <a:ea typeface="+mn-ea"/>
                          <a:cs typeface="+mn-cs"/>
                        </a:rPr>
                        <a:t>¿Cómo se llaman cada uno de los elementos que componen una receta de cocina?</a:t>
                      </a:r>
                    </a:p>
                    <a:p>
                      <a:r>
                        <a:rPr lang="es-ES" sz="1200" b="0" i="0" u="none" strike="noStrike" kern="1200" baseline="0" dirty="0">
                          <a:solidFill>
                            <a:schemeClr val="dk1"/>
                          </a:solidFill>
                          <a:latin typeface="+mn-lt"/>
                          <a:ea typeface="+mn-ea"/>
                          <a:cs typeface="+mn-cs"/>
                        </a:rPr>
                        <a:t>- </a:t>
                      </a:r>
                      <a:r>
                        <a:rPr lang="es-ES" sz="1200" b="0" i="1" u="none" strike="noStrike" kern="1200" baseline="0" dirty="0">
                          <a:solidFill>
                            <a:schemeClr val="dk1"/>
                          </a:solidFill>
                          <a:latin typeface="+mn-lt"/>
                          <a:ea typeface="+mn-ea"/>
                          <a:cs typeface="+mn-cs"/>
                        </a:rPr>
                        <a:t>¿Qué importancia tienen los ingredientes de una receta? ¿Son todos igual de importantes?</a:t>
                      </a:r>
                    </a:p>
                    <a:p>
                      <a:r>
                        <a:rPr lang="es-ES" sz="1400" b="0" i="1" u="none" strike="noStrike" kern="1200" baseline="0" dirty="0">
                          <a:solidFill>
                            <a:schemeClr val="dk1"/>
                          </a:solidFill>
                          <a:latin typeface="+mn-lt"/>
                          <a:ea typeface="+mn-ea"/>
                          <a:cs typeface="+mn-cs"/>
                        </a:rPr>
                        <a:t>Un grupo está formado por varias personas, las cuales son los ingredientes que lo componen. ¿Todos los “ingredientes” del grupo son importantes para elaborar una receta? ¿Todos aportan lo mismo? </a:t>
                      </a:r>
                    </a:p>
                    <a:p>
                      <a:r>
                        <a:rPr lang="es-ES" sz="1400" b="0" i="0" u="none" strike="noStrike" kern="1200" baseline="0" dirty="0">
                          <a:solidFill>
                            <a:schemeClr val="dk1"/>
                          </a:solidFill>
                          <a:latin typeface="+mn-lt"/>
                          <a:ea typeface="+mn-ea"/>
                          <a:cs typeface="+mn-cs"/>
                        </a:rPr>
                        <a:t>A continuación, se dividirá la clase en grupos. Cada grupo elaborará una “receta” cuyos ingredientes serán las cualidades de cada uno de sus miembros. Cada alumno escribirá en la parte superior de un folio su nombre. El folio irá pasando por todos y cada uno de los miembros y se procederá de la siguiente manera:</a:t>
                      </a:r>
                    </a:p>
                    <a:p>
                      <a:r>
                        <a:rPr lang="es-ES" sz="1200" b="0" i="0" u="none" strike="noStrike" kern="1200" baseline="0" dirty="0">
                          <a:solidFill>
                            <a:schemeClr val="dk1"/>
                          </a:solidFill>
                          <a:latin typeface="+mn-lt"/>
                          <a:ea typeface="+mn-ea"/>
                          <a:cs typeface="+mn-cs"/>
                        </a:rPr>
                        <a:t>1. Cada alumno pensará en una cualidad o aspecto positivo de los otros compañeros del grupo y lo escribirá junto al nombre.</a:t>
                      </a:r>
                    </a:p>
                    <a:p>
                      <a:r>
                        <a:rPr lang="es-ES" sz="1200" b="0" i="0" u="none" strike="noStrike" kern="1200" baseline="0" dirty="0">
                          <a:solidFill>
                            <a:schemeClr val="dk1"/>
                          </a:solidFill>
                          <a:latin typeface="+mn-lt"/>
                          <a:ea typeface="+mn-ea"/>
                          <a:cs typeface="+mn-cs"/>
                        </a:rPr>
                        <a:t>2. En un breve tiempo (por ejemplo, dos minutos) se intercambiarán los papeles para que todos puedan escribir. Finalmente, cada miembro del equipo recibirá en el folio que lleva su nombre las cualidades que le han atribuido sus compañeros.</a:t>
                      </a:r>
                    </a:p>
                    <a:p>
                      <a:r>
                        <a:rPr lang="es-ES" sz="1200" b="0" i="0" u="none" strike="noStrike" kern="1200" baseline="0" dirty="0">
                          <a:solidFill>
                            <a:schemeClr val="dk1"/>
                          </a:solidFill>
                          <a:latin typeface="+mn-lt"/>
                          <a:ea typeface="+mn-ea"/>
                          <a:cs typeface="+mn-cs"/>
                        </a:rPr>
                        <a:t>3. Comentará los aspectos positivos que han resaltado y entre todos elegirán los “ingredientes” que formarán parte de la “receta” del grupo. </a:t>
                      </a:r>
                    </a:p>
                    <a:p>
                      <a:r>
                        <a:rPr lang="es-ES" sz="1400" b="0" i="0" u="none" strike="noStrike" kern="1200" baseline="0" dirty="0">
                          <a:solidFill>
                            <a:schemeClr val="dk1"/>
                          </a:solidFill>
                          <a:latin typeface="+mn-lt"/>
                          <a:ea typeface="+mn-ea"/>
                          <a:cs typeface="+mn-cs"/>
                        </a:rPr>
                        <a:t>Una vez preparado el grupo, elaborarán una “receta de grupo” y le pondrán un nombre que represente algún aspecto común del grupo, por ejemplo: </a:t>
                      </a:r>
                      <a:r>
                        <a:rPr lang="es-ES" sz="1400" b="0" i="1" u="none" strike="noStrike" kern="1200" baseline="0" dirty="0">
                          <a:solidFill>
                            <a:schemeClr val="dk1"/>
                          </a:solidFill>
                          <a:latin typeface="+mn-lt"/>
                          <a:ea typeface="+mn-ea"/>
                          <a:cs typeface="+mn-cs"/>
                        </a:rPr>
                        <a:t>Estofado de alegría</a:t>
                      </a:r>
                      <a:r>
                        <a:rPr lang="es-ES" sz="1400" b="0" i="0" u="none" strike="noStrike" kern="1200" baseline="0" dirty="0">
                          <a:solidFill>
                            <a:schemeClr val="dk1"/>
                          </a:solidFill>
                          <a:latin typeface="+mn-lt"/>
                          <a:ea typeface="+mn-ea"/>
                          <a:cs typeface="+mn-cs"/>
                        </a:rPr>
                        <a:t>, </a:t>
                      </a:r>
                      <a:r>
                        <a:rPr lang="es-ES" sz="1400" b="0" i="1" u="none" strike="noStrike" kern="1200" baseline="0" dirty="0">
                          <a:solidFill>
                            <a:schemeClr val="dk1"/>
                          </a:solidFill>
                          <a:latin typeface="+mn-lt"/>
                          <a:ea typeface="+mn-ea"/>
                          <a:cs typeface="+mn-cs"/>
                        </a:rPr>
                        <a:t>Buen humor asado</a:t>
                      </a:r>
                      <a:r>
                        <a:rPr lang="es-ES" sz="1400" b="0" i="0" u="none" strike="noStrike" kern="1200" baseline="0" dirty="0">
                          <a:solidFill>
                            <a:schemeClr val="dk1"/>
                          </a:solidFill>
                          <a:latin typeface="+mn-lt"/>
                          <a:ea typeface="+mn-ea"/>
                          <a:cs typeface="+mn-cs"/>
                        </a:rPr>
                        <a:t>, </a:t>
                      </a:r>
                      <a:r>
                        <a:rPr lang="es-ES" sz="1400" b="0" i="1" u="none" strike="noStrike" kern="1200" baseline="0" dirty="0">
                          <a:solidFill>
                            <a:schemeClr val="dk1"/>
                          </a:solidFill>
                          <a:latin typeface="+mn-lt"/>
                          <a:ea typeface="+mn-ea"/>
                          <a:cs typeface="+mn-cs"/>
                        </a:rPr>
                        <a:t>Compañerismo a la plancha...</a:t>
                      </a:r>
                      <a:endParaRPr lang="es-ES" sz="1400" dirty="0"/>
                    </a:p>
                  </a:txBody>
                  <a:tcPr/>
                </a:tc>
                <a:extLst>
                  <a:ext uri="{0D108BD9-81ED-4DB2-BD59-A6C34878D82A}">
                    <a16:rowId xmlns:a16="http://schemas.microsoft.com/office/drawing/2014/main" val="1742483293"/>
                  </a:ext>
                </a:extLst>
              </a:tr>
              <a:tr h="329674">
                <a:tc>
                  <a:txBody>
                    <a:bodyPr/>
                    <a:lstStyle/>
                    <a:p>
                      <a:pPr algn="ctr"/>
                      <a:r>
                        <a:rPr lang="es-ES" sz="1400" dirty="0">
                          <a:ln>
                            <a:solidFill>
                              <a:sysClr val="windowText" lastClr="000000"/>
                            </a:solidFill>
                          </a:ln>
                        </a:rPr>
                        <a:t>DURACIÓN</a:t>
                      </a:r>
                    </a:p>
                  </a:txBody>
                  <a:tcPr/>
                </a:tc>
                <a:tc>
                  <a:txBody>
                    <a:bodyPr/>
                    <a:lstStyle/>
                    <a:p>
                      <a:r>
                        <a:rPr lang="es-ES" sz="1400" b="0" i="0" u="none" strike="noStrike" kern="1200" baseline="0" dirty="0">
                          <a:solidFill>
                            <a:schemeClr val="dk1"/>
                          </a:solidFill>
                          <a:latin typeface="+mn-lt"/>
                          <a:ea typeface="+mn-ea"/>
                          <a:cs typeface="+mn-cs"/>
                        </a:rPr>
                        <a:t>Una sesión de 50 minutos.</a:t>
                      </a:r>
                      <a:endParaRPr lang="es-ES" sz="1400" dirty="0"/>
                    </a:p>
                  </a:txBody>
                  <a:tcPr/>
                </a:tc>
                <a:extLst>
                  <a:ext uri="{0D108BD9-81ED-4DB2-BD59-A6C34878D82A}">
                    <a16:rowId xmlns:a16="http://schemas.microsoft.com/office/drawing/2014/main" val="74824775"/>
                  </a:ext>
                </a:extLst>
              </a:tr>
              <a:tr h="192450">
                <a:tc>
                  <a:txBody>
                    <a:bodyPr/>
                    <a:lstStyle/>
                    <a:p>
                      <a:pPr algn="ctr"/>
                      <a:r>
                        <a:rPr lang="es-ES" sz="1400" dirty="0">
                          <a:ln>
                            <a:solidFill>
                              <a:sysClr val="windowText" lastClr="000000"/>
                            </a:solidFill>
                          </a:ln>
                        </a:rPr>
                        <a:t>MATERIALES</a:t>
                      </a:r>
                    </a:p>
                  </a:txBody>
                  <a:tcPr/>
                </a:tc>
                <a:tc>
                  <a:txBody>
                    <a:bodyPr/>
                    <a:lstStyle/>
                    <a:p>
                      <a:r>
                        <a:rPr lang="es-ES" sz="1200" b="0" i="0" u="none" strike="noStrike" kern="1200" baseline="0" dirty="0">
                          <a:solidFill>
                            <a:schemeClr val="dk1"/>
                          </a:solidFill>
                          <a:latin typeface="+mn-lt"/>
                          <a:ea typeface="+mn-ea"/>
                          <a:cs typeface="+mn-cs"/>
                        </a:rPr>
                        <a:t>- Folios, cualquier material de escritura: lápices de colores, rotuladores…</a:t>
                      </a:r>
                      <a:endParaRPr lang="es-ES" sz="1200" dirty="0"/>
                    </a:p>
                  </a:txBody>
                  <a:tcPr/>
                </a:tc>
                <a:extLst>
                  <a:ext uri="{0D108BD9-81ED-4DB2-BD59-A6C34878D82A}">
                    <a16:rowId xmlns:a16="http://schemas.microsoft.com/office/drawing/2014/main" val="3733735735"/>
                  </a:ext>
                </a:extLst>
              </a:tr>
              <a:tr h="1023450">
                <a:tc>
                  <a:txBody>
                    <a:bodyPr/>
                    <a:lstStyle/>
                    <a:p>
                      <a:pPr algn="ctr"/>
                      <a:r>
                        <a:rPr lang="es-ES" sz="1400" dirty="0">
                          <a:ln>
                            <a:solidFill>
                              <a:sysClr val="windowText" lastClr="000000"/>
                            </a:solidFill>
                          </a:ln>
                        </a:rPr>
                        <a:t>ORIENTACIONES</a:t>
                      </a:r>
                    </a:p>
                  </a:txBody>
                  <a:tcPr/>
                </a:tc>
                <a:tc>
                  <a:txBody>
                    <a:bodyPr/>
                    <a:lstStyle/>
                    <a:p>
                      <a:r>
                        <a:rPr lang="es-ES" sz="1200" b="0" i="0" u="none" strike="noStrike" kern="1200" baseline="0" dirty="0">
                          <a:solidFill>
                            <a:schemeClr val="dk1"/>
                          </a:solidFill>
                          <a:latin typeface="+mn-lt"/>
                          <a:ea typeface="+mn-ea"/>
                          <a:cs typeface="+mn-cs"/>
                        </a:rPr>
                        <a:t>El docente hará hincapié en los siguientes aspectos:</a:t>
                      </a:r>
                    </a:p>
                    <a:p>
                      <a:r>
                        <a:rPr lang="es-ES" sz="1200" b="1" i="0" u="none" strike="noStrike" kern="1200" baseline="0" dirty="0">
                          <a:solidFill>
                            <a:schemeClr val="dk1"/>
                          </a:solidFill>
                          <a:latin typeface="+mn-lt"/>
                          <a:ea typeface="+mn-ea"/>
                          <a:cs typeface="+mn-cs"/>
                        </a:rPr>
                        <a:t>a) </a:t>
                      </a:r>
                      <a:r>
                        <a:rPr lang="es-ES" sz="1200" b="0" i="0" u="none" strike="noStrike" kern="1200" baseline="0" dirty="0">
                          <a:solidFill>
                            <a:schemeClr val="dk1"/>
                          </a:solidFill>
                          <a:latin typeface="+mn-lt"/>
                          <a:ea typeface="+mn-ea"/>
                          <a:cs typeface="+mn-cs"/>
                        </a:rPr>
                        <a:t>Nadie debe quedar excluido.</a:t>
                      </a:r>
                      <a:r>
                        <a:rPr lang="es-ES" sz="1200" b="1" i="0" u="none" strike="noStrike" kern="1200" baseline="0" dirty="0">
                          <a:solidFill>
                            <a:schemeClr val="dk1"/>
                          </a:solidFill>
                          <a:latin typeface="+mn-lt"/>
                          <a:ea typeface="+mn-ea"/>
                          <a:cs typeface="+mn-cs"/>
                        </a:rPr>
                        <a:t> b) </a:t>
                      </a:r>
                      <a:r>
                        <a:rPr lang="es-ES" sz="1200" b="0" i="0" u="none" strike="noStrike" kern="1200" baseline="0" dirty="0">
                          <a:solidFill>
                            <a:schemeClr val="dk1"/>
                          </a:solidFill>
                          <a:latin typeface="+mn-lt"/>
                          <a:ea typeface="+mn-ea"/>
                          <a:cs typeface="+mn-cs"/>
                        </a:rPr>
                        <a:t>Se deben reconocer el mismo número de cualidades a todos los alumnos.</a:t>
                      </a:r>
                    </a:p>
                    <a:p>
                      <a:r>
                        <a:rPr lang="es-ES" sz="1200" b="1" i="0" u="none" strike="noStrike" kern="1200" baseline="0" dirty="0">
                          <a:solidFill>
                            <a:schemeClr val="dk1"/>
                          </a:solidFill>
                          <a:latin typeface="+mn-lt"/>
                          <a:ea typeface="+mn-ea"/>
                          <a:cs typeface="+mn-cs"/>
                        </a:rPr>
                        <a:t>c) </a:t>
                      </a:r>
                      <a:r>
                        <a:rPr lang="es-ES" sz="1200" b="0" i="0" u="none" strike="noStrike" kern="1200" baseline="0" dirty="0">
                          <a:solidFill>
                            <a:schemeClr val="dk1"/>
                          </a:solidFill>
                          <a:latin typeface="+mn-lt"/>
                          <a:ea typeface="+mn-ea"/>
                          <a:cs typeface="+mn-cs"/>
                        </a:rPr>
                        <a:t>Solo se pueden destacar aspectos positivos. La técnica para la realización de la receta del grupo puede ser libre y variada así, por ejemplo, se puede presentar en forma de </a:t>
                      </a:r>
                      <a:r>
                        <a:rPr lang="es-ES" sz="1200" b="0" i="1" u="none" strike="noStrike" kern="1200" baseline="0" dirty="0">
                          <a:solidFill>
                            <a:schemeClr val="dk1"/>
                          </a:solidFill>
                          <a:latin typeface="+mn-lt"/>
                          <a:ea typeface="+mn-ea"/>
                          <a:cs typeface="+mn-cs"/>
                        </a:rPr>
                        <a:t>collage</a:t>
                      </a:r>
                      <a:r>
                        <a:rPr lang="es-ES" sz="1200" b="0" i="0" u="none" strike="noStrike" kern="1200" baseline="0" dirty="0">
                          <a:solidFill>
                            <a:schemeClr val="dk1"/>
                          </a:solidFill>
                          <a:latin typeface="+mn-lt"/>
                          <a:ea typeface="+mn-ea"/>
                          <a:cs typeface="+mn-cs"/>
                        </a:rPr>
                        <a:t>, de dibujo, de poema, de dramatización, etc.</a:t>
                      </a:r>
                    </a:p>
                    <a:p>
                      <a:r>
                        <a:rPr lang="es-ES" sz="1200" b="0" i="0" u="none" strike="noStrike" kern="1200" baseline="0" dirty="0">
                          <a:solidFill>
                            <a:schemeClr val="dk1"/>
                          </a:solidFill>
                          <a:latin typeface="+mn-lt"/>
                          <a:ea typeface="+mn-ea"/>
                          <a:cs typeface="+mn-cs"/>
                        </a:rPr>
                        <a:t>Una vez acabado el trabajo, se realizará la exposición al resto de compañeros explicando en qué consiste la receta de su grupo”.</a:t>
                      </a:r>
                      <a:endParaRPr lang="es-ES" sz="1200" dirty="0"/>
                    </a:p>
                  </a:txBody>
                  <a:tcPr/>
                </a:tc>
                <a:extLst>
                  <a:ext uri="{0D108BD9-81ED-4DB2-BD59-A6C34878D82A}">
                    <a16:rowId xmlns:a16="http://schemas.microsoft.com/office/drawing/2014/main" val="3349424620"/>
                  </a:ext>
                </a:extLst>
              </a:tr>
            </a:tbl>
          </a:graphicData>
        </a:graphic>
      </p:graphicFrame>
    </p:spTree>
    <p:extLst>
      <p:ext uri="{BB962C8B-B14F-4D97-AF65-F5344CB8AC3E}">
        <p14:creationId xmlns:p14="http://schemas.microsoft.com/office/powerpoint/2010/main" val="1393378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2" y="452718"/>
            <a:ext cx="9403742" cy="525477"/>
          </a:xfrm>
        </p:spPr>
        <p:txBody>
          <a:bodyPr/>
          <a:lstStyle/>
          <a:p>
            <a:pPr algn="l" defTabSz="457200">
              <a:spcBef>
                <a:spcPts val="0"/>
              </a:spcBef>
              <a:buNone/>
            </a:pPr>
            <a:endParaRPr lang="es-ES" sz="4200" b="0" i="0" noProof="1">
              <a:solidFill>
                <a:srgbClr val="EBEBEB"/>
              </a:solidFill>
              <a:latin typeface="Century Gothic"/>
              <a:ea typeface="+mj-ea"/>
              <a:cs typeface="+mj-cs"/>
            </a:endParaRPr>
          </a:p>
        </p:txBody>
      </p:sp>
      <p:graphicFrame>
        <p:nvGraphicFramePr>
          <p:cNvPr id="5" name="Marcador de contenido 4">
            <a:extLst>
              <a:ext uri="{FF2B5EF4-FFF2-40B4-BE49-F238E27FC236}">
                <a16:creationId xmlns:a16="http://schemas.microsoft.com/office/drawing/2014/main" id="{17899638-C6C2-4C12-BC66-241696B2DEB0}"/>
              </a:ext>
            </a:extLst>
          </p:cNvPr>
          <p:cNvGraphicFramePr>
            <a:graphicFrameLocks noGrp="1"/>
          </p:cNvGraphicFramePr>
          <p:nvPr>
            <p:ph idx="1"/>
            <p:extLst>
              <p:ext uri="{D42A27DB-BD31-4B8C-83A1-F6EECF244321}">
                <p14:modId xmlns:p14="http://schemas.microsoft.com/office/powerpoint/2010/main" val="2057022406"/>
              </p:ext>
            </p:extLst>
          </p:nvPr>
        </p:nvGraphicFramePr>
        <p:xfrm>
          <a:off x="333853" y="181094"/>
          <a:ext cx="11524294" cy="6495812"/>
        </p:xfrm>
        <a:graphic>
          <a:graphicData uri="http://schemas.openxmlformats.org/drawingml/2006/table">
            <a:tbl>
              <a:tblPr firstRow="1" bandRow="1">
                <a:tableStyleId>{5C22544A-7EE6-4342-B048-85BDC9FD1C3A}</a:tableStyleId>
              </a:tblPr>
              <a:tblGrid>
                <a:gridCol w="1247530">
                  <a:extLst>
                    <a:ext uri="{9D8B030D-6E8A-4147-A177-3AD203B41FA5}">
                      <a16:colId xmlns:a16="http://schemas.microsoft.com/office/drawing/2014/main" val="2606135611"/>
                    </a:ext>
                  </a:extLst>
                </a:gridCol>
                <a:gridCol w="10276764">
                  <a:extLst>
                    <a:ext uri="{9D8B030D-6E8A-4147-A177-3AD203B41FA5}">
                      <a16:colId xmlns:a16="http://schemas.microsoft.com/office/drawing/2014/main" val="1420276076"/>
                    </a:ext>
                  </a:extLst>
                </a:gridCol>
              </a:tblGrid>
              <a:tr h="338852">
                <a:tc>
                  <a:txBody>
                    <a:bodyPr/>
                    <a:lstStyle/>
                    <a:p>
                      <a:pPr algn="ctr"/>
                      <a:r>
                        <a:rPr lang="es-ES" sz="1400" dirty="0">
                          <a:ln>
                            <a:solidFill>
                              <a:schemeClr val="tx1"/>
                            </a:solidFill>
                          </a:ln>
                        </a:rPr>
                        <a:t>NOMBRE</a:t>
                      </a:r>
                    </a:p>
                  </a:txBody>
                  <a:tcPr/>
                </a:tc>
                <a:tc>
                  <a:txBody>
                    <a:bodyPr/>
                    <a:lstStyle/>
                    <a:p>
                      <a:r>
                        <a:rPr lang="es-ES" sz="1600" b="1" i="0" u="none" strike="noStrike" kern="1200" baseline="0" dirty="0">
                          <a:solidFill>
                            <a:schemeClr val="lt1"/>
                          </a:solidFill>
                          <a:latin typeface="+mn-lt"/>
                          <a:ea typeface="+mn-ea"/>
                          <a:cs typeface="+mn-cs"/>
                        </a:rPr>
                        <a:t>MI CÁPSULA DEL TIEMPO</a:t>
                      </a:r>
                      <a:r>
                        <a:rPr lang="es-ES" sz="1600" b="0" i="0" u="none" strike="noStrike" kern="1200" baseline="0" dirty="0">
                          <a:solidFill>
                            <a:schemeClr val="lt1"/>
                          </a:solidFill>
                          <a:latin typeface="+mn-lt"/>
                          <a:ea typeface="+mn-ea"/>
                          <a:cs typeface="+mn-cs"/>
                        </a:rPr>
                        <a:t> </a:t>
                      </a:r>
                      <a:r>
                        <a:rPr lang="es-ES" sz="1200" b="0" i="0" u="none" strike="noStrike" kern="1200" baseline="0" dirty="0">
                          <a:solidFill>
                            <a:schemeClr val="lt1"/>
                          </a:solidFill>
                          <a:latin typeface="+mn-lt"/>
                          <a:ea typeface="+mn-ea"/>
                          <a:cs typeface="+mn-cs"/>
                        </a:rPr>
                        <a:t>(Autoestima.  Comunicación). 3º y 4º de primaria.</a:t>
                      </a:r>
                      <a:endParaRPr lang="es-ES" sz="1200" dirty="0">
                        <a:ln w="0">
                          <a:solidFill>
                            <a:schemeClr val="tx1"/>
                          </a:solidFill>
                        </a:ln>
                        <a:solidFill>
                          <a:schemeClr val="tx1"/>
                        </a:solidFill>
                      </a:endParaRPr>
                    </a:p>
                  </a:txBody>
                  <a:tcPr/>
                </a:tc>
                <a:extLst>
                  <a:ext uri="{0D108BD9-81ED-4DB2-BD59-A6C34878D82A}">
                    <a16:rowId xmlns:a16="http://schemas.microsoft.com/office/drawing/2014/main" val="3070453135"/>
                  </a:ext>
                </a:extLst>
              </a:tr>
              <a:tr h="513052">
                <a:tc>
                  <a:txBody>
                    <a:bodyPr/>
                    <a:lstStyle/>
                    <a:p>
                      <a:pPr algn="ctr"/>
                      <a:r>
                        <a:rPr lang="es-ES" sz="1400" dirty="0">
                          <a:ln>
                            <a:solidFill>
                              <a:sysClr val="windowText" lastClr="000000"/>
                            </a:solidFill>
                          </a:ln>
                          <a:solidFill>
                            <a:schemeClr val="tx1"/>
                          </a:solidFill>
                        </a:rPr>
                        <a:t>OBJETIVO</a:t>
                      </a:r>
                    </a:p>
                  </a:txBody>
                  <a:tcPr/>
                </a:tc>
                <a:tc>
                  <a:txBody>
                    <a:bodyPr/>
                    <a:lstStyle/>
                    <a:p>
                      <a:r>
                        <a:rPr lang="es-ES" sz="1200" b="0" i="0" u="none" strike="noStrike" kern="1200" baseline="0" dirty="0">
                          <a:solidFill>
                            <a:schemeClr val="dk1"/>
                          </a:solidFill>
                          <a:latin typeface="+mn-lt"/>
                          <a:ea typeface="+mn-ea"/>
                          <a:cs typeface="+mn-cs"/>
                        </a:rPr>
                        <a:t>- Favorecer su autoestima.</a:t>
                      </a:r>
                    </a:p>
                    <a:p>
                      <a:r>
                        <a:rPr lang="es-ES" sz="1200" b="0" i="0" u="none" strike="noStrike" kern="1200" baseline="0" dirty="0">
                          <a:solidFill>
                            <a:schemeClr val="dk1"/>
                          </a:solidFill>
                          <a:latin typeface="+mn-lt"/>
                          <a:ea typeface="+mn-ea"/>
                          <a:cs typeface="+mn-cs"/>
                        </a:rPr>
                        <a:t>- Defender y valorar sus opiniones respetando la de los compañeros y compañeras.</a:t>
                      </a:r>
                    </a:p>
                    <a:p>
                      <a:r>
                        <a:rPr lang="es-ES" sz="1200" b="0" i="0" u="none" strike="noStrike" kern="1200" baseline="0" dirty="0">
                          <a:solidFill>
                            <a:schemeClr val="dk1"/>
                          </a:solidFill>
                          <a:latin typeface="+mn-lt"/>
                          <a:ea typeface="+mn-ea"/>
                          <a:cs typeface="+mn-cs"/>
                        </a:rPr>
                        <a:t>- Fomentar el trabajo en equipo.</a:t>
                      </a:r>
                    </a:p>
                  </a:txBody>
                  <a:tcPr/>
                </a:tc>
                <a:extLst>
                  <a:ext uri="{0D108BD9-81ED-4DB2-BD59-A6C34878D82A}">
                    <a16:rowId xmlns:a16="http://schemas.microsoft.com/office/drawing/2014/main" val="733302751"/>
                  </a:ext>
                </a:extLst>
              </a:tr>
              <a:tr h="1116777">
                <a:tc>
                  <a:txBody>
                    <a:bodyPr/>
                    <a:lstStyle/>
                    <a:p>
                      <a:pPr algn="ctr"/>
                      <a:r>
                        <a:rPr lang="es-ES" sz="1200" dirty="0">
                          <a:ln>
                            <a:solidFill>
                              <a:sysClr val="windowText" lastClr="000000"/>
                            </a:solidFill>
                          </a:ln>
                        </a:rPr>
                        <a:t>DESCRIPCIÓN</a:t>
                      </a:r>
                    </a:p>
                  </a:txBody>
                  <a:tcPr/>
                </a:tc>
                <a:tc>
                  <a:txBody>
                    <a:bodyPr/>
                    <a:lstStyle/>
                    <a:p>
                      <a:r>
                        <a:rPr lang="es-ES" sz="1200" b="0" i="0" u="none" strike="noStrike" kern="1200" baseline="0" dirty="0">
                          <a:solidFill>
                            <a:schemeClr val="dk1"/>
                          </a:solidFill>
                          <a:latin typeface="+mn-lt"/>
                          <a:ea typeface="+mn-ea"/>
                          <a:cs typeface="+mn-cs"/>
                        </a:rPr>
                        <a:t>En esta actividad se pretende, por un lado, que el alumnado reflexione y seleccione elementos, objetos e imágenes representativos e importantes en su vida y, por otro, que observe y reflexiones sobre elementos, objetos, etc.,  representativos de grandes acontecimientos históricos y avances de la humanidad. Por ello, el enunciado que presentaremos será el siguiente:</a:t>
                      </a:r>
                    </a:p>
                    <a:p>
                      <a:r>
                        <a:rPr lang="es-ES" sz="1200" b="0" i="0" u="none" strike="noStrike" kern="1200" baseline="0" dirty="0">
                          <a:solidFill>
                            <a:schemeClr val="dk1"/>
                          </a:solidFill>
                          <a:latin typeface="+mn-lt"/>
                          <a:ea typeface="+mn-ea"/>
                          <a:cs typeface="+mn-cs"/>
                        </a:rPr>
                        <a:t>- </a:t>
                      </a:r>
                      <a:r>
                        <a:rPr lang="es-ES" sz="1200" b="0" i="1" u="none" strike="noStrike" kern="1200" baseline="0" dirty="0">
                          <a:solidFill>
                            <a:schemeClr val="dk1"/>
                          </a:solidFill>
                          <a:latin typeface="+mn-lt"/>
                          <a:ea typeface="+mn-ea"/>
                          <a:cs typeface="+mn-cs"/>
                        </a:rPr>
                        <a:t>Imagina que encuentras un arcón de hace 30 años y dentro hay una selección de objetos que intentan dar una idea de cómo era la vida entonces. ¿Qué crees que encontrarías dentro?</a:t>
                      </a:r>
                    </a:p>
                    <a:p>
                      <a:r>
                        <a:rPr lang="es-ES" sz="1200" b="0" i="0" u="none" strike="noStrike" kern="1200" baseline="0" dirty="0">
                          <a:solidFill>
                            <a:schemeClr val="dk1"/>
                          </a:solidFill>
                          <a:latin typeface="+mn-lt"/>
                          <a:ea typeface="+mn-ea"/>
                          <a:cs typeface="+mn-cs"/>
                        </a:rPr>
                        <a:t>Para esta ocasión el docente puede llevar al aula un pequeño baúl o caja decorada en que habrá depositado previamente algunos objetos y fotografías de una determinada época histórica. Será un momento de gran emoción para ellos encontrar el baúl, abrirlo y ver qué objetos y fotografías se encuentran en su interior.</a:t>
                      </a:r>
                    </a:p>
                    <a:p>
                      <a:r>
                        <a:rPr lang="es-ES" sz="1200" b="0" i="0" u="none" strike="noStrike" kern="1200" baseline="0" dirty="0">
                          <a:solidFill>
                            <a:schemeClr val="dk1"/>
                          </a:solidFill>
                          <a:latin typeface="+mn-lt"/>
                          <a:ea typeface="+mn-ea"/>
                          <a:cs typeface="+mn-cs"/>
                        </a:rPr>
                        <a:t>A partir de estos objetos, tendrán que adivinar de qué etapa histórica se trata (previamente habrán trabajado dicha etapa junto con otras en el área Ciencias Sociales). A continuación, plantearemos al alumnado la siguiente actividad:</a:t>
                      </a:r>
                    </a:p>
                    <a:p>
                      <a:r>
                        <a:rPr lang="es-ES" sz="1200" b="0" i="0" u="none" strike="noStrike" kern="1200" baseline="0" dirty="0">
                          <a:solidFill>
                            <a:schemeClr val="dk1"/>
                          </a:solidFill>
                          <a:latin typeface="+mn-lt"/>
                          <a:ea typeface="+mn-ea"/>
                          <a:cs typeface="+mn-cs"/>
                        </a:rPr>
                        <a:t>- </a:t>
                      </a:r>
                      <a:r>
                        <a:rPr lang="es-ES" sz="1200" b="0" i="1" u="none" strike="noStrike" kern="1200" baseline="0" dirty="0">
                          <a:solidFill>
                            <a:schemeClr val="dk1"/>
                          </a:solidFill>
                          <a:latin typeface="+mn-lt"/>
                          <a:ea typeface="+mn-ea"/>
                          <a:cs typeface="+mn-cs"/>
                        </a:rPr>
                        <a:t>Ahora serás tú quien creará una cápsula que se enviará al espacio o que se enterrará en un lugar secreto y se abrirá dentro de 30 años. ¿Qué meterás dentro?</a:t>
                      </a:r>
                    </a:p>
                    <a:p>
                      <a:r>
                        <a:rPr lang="es-ES" sz="1200" b="0" i="0" u="none" strike="noStrike" kern="1200" baseline="0" dirty="0">
                          <a:solidFill>
                            <a:schemeClr val="dk1"/>
                          </a:solidFill>
                          <a:latin typeface="+mn-lt"/>
                          <a:ea typeface="+mn-ea"/>
                          <a:cs typeface="+mn-cs"/>
                        </a:rPr>
                        <a:t>Este trabajo consiste en hacer una lista de cinco elementos, objetos, imágenes, etc. que el alumnado crea representativas de ellos, de su forma de vida y de sus valores. Después, en pequeños grupos deberán construir estas cápsulas y seleccionar los objetos que van a introducir en ella.</a:t>
                      </a:r>
                    </a:p>
                    <a:p>
                      <a:r>
                        <a:rPr lang="es-ES" sz="1200" b="0" i="0" u="none" strike="noStrike" kern="1200" baseline="0" dirty="0">
                          <a:solidFill>
                            <a:schemeClr val="dk1"/>
                          </a:solidFill>
                          <a:latin typeface="+mn-lt"/>
                          <a:ea typeface="+mn-ea"/>
                          <a:cs typeface="+mn-cs"/>
                        </a:rPr>
                        <a:t>Una vez han creado su cápsula, por grupos la presentarán al resto de los compañeros y cada uno dirá qué objeto ha aportado y por qué es importante en su vida.</a:t>
                      </a:r>
                      <a:endParaRPr lang="es-ES" sz="1200" dirty="0"/>
                    </a:p>
                  </a:txBody>
                  <a:tcPr/>
                </a:tc>
                <a:extLst>
                  <a:ext uri="{0D108BD9-81ED-4DB2-BD59-A6C34878D82A}">
                    <a16:rowId xmlns:a16="http://schemas.microsoft.com/office/drawing/2014/main" val="1742483293"/>
                  </a:ext>
                </a:extLst>
              </a:tr>
              <a:tr h="173676">
                <a:tc>
                  <a:txBody>
                    <a:bodyPr/>
                    <a:lstStyle/>
                    <a:p>
                      <a:pPr algn="ctr"/>
                      <a:r>
                        <a:rPr lang="es-ES" sz="1400" dirty="0">
                          <a:ln>
                            <a:solidFill>
                              <a:sysClr val="windowText" lastClr="000000"/>
                            </a:solidFill>
                          </a:ln>
                        </a:rPr>
                        <a:t>DURACIÓN</a:t>
                      </a:r>
                    </a:p>
                  </a:txBody>
                  <a:tcPr/>
                </a:tc>
                <a:tc>
                  <a:txBody>
                    <a:bodyPr/>
                    <a:lstStyle/>
                    <a:p>
                      <a:r>
                        <a:rPr lang="es-ES" sz="1200" b="0" i="0" u="none" strike="noStrike" kern="1200" baseline="0" dirty="0">
                          <a:solidFill>
                            <a:schemeClr val="dk1"/>
                          </a:solidFill>
                          <a:latin typeface="+mn-lt"/>
                          <a:ea typeface="+mn-ea"/>
                          <a:cs typeface="+mn-cs"/>
                        </a:rPr>
                        <a:t>Dos sesiones de 50 minutos.</a:t>
                      </a:r>
                      <a:endParaRPr lang="es-ES" sz="1200" dirty="0"/>
                    </a:p>
                  </a:txBody>
                  <a:tcPr/>
                </a:tc>
                <a:extLst>
                  <a:ext uri="{0D108BD9-81ED-4DB2-BD59-A6C34878D82A}">
                    <a16:rowId xmlns:a16="http://schemas.microsoft.com/office/drawing/2014/main" val="74824775"/>
                  </a:ext>
                </a:extLst>
              </a:tr>
              <a:tr h="446282">
                <a:tc>
                  <a:txBody>
                    <a:bodyPr/>
                    <a:lstStyle/>
                    <a:p>
                      <a:pPr algn="ctr"/>
                      <a:r>
                        <a:rPr lang="es-ES" sz="1400" dirty="0">
                          <a:ln>
                            <a:solidFill>
                              <a:sysClr val="windowText" lastClr="000000"/>
                            </a:solidFill>
                          </a:ln>
                        </a:rPr>
                        <a:t>MATERIALES</a:t>
                      </a:r>
                    </a:p>
                  </a:txBody>
                  <a:tcPr/>
                </a:tc>
                <a:tc>
                  <a:txBody>
                    <a:bodyPr/>
                    <a:lstStyle/>
                    <a:p>
                      <a:r>
                        <a:rPr lang="es-ES" sz="1200" b="0" i="0" u="none" strike="noStrike" kern="1200" baseline="0" dirty="0">
                          <a:solidFill>
                            <a:schemeClr val="dk1"/>
                          </a:solidFill>
                          <a:latin typeface="+mn-lt"/>
                          <a:ea typeface="+mn-ea"/>
                          <a:cs typeface="+mn-cs"/>
                        </a:rPr>
                        <a:t>- Baúl o caja decorada con objetos de otra época histórica. Papel para la elaboración de la lista.  Lápices.  Los materiales que cada alumno o alumna quiera aportar a la cápsula de grupo.</a:t>
                      </a:r>
                      <a:endParaRPr lang="es-ES" sz="1200" dirty="0"/>
                    </a:p>
                  </a:txBody>
                  <a:tcPr/>
                </a:tc>
                <a:extLst>
                  <a:ext uri="{0D108BD9-81ED-4DB2-BD59-A6C34878D82A}">
                    <a16:rowId xmlns:a16="http://schemas.microsoft.com/office/drawing/2014/main" val="3733735735"/>
                  </a:ext>
                </a:extLst>
              </a:tr>
              <a:tr h="1116777">
                <a:tc>
                  <a:txBody>
                    <a:bodyPr/>
                    <a:lstStyle/>
                    <a:p>
                      <a:pPr algn="ctr"/>
                      <a:r>
                        <a:rPr lang="es-ES" sz="1050" dirty="0">
                          <a:ln>
                            <a:solidFill>
                              <a:sysClr val="windowText" lastClr="000000"/>
                            </a:solidFill>
                          </a:ln>
                        </a:rPr>
                        <a:t>ORIENTACIONES</a:t>
                      </a:r>
                    </a:p>
                  </a:txBody>
                  <a:tcPr/>
                </a:tc>
                <a:tc>
                  <a:txBody>
                    <a:bodyPr/>
                    <a:lstStyle/>
                    <a:p>
                      <a:r>
                        <a:rPr lang="es-ES" sz="1200" b="0" i="0" u="none" strike="noStrike" kern="1200" baseline="0" dirty="0">
                          <a:solidFill>
                            <a:schemeClr val="dk1"/>
                          </a:solidFill>
                          <a:latin typeface="+mn-lt"/>
                          <a:ea typeface="+mn-ea"/>
                          <a:cs typeface="+mn-cs"/>
                        </a:rPr>
                        <a:t>Para realizar esta actividad utilizaremos la primera sesión para despertar la curiosidad y motivación del alumnado. Plantearemos la actividad mostrando la cápsula del tiempo a modo de ejemplo. Como tarea para casa tendrán que</a:t>
                      </a:r>
                    </a:p>
                    <a:p>
                      <a:r>
                        <a:rPr lang="es-ES" sz="1200" b="0" i="0" u="none" strike="noStrike" kern="1200" baseline="0" dirty="0">
                          <a:solidFill>
                            <a:schemeClr val="dk1"/>
                          </a:solidFill>
                          <a:latin typeface="+mn-lt"/>
                          <a:ea typeface="+mn-ea"/>
                          <a:cs typeface="+mn-cs"/>
                        </a:rPr>
                        <a:t>reflexionar y traer para la siguiente sesión aquellas cosas que consideren importantes en su vida.</a:t>
                      </a:r>
                    </a:p>
                    <a:p>
                      <a:r>
                        <a:rPr lang="es-ES" sz="1200" b="0" i="0" u="none" strike="noStrike" kern="1200" baseline="0" dirty="0">
                          <a:solidFill>
                            <a:schemeClr val="dk1"/>
                          </a:solidFill>
                          <a:latin typeface="+mn-lt"/>
                          <a:ea typeface="+mn-ea"/>
                          <a:cs typeface="+mn-cs"/>
                        </a:rPr>
                        <a:t>En la segunda sesión, formaremos las agrupaciones y tendrán que debatir y seleccionar aquellas cosas que introducirán dentro de su baúl, caja o cápsula y defender su opinión frente a sus compañeros.</a:t>
                      </a:r>
                    </a:p>
                    <a:p>
                      <a:r>
                        <a:rPr lang="es-ES" sz="1200" b="0" i="0" u="none" strike="noStrike" kern="1200" baseline="0" dirty="0">
                          <a:solidFill>
                            <a:schemeClr val="dk1"/>
                          </a:solidFill>
                          <a:latin typeface="+mn-lt"/>
                          <a:ea typeface="+mn-ea"/>
                          <a:cs typeface="+mn-cs"/>
                        </a:rPr>
                        <a:t>Es importante el hecho de que solo podemos poner 5 objetos en la cápsula ya</a:t>
                      </a:r>
                    </a:p>
                    <a:p>
                      <a:r>
                        <a:rPr lang="es-ES" sz="1200" b="0" i="0" u="none" strike="noStrike" kern="1200" baseline="0" dirty="0">
                          <a:solidFill>
                            <a:schemeClr val="dk1"/>
                          </a:solidFill>
                          <a:latin typeface="+mn-lt"/>
                          <a:ea typeface="+mn-ea"/>
                          <a:cs typeface="+mn-cs"/>
                        </a:rPr>
                        <a:t>que esto supone elegir entre diversos objetos priorizándolos según nuestros valores</a:t>
                      </a:r>
                    </a:p>
                    <a:p>
                      <a:r>
                        <a:rPr lang="es-ES" sz="1200" b="0" i="0" u="none" strike="noStrike" kern="1200" baseline="0" dirty="0">
                          <a:solidFill>
                            <a:schemeClr val="dk1"/>
                          </a:solidFill>
                          <a:latin typeface="+mn-lt"/>
                          <a:ea typeface="+mn-ea"/>
                          <a:cs typeface="+mn-cs"/>
                        </a:rPr>
                        <a:t>personales.</a:t>
                      </a:r>
                      <a:endParaRPr lang="es-ES" sz="1200" dirty="0"/>
                    </a:p>
                  </a:txBody>
                  <a:tcPr/>
                </a:tc>
                <a:extLst>
                  <a:ext uri="{0D108BD9-81ED-4DB2-BD59-A6C34878D82A}">
                    <a16:rowId xmlns:a16="http://schemas.microsoft.com/office/drawing/2014/main" val="3349424620"/>
                  </a:ext>
                </a:extLst>
              </a:tr>
            </a:tbl>
          </a:graphicData>
        </a:graphic>
      </p:graphicFrame>
    </p:spTree>
    <p:extLst>
      <p:ext uri="{BB962C8B-B14F-4D97-AF65-F5344CB8AC3E}">
        <p14:creationId xmlns:p14="http://schemas.microsoft.com/office/powerpoint/2010/main" val="2202201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2" y="452718"/>
            <a:ext cx="9403742" cy="525477"/>
          </a:xfrm>
        </p:spPr>
        <p:txBody>
          <a:bodyPr/>
          <a:lstStyle/>
          <a:p>
            <a:pPr algn="l" defTabSz="457200">
              <a:spcBef>
                <a:spcPts val="0"/>
              </a:spcBef>
              <a:buNone/>
            </a:pPr>
            <a:endParaRPr lang="es-ES" sz="4200" b="0" i="0" noProof="1">
              <a:solidFill>
                <a:srgbClr val="EBEBEB"/>
              </a:solidFill>
              <a:latin typeface="Century Gothic"/>
              <a:ea typeface="+mj-ea"/>
              <a:cs typeface="+mj-cs"/>
            </a:endParaRPr>
          </a:p>
        </p:txBody>
      </p:sp>
      <p:graphicFrame>
        <p:nvGraphicFramePr>
          <p:cNvPr id="5" name="Marcador de contenido 4">
            <a:extLst>
              <a:ext uri="{FF2B5EF4-FFF2-40B4-BE49-F238E27FC236}">
                <a16:creationId xmlns:a16="http://schemas.microsoft.com/office/drawing/2014/main" id="{17899638-C6C2-4C12-BC66-241696B2DEB0}"/>
              </a:ext>
            </a:extLst>
          </p:cNvPr>
          <p:cNvGraphicFramePr>
            <a:graphicFrameLocks noGrp="1"/>
          </p:cNvGraphicFramePr>
          <p:nvPr>
            <p:ph idx="1"/>
            <p:extLst>
              <p:ext uri="{D42A27DB-BD31-4B8C-83A1-F6EECF244321}">
                <p14:modId xmlns:p14="http://schemas.microsoft.com/office/powerpoint/2010/main" val="3538705014"/>
              </p:ext>
            </p:extLst>
          </p:nvPr>
        </p:nvGraphicFramePr>
        <p:xfrm>
          <a:off x="646112" y="430423"/>
          <a:ext cx="11190399" cy="6312025"/>
        </p:xfrm>
        <a:graphic>
          <a:graphicData uri="http://schemas.openxmlformats.org/drawingml/2006/table">
            <a:tbl>
              <a:tblPr firstRow="1" bandRow="1">
                <a:tableStyleId>{5C22544A-7EE6-4342-B048-85BDC9FD1C3A}</a:tableStyleId>
              </a:tblPr>
              <a:tblGrid>
                <a:gridCol w="2309350">
                  <a:extLst>
                    <a:ext uri="{9D8B030D-6E8A-4147-A177-3AD203B41FA5}">
                      <a16:colId xmlns:a16="http://schemas.microsoft.com/office/drawing/2014/main" val="2606135611"/>
                    </a:ext>
                  </a:extLst>
                </a:gridCol>
                <a:gridCol w="8881049">
                  <a:extLst>
                    <a:ext uri="{9D8B030D-6E8A-4147-A177-3AD203B41FA5}">
                      <a16:colId xmlns:a16="http://schemas.microsoft.com/office/drawing/2014/main" val="1420276076"/>
                    </a:ext>
                  </a:extLst>
                </a:gridCol>
              </a:tblGrid>
              <a:tr h="504359">
                <a:tc>
                  <a:txBody>
                    <a:bodyPr/>
                    <a:lstStyle/>
                    <a:p>
                      <a:pPr algn="ctr"/>
                      <a:r>
                        <a:rPr lang="es-ES" dirty="0">
                          <a:ln>
                            <a:solidFill>
                              <a:schemeClr val="tx1"/>
                            </a:solidFill>
                          </a:ln>
                        </a:rPr>
                        <a:t>NOMBRE</a:t>
                      </a:r>
                    </a:p>
                  </a:txBody>
                  <a:tcPr/>
                </a:tc>
                <a:tc>
                  <a:txBody>
                    <a:bodyPr/>
                    <a:lstStyle/>
                    <a:p>
                      <a:r>
                        <a:rPr lang="es-ES" sz="1800" b="1" i="0" u="none" strike="noStrike" kern="1200" baseline="0" dirty="0">
                          <a:solidFill>
                            <a:schemeClr val="lt1"/>
                          </a:solidFill>
                          <a:latin typeface="+mn-lt"/>
                          <a:ea typeface="+mn-ea"/>
                          <a:cs typeface="+mn-cs"/>
                        </a:rPr>
                        <a:t>MI AUTOIMAGEN </a:t>
                      </a:r>
                      <a:r>
                        <a:rPr lang="es-ES" sz="1400" b="0" i="0" u="none" strike="noStrike" kern="1200" baseline="0" dirty="0">
                          <a:solidFill>
                            <a:schemeClr val="lt1"/>
                          </a:solidFill>
                          <a:latin typeface="+mn-lt"/>
                          <a:ea typeface="+mn-ea"/>
                          <a:cs typeface="+mn-cs"/>
                        </a:rPr>
                        <a:t>(Autoestima. Autoconocimiento emocional). 3º a 6º de primaria.</a:t>
                      </a:r>
                      <a:endParaRPr lang="es-ES" sz="1400" b="0" dirty="0">
                        <a:ln w="0">
                          <a:solidFill>
                            <a:schemeClr val="tx1"/>
                          </a:solidFill>
                        </a:ln>
                        <a:solidFill>
                          <a:schemeClr val="tx1"/>
                        </a:solidFill>
                      </a:endParaRPr>
                    </a:p>
                  </a:txBody>
                  <a:tcPr/>
                </a:tc>
                <a:extLst>
                  <a:ext uri="{0D108BD9-81ED-4DB2-BD59-A6C34878D82A}">
                    <a16:rowId xmlns:a16="http://schemas.microsoft.com/office/drawing/2014/main" val="3070453135"/>
                  </a:ext>
                </a:extLst>
              </a:tr>
              <a:tr h="555846">
                <a:tc>
                  <a:txBody>
                    <a:bodyPr/>
                    <a:lstStyle/>
                    <a:p>
                      <a:pPr algn="ctr"/>
                      <a:r>
                        <a:rPr lang="es-ES" dirty="0">
                          <a:ln>
                            <a:solidFill>
                              <a:sysClr val="windowText" lastClr="000000"/>
                            </a:solidFill>
                          </a:ln>
                          <a:solidFill>
                            <a:schemeClr val="tx1"/>
                          </a:solidFill>
                        </a:rPr>
                        <a:t>OBJETIVO</a:t>
                      </a:r>
                    </a:p>
                  </a:txBody>
                  <a:tcPr/>
                </a:tc>
                <a:tc>
                  <a:txBody>
                    <a:bodyPr/>
                    <a:lstStyle/>
                    <a:p>
                      <a:r>
                        <a:rPr lang="es-ES" sz="1600" b="0" i="0" u="none" strike="noStrike" kern="1200" baseline="0" dirty="0">
                          <a:solidFill>
                            <a:schemeClr val="dk1"/>
                          </a:solidFill>
                          <a:latin typeface="+mn-lt"/>
                          <a:ea typeface="+mn-ea"/>
                          <a:cs typeface="+mn-cs"/>
                        </a:rPr>
                        <a:t>-- Describir nuestro físico de una manera objetiva y positiva.</a:t>
                      </a:r>
                    </a:p>
                    <a:p>
                      <a:r>
                        <a:rPr lang="es-ES" sz="1600" b="0" i="0" u="none" strike="noStrike" kern="1200" baseline="0" dirty="0">
                          <a:solidFill>
                            <a:schemeClr val="dk1"/>
                          </a:solidFill>
                          <a:latin typeface="+mn-lt"/>
                          <a:ea typeface="+mn-ea"/>
                          <a:cs typeface="+mn-cs"/>
                        </a:rPr>
                        <a:t>-- Identificar de manera positiva la imagen de uno mismo.</a:t>
                      </a:r>
                      <a:endParaRPr lang="es-ES" sz="1600" dirty="0"/>
                    </a:p>
                  </a:txBody>
                  <a:tcPr/>
                </a:tc>
                <a:extLst>
                  <a:ext uri="{0D108BD9-81ED-4DB2-BD59-A6C34878D82A}">
                    <a16:rowId xmlns:a16="http://schemas.microsoft.com/office/drawing/2014/main" val="733302751"/>
                  </a:ext>
                </a:extLst>
              </a:tr>
              <a:tr h="2896253">
                <a:tc>
                  <a:txBody>
                    <a:bodyPr/>
                    <a:lstStyle/>
                    <a:p>
                      <a:pPr algn="ctr"/>
                      <a:r>
                        <a:rPr lang="es-ES" dirty="0">
                          <a:ln>
                            <a:solidFill>
                              <a:sysClr val="windowText" lastClr="000000"/>
                            </a:solidFill>
                          </a:ln>
                        </a:rPr>
                        <a:t>DESCRIPCIÓN</a:t>
                      </a:r>
                    </a:p>
                  </a:txBody>
                  <a:tcPr/>
                </a:tc>
                <a:tc>
                  <a:txBody>
                    <a:bodyPr/>
                    <a:lstStyle/>
                    <a:p>
                      <a:r>
                        <a:rPr lang="es-ES" sz="1600" b="0" i="0" u="none" strike="noStrike" kern="1200" baseline="0" dirty="0">
                          <a:solidFill>
                            <a:schemeClr val="dk1"/>
                          </a:solidFill>
                          <a:latin typeface="+mn-lt"/>
                          <a:ea typeface="+mn-ea"/>
                          <a:cs typeface="+mn-cs"/>
                        </a:rPr>
                        <a:t>Realizaremos una fotografía de cada alumno intentando que sea un plano entero, que coja todo el cuerpo o gran parte de él. Posteriormente, imprimiremos dichas fotografías en tamaño cuartilla. A continuación, iremos elaborando la decoración de una cartulina en la que habremos pegado la foto. Se trata de anotar alrededor de la misma una descripción positiva de nuestra imagen con expresiones como:</a:t>
                      </a:r>
                    </a:p>
                    <a:p>
                      <a:r>
                        <a:rPr lang="es-ES" sz="1600" b="0" i="0" u="none" strike="noStrike" kern="1200" baseline="0" dirty="0">
                          <a:solidFill>
                            <a:schemeClr val="dk1"/>
                          </a:solidFill>
                          <a:latin typeface="+mn-lt"/>
                          <a:ea typeface="+mn-ea"/>
                          <a:cs typeface="+mn-cs"/>
                        </a:rPr>
                        <a:t>- Me gusta mi…</a:t>
                      </a:r>
                    </a:p>
                    <a:p>
                      <a:r>
                        <a:rPr lang="es-ES" sz="1600" b="0" i="0" u="none" strike="noStrike" kern="1200" baseline="0" dirty="0">
                          <a:solidFill>
                            <a:schemeClr val="dk1"/>
                          </a:solidFill>
                          <a:latin typeface="+mn-lt"/>
                          <a:ea typeface="+mn-ea"/>
                          <a:cs typeface="+mn-cs"/>
                        </a:rPr>
                        <a:t>- Tengo…</a:t>
                      </a:r>
                    </a:p>
                    <a:p>
                      <a:r>
                        <a:rPr lang="es-ES" sz="1600" b="0" i="0" u="none" strike="noStrike" kern="1200" baseline="0" dirty="0">
                          <a:solidFill>
                            <a:schemeClr val="dk1"/>
                          </a:solidFill>
                          <a:latin typeface="+mn-lt"/>
                          <a:ea typeface="+mn-ea"/>
                          <a:cs typeface="+mn-cs"/>
                        </a:rPr>
                        <a:t>- Siempre…</a:t>
                      </a:r>
                    </a:p>
                    <a:p>
                      <a:r>
                        <a:rPr lang="es-ES" sz="1600" b="0" i="0" u="none" strike="noStrike" kern="1200" baseline="0" dirty="0">
                          <a:solidFill>
                            <a:schemeClr val="dk1"/>
                          </a:solidFill>
                          <a:latin typeface="+mn-lt"/>
                          <a:ea typeface="+mn-ea"/>
                          <a:cs typeface="+mn-cs"/>
                        </a:rPr>
                        <a:t>- Mis…</a:t>
                      </a:r>
                    </a:p>
                    <a:p>
                      <a:r>
                        <a:rPr lang="es-ES" sz="1600" b="0" i="0" u="none" strike="noStrike" kern="1200" baseline="0" dirty="0">
                          <a:solidFill>
                            <a:schemeClr val="dk1"/>
                          </a:solidFill>
                          <a:latin typeface="+mn-lt"/>
                          <a:ea typeface="+mn-ea"/>
                          <a:cs typeface="+mn-cs"/>
                        </a:rPr>
                        <a:t>- Me encanta…</a:t>
                      </a:r>
                    </a:p>
                    <a:p>
                      <a:r>
                        <a:rPr lang="es-ES" sz="1600" b="0" i="0" u="none" strike="noStrike" kern="1200" baseline="0" dirty="0">
                          <a:solidFill>
                            <a:schemeClr val="dk1"/>
                          </a:solidFill>
                          <a:latin typeface="+mn-lt"/>
                          <a:ea typeface="+mn-ea"/>
                          <a:cs typeface="+mn-cs"/>
                        </a:rPr>
                        <a:t>Finalmente, cada alumno verbalizará el resultado de la actividad comentando lo que ha aprendido y reflexionando sobre el concepto de sí mismo.</a:t>
                      </a:r>
                      <a:endParaRPr lang="es-ES" sz="1600" dirty="0"/>
                    </a:p>
                  </a:txBody>
                  <a:tcPr/>
                </a:tc>
                <a:extLst>
                  <a:ext uri="{0D108BD9-81ED-4DB2-BD59-A6C34878D82A}">
                    <a16:rowId xmlns:a16="http://schemas.microsoft.com/office/drawing/2014/main" val="1742483293"/>
                  </a:ext>
                </a:extLst>
              </a:tr>
              <a:tr h="407610">
                <a:tc>
                  <a:txBody>
                    <a:bodyPr/>
                    <a:lstStyle/>
                    <a:p>
                      <a:pPr algn="ctr"/>
                      <a:r>
                        <a:rPr lang="es-ES" dirty="0">
                          <a:ln>
                            <a:solidFill>
                              <a:sysClr val="windowText" lastClr="000000"/>
                            </a:solidFill>
                          </a:ln>
                        </a:rPr>
                        <a:t>DURACIÓN</a:t>
                      </a:r>
                    </a:p>
                  </a:txBody>
                  <a:tcPr/>
                </a:tc>
                <a:tc>
                  <a:txBody>
                    <a:bodyPr/>
                    <a:lstStyle/>
                    <a:p>
                      <a:r>
                        <a:rPr lang="es-ES" sz="1600" b="0" i="0" u="none" strike="noStrike" kern="1200" baseline="0" dirty="0">
                          <a:solidFill>
                            <a:schemeClr val="dk1"/>
                          </a:solidFill>
                          <a:latin typeface="+mn-lt"/>
                          <a:ea typeface="+mn-ea"/>
                          <a:cs typeface="+mn-cs"/>
                        </a:rPr>
                        <a:t>Una sesión de 50 minutos.</a:t>
                      </a:r>
                      <a:endParaRPr lang="es-ES" sz="1600" dirty="0"/>
                    </a:p>
                  </a:txBody>
                  <a:tcPr/>
                </a:tc>
                <a:extLst>
                  <a:ext uri="{0D108BD9-81ED-4DB2-BD59-A6C34878D82A}">
                    <a16:rowId xmlns:a16="http://schemas.microsoft.com/office/drawing/2014/main" val="74824775"/>
                  </a:ext>
                </a:extLst>
              </a:tr>
              <a:tr h="702122">
                <a:tc>
                  <a:txBody>
                    <a:bodyPr/>
                    <a:lstStyle/>
                    <a:p>
                      <a:pPr algn="ctr"/>
                      <a:r>
                        <a:rPr lang="es-ES" dirty="0">
                          <a:ln>
                            <a:solidFill>
                              <a:sysClr val="windowText" lastClr="000000"/>
                            </a:solidFill>
                          </a:ln>
                        </a:rPr>
                        <a:t>MATERIALES</a:t>
                      </a:r>
                    </a:p>
                  </a:txBody>
                  <a:tcPr/>
                </a:tc>
                <a:tc>
                  <a:txBody>
                    <a:bodyPr/>
                    <a:lstStyle/>
                    <a:p>
                      <a:r>
                        <a:rPr lang="es-ES" sz="1400" b="0" i="0" u="none" strike="noStrike" kern="1200" baseline="0" dirty="0">
                          <a:solidFill>
                            <a:schemeClr val="dk1"/>
                          </a:solidFill>
                          <a:latin typeface="+mn-lt"/>
                          <a:ea typeface="+mn-ea"/>
                          <a:cs typeface="+mn-cs"/>
                        </a:rPr>
                        <a:t>- Cámara de fotos                                  - Cartulinas</a:t>
                      </a:r>
                    </a:p>
                    <a:p>
                      <a:r>
                        <a:rPr lang="es-ES" sz="1400" b="0" i="0" u="none" strike="noStrike" kern="1200" baseline="0" dirty="0">
                          <a:solidFill>
                            <a:schemeClr val="dk1"/>
                          </a:solidFill>
                          <a:latin typeface="+mn-lt"/>
                          <a:ea typeface="+mn-ea"/>
                          <a:cs typeface="+mn-cs"/>
                        </a:rPr>
                        <a:t>- Impresora                                               - Cola o pegamento</a:t>
                      </a:r>
                    </a:p>
                    <a:p>
                      <a:r>
                        <a:rPr lang="es-ES" sz="1400" b="0" i="0" u="none" strike="noStrike" kern="1200" baseline="0" dirty="0">
                          <a:solidFill>
                            <a:schemeClr val="dk1"/>
                          </a:solidFill>
                          <a:latin typeface="+mn-lt"/>
                          <a:ea typeface="+mn-ea"/>
                          <a:cs typeface="+mn-cs"/>
                        </a:rPr>
                        <a:t>- Rotuladores</a:t>
                      </a:r>
                      <a:endParaRPr lang="es-ES" sz="1400" dirty="0"/>
                    </a:p>
                  </a:txBody>
                  <a:tcPr/>
                </a:tc>
                <a:extLst>
                  <a:ext uri="{0D108BD9-81ED-4DB2-BD59-A6C34878D82A}">
                    <a16:rowId xmlns:a16="http://schemas.microsoft.com/office/drawing/2014/main" val="3733735735"/>
                  </a:ext>
                </a:extLst>
              </a:tr>
              <a:tr h="1071896">
                <a:tc>
                  <a:txBody>
                    <a:bodyPr/>
                    <a:lstStyle/>
                    <a:p>
                      <a:pPr algn="ctr"/>
                      <a:r>
                        <a:rPr lang="es-ES" dirty="0">
                          <a:ln>
                            <a:solidFill>
                              <a:sysClr val="windowText" lastClr="000000"/>
                            </a:solidFill>
                          </a:ln>
                        </a:rPr>
                        <a:t>ORIENTACIONES</a:t>
                      </a:r>
                    </a:p>
                  </a:txBody>
                  <a:tcPr/>
                </a:tc>
                <a:tc>
                  <a:txBody>
                    <a:bodyPr/>
                    <a:lstStyle/>
                    <a:p>
                      <a:r>
                        <a:rPr lang="es-ES" sz="1600" b="0" i="0" u="none" strike="noStrike" kern="1200" baseline="0" dirty="0">
                          <a:solidFill>
                            <a:schemeClr val="dk1"/>
                          </a:solidFill>
                          <a:latin typeface="+mn-lt"/>
                          <a:ea typeface="+mn-ea"/>
                          <a:cs typeface="+mn-cs"/>
                        </a:rPr>
                        <a:t>Podemos realizar una variación intercambiando las imágenes de los alumnos con el fin de que los compañeros añadan aspectos nuevos no tenidos en cuenta. Insistiremos en que las aportaciones reflejen aspectos positivos.</a:t>
                      </a:r>
                      <a:endParaRPr lang="es-ES" sz="1600" dirty="0"/>
                    </a:p>
                  </a:txBody>
                  <a:tcPr/>
                </a:tc>
                <a:extLst>
                  <a:ext uri="{0D108BD9-81ED-4DB2-BD59-A6C34878D82A}">
                    <a16:rowId xmlns:a16="http://schemas.microsoft.com/office/drawing/2014/main" val="3349424620"/>
                  </a:ext>
                </a:extLst>
              </a:tr>
            </a:tbl>
          </a:graphicData>
        </a:graphic>
      </p:graphicFrame>
    </p:spTree>
    <p:extLst>
      <p:ext uri="{BB962C8B-B14F-4D97-AF65-F5344CB8AC3E}">
        <p14:creationId xmlns:p14="http://schemas.microsoft.com/office/powerpoint/2010/main" val="3711157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2" y="452718"/>
            <a:ext cx="9403742" cy="525477"/>
          </a:xfrm>
        </p:spPr>
        <p:txBody>
          <a:bodyPr/>
          <a:lstStyle/>
          <a:p>
            <a:pPr algn="l" defTabSz="457200">
              <a:spcBef>
                <a:spcPts val="0"/>
              </a:spcBef>
              <a:buNone/>
            </a:pPr>
            <a:endParaRPr lang="es-ES" sz="4200" b="0" i="0" noProof="1">
              <a:solidFill>
                <a:srgbClr val="EBEBEB"/>
              </a:solidFill>
              <a:latin typeface="Century Gothic"/>
              <a:ea typeface="+mj-ea"/>
              <a:cs typeface="+mj-cs"/>
            </a:endParaRPr>
          </a:p>
        </p:txBody>
      </p:sp>
      <p:graphicFrame>
        <p:nvGraphicFramePr>
          <p:cNvPr id="5" name="Marcador de contenido 4">
            <a:extLst>
              <a:ext uri="{FF2B5EF4-FFF2-40B4-BE49-F238E27FC236}">
                <a16:creationId xmlns:a16="http://schemas.microsoft.com/office/drawing/2014/main" id="{17899638-C6C2-4C12-BC66-241696B2DEB0}"/>
              </a:ext>
            </a:extLst>
          </p:cNvPr>
          <p:cNvGraphicFramePr>
            <a:graphicFrameLocks noGrp="1"/>
          </p:cNvGraphicFramePr>
          <p:nvPr>
            <p:ph idx="1"/>
            <p:extLst>
              <p:ext uri="{D42A27DB-BD31-4B8C-83A1-F6EECF244321}">
                <p14:modId xmlns:p14="http://schemas.microsoft.com/office/powerpoint/2010/main" val="2060033080"/>
              </p:ext>
            </p:extLst>
          </p:nvPr>
        </p:nvGraphicFramePr>
        <p:xfrm>
          <a:off x="308759" y="452718"/>
          <a:ext cx="11554690" cy="6248628"/>
        </p:xfrm>
        <a:graphic>
          <a:graphicData uri="http://schemas.openxmlformats.org/drawingml/2006/table">
            <a:tbl>
              <a:tblPr firstRow="1" bandRow="1">
                <a:tableStyleId>{5C22544A-7EE6-4342-B048-85BDC9FD1C3A}</a:tableStyleId>
              </a:tblPr>
              <a:tblGrid>
                <a:gridCol w="2166059">
                  <a:extLst>
                    <a:ext uri="{9D8B030D-6E8A-4147-A177-3AD203B41FA5}">
                      <a16:colId xmlns:a16="http://schemas.microsoft.com/office/drawing/2014/main" val="2606135611"/>
                    </a:ext>
                  </a:extLst>
                </a:gridCol>
                <a:gridCol w="9388631">
                  <a:extLst>
                    <a:ext uri="{9D8B030D-6E8A-4147-A177-3AD203B41FA5}">
                      <a16:colId xmlns:a16="http://schemas.microsoft.com/office/drawing/2014/main" val="1420276076"/>
                    </a:ext>
                  </a:extLst>
                </a:gridCol>
              </a:tblGrid>
              <a:tr h="525477">
                <a:tc>
                  <a:txBody>
                    <a:bodyPr/>
                    <a:lstStyle/>
                    <a:p>
                      <a:pPr algn="ctr"/>
                      <a:r>
                        <a:rPr lang="es-ES" dirty="0">
                          <a:ln>
                            <a:solidFill>
                              <a:schemeClr val="tx1"/>
                            </a:solidFill>
                          </a:ln>
                        </a:rPr>
                        <a:t>NOMBRE</a:t>
                      </a:r>
                    </a:p>
                  </a:txBody>
                  <a:tcPr/>
                </a:tc>
                <a:tc>
                  <a:txBody>
                    <a:bodyPr/>
                    <a:lstStyle/>
                    <a:p>
                      <a:r>
                        <a:rPr lang="es-ES" sz="1600" b="1" i="0" u="none" strike="noStrike" kern="1200" baseline="0" dirty="0">
                          <a:solidFill>
                            <a:schemeClr val="lt1"/>
                          </a:solidFill>
                          <a:latin typeface="+mn-lt"/>
                          <a:ea typeface="+mn-ea"/>
                          <a:cs typeface="+mn-cs"/>
                        </a:rPr>
                        <a:t>¡QUÉ PEDAZO DE CORAZÓN TENGO!</a:t>
                      </a:r>
                      <a:r>
                        <a:rPr lang="es-ES" sz="1600" b="0" i="0" u="none" strike="noStrike" kern="1200" baseline="0" dirty="0">
                          <a:solidFill>
                            <a:schemeClr val="lt1"/>
                          </a:solidFill>
                          <a:latin typeface="+mn-lt"/>
                          <a:ea typeface="+mn-ea"/>
                          <a:cs typeface="+mn-cs"/>
                        </a:rPr>
                        <a:t> </a:t>
                      </a:r>
                      <a:r>
                        <a:rPr lang="es-ES" sz="1200" b="0" i="0" u="none" strike="noStrike" kern="1200" baseline="0" dirty="0">
                          <a:solidFill>
                            <a:schemeClr val="lt1"/>
                          </a:solidFill>
                          <a:latin typeface="+mn-lt"/>
                          <a:ea typeface="+mn-ea"/>
                          <a:cs typeface="+mn-cs"/>
                        </a:rPr>
                        <a:t>(Autoestima. Autoconocimiento emocional). De 3º a 6º de primaria.</a:t>
                      </a:r>
                      <a:endParaRPr lang="es-ES" sz="1200" dirty="0">
                        <a:ln w="0">
                          <a:solidFill>
                            <a:schemeClr val="tx1"/>
                          </a:solidFill>
                        </a:ln>
                        <a:solidFill>
                          <a:schemeClr val="tx1"/>
                        </a:solidFill>
                      </a:endParaRPr>
                    </a:p>
                  </a:txBody>
                  <a:tcPr/>
                </a:tc>
                <a:extLst>
                  <a:ext uri="{0D108BD9-81ED-4DB2-BD59-A6C34878D82A}">
                    <a16:rowId xmlns:a16="http://schemas.microsoft.com/office/drawing/2014/main" val="3070453135"/>
                  </a:ext>
                </a:extLst>
              </a:tr>
              <a:tr h="513052">
                <a:tc>
                  <a:txBody>
                    <a:bodyPr/>
                    <a:lstStyle/>
                    <a:p>
                      <a:pPr algn="ctr"/>
                      <a:r>
                        <a:rPr lang="es-ES" dirty="0">
                          <a:ln>
                            <a:solidFill>
                              <a:sysClr val="windowText" lastClr="000000"/>
                            </a:solidFill>
                          </a:ln>
                          <a:solidFill>
                            <a:schemeClr val="tx1"/>
                          </a:solidFill>
                        </a:rPr>
                        <a:t>OBJETIVO</a:t>
                      </a:r>
                    </a:p>
                  </a:txBody>
                  <a:tcPr/>
                </a:tc>
                <a:tc>
                  <a:txBody>
                    <a:bodyPr/>
                    <a:lstStyle/>
                    <a:p>
                      <a:r>
                        <a:rPr lang="es-ES" sz="1600" b="0" i="0" u="none" strike="noStrike" kern="1200" baseline="0" dirty="0">
                          <a:solidFill>
                            <a:schemeClr val="dk1"/>
                          </a:solidFill>
                          <a:latin typeface="+mn-lt"/>
                          <a:ea typeface="+mn-ea"/>
                          <a:cs typeface="+mn-cs"/>
                        </a:rPr>
                        <a:t>- Fomentar la autoestima y el conocimiento de uno mismo a través de la recepción de mensajes positivos.</a:t>
                      </a:r>
                    </a:p>
                    <a:p>
                      <a:r>
                        <a:rPr lang="es-ES" sz="1600" b="0" i="0" u="none" strike="noStrike" kern="1200" baseline="0" dirty="0">
                          <a:solidFill>
                            <a:schemeClr val="dk1"/>
                          </a:solidFill>
                          <a:latin typeface="+mn-lt"/>
                          <a:ea typeface="+mn-ea"/>
                          <a:cs typeface="+mn-cs"/>
                        </a:rPr>
                        <a:t>- Fomentar la seguridad en el propio conocimiento.</a:t>
                      </a:r>
                      <a:endParaRPr lang="es-ES" sz="1600" dirty="0"/>
                    </a:p>
                  </a:txBody>
                  <a:tcPr/>
                </a:tc>
                <a:extLst>
                  <a:ext uri="{0D108BD9-81ED-4DB2-BD59-A6C34878D82A}">
                    <a16:rowId xmlns:a16="http://schemas.microsoft.com/office/drawing/2014/main" val="733302751"/>
                  </a:ext>
                </a:extLst>
              </a:tr>
              <a:tr h="1116777">
                <a:tc>
                  <a:txBody>
                    <a:bodyPr/>
                    <a:lstStyle/>
                    <a:p>
                      <a:pPr algn="ctr"/>
                      <a:r>
                        <a:rPr lang="es-ES" dirty="0">
                          <a:ln>
                            <a:solidFill>
                              <a:sysClr val="windowText" lastClr="000000"/>
                            </a:solidFill>
                          </a:ln>
                        </a:rPr>
                        <a:t>DESCRIPCIÓN</a:t>
                      </a:r>
                    </a:p>
                  </a:txBody>
                  <a:tcPr/>
                </a:tc>
                <a:tc>
                  <a:txBody>
                    <a:bodyPr/>
                    <a:lstStyle/>
                    <a:p>
                      <a:r>
                        <a:rPr lang="es-ES" sz="1600" b="0" i="0" u="none" strike="noStrike" kern="1200" baseline="0" dirty="0">
                          <a:solidFill>
                            <a:schemeClr val="dk1"/>
                          </a:solidFill>
                          <a:latin typeface="+mn-lt"/>
                          <a:ea typeface="+mn-ea"/>
                          <a:cs typeface="+mn-cs"/>
                        </a:rPr>
                        <a:t>Pediremos a los alumnos que elaboren individualmente un gran corazón con una cartulina tamaño A4. Cada uno lo personalizará utilizando el color y la forma que desee y con la que se sienta más a gusto.</a:t>
                      </a:r>
                    </a:p>
                    <a:p>
                      <a:r>
                        <a:rPr lang="es-ES" sz="1600" b="0" i="0" u="none" strike="noStrike" kern="1200" baseline="0" dirty="0">
                          <a:solidFill>
                            <a:schemeClr val="dk1"/>
                          </a:solidFill>
                          <a:latin typeface="+mn-lt"/>
                          <a:ea typeface="+mn-ea"/>
                          <a:cs typeface="+mn-cs"/>
                        </a:rPr>
                        <a:t>En un lugar del aula los colgaremos todos y, para identificarlos, colocaremos sobre ellos una etiqueta con el nombre de cada alumno.</a:t>
                      </a:r>
                    </a:p>
                    <a:p>
                      <a:r>
                        <a:rPr lang="es-ES" sz="1600" b="0" i="0" u="none" strike="noStrike" kern="1200" baseline="0" dirty="0">
                          <a:solidFill>
                            <a:schemeClr val="dk1"/>
                          </a:solidFill>
                          <a:latin typeface="+mn-lt"/>
                          <a:ea typeface="+mn-ea"/>
                          <a:cs typeface="+mn-cs"/>
                        </a:rPr>
                        <a:t>Posteriormente, ofreceremos a cada alumno </a:t>
                      </a:r>
                      <a:r>
                        <a:rPr lang="es-ES" sz="1600" b="0" i="0" u="none" strike="noStrike" kern="1200" baseline="0" dirty="0" err="1">
                          <a:solidFill>
                            <a:schemeClr val="dk1"/>
                          </a:solidFill>
                          <a:latin typeface="+mn-lt"/>
                          <a:ea typeface="+mn-ea"/>
                          <a:cs typeface="+mn-cs"/>
                        </a:rPr>
                        <a:t>pósits</a:t>
                      </a:r>
                      <a:r>
                        <a:rPr lang="es-ES" sz="1600" b="0" i="0" u="none" strike="noStrike" kern="1200" baseline="0" dirty="0">
                          <a:solidFill>
                            <a:schemeClr val="dk1"/>
                          </a:solidFill>
                          <a:latin typeface="+mn-lt"/>
                          <a:ea typeface="+mn-ea"/>
                          <a:cs typeface="+mn-cs"/>
                        </a:rPr>
                        <a:t> o papeles de variados colores para que durante una semana vayan expresando emociones o sentimientos positivos al resto de compañeros.</a:t>
                      </a:r>
                    </a:p>
                    <a:p>
                      <a:r>
                        <a:rPr lang="es-ES" sz="1600" b="0" i="0" u="none" strike="noStrike" kern="1200" baseline="0" dirty="0">
                          <a:solidFill>
                            <a:schemeClr val="dk1"/>
                          </a:solidFill>
                          <a:latin typeface="+mn-lt"/>
                          <a:ea typeface="+mn-ea"/>
                          <a:cs typeface="+mn-cs"/>
                        </a:rPr>
                        <a:t>Observaremos cómo los corazones se van llenando de hojitas de colores perdiendo su forma inicial por la acumulación de mensajes positivos.</a:t>
                      </a:r>
                    </a:p>
                    <a:p>
                      <a:r>
                        <a:rPr lang="es-ES" sz="1600" b="0" i="0" u="none" strike="noStrike" kern="1200" baseline="0" dirty="0">
                          <a:solidFill>
                            <a:schemeClr val="dk1"/>
                          </a:solidFill>
                          <a:latin typeface="+mn-lt"/>
                          <a:ea typeface="+mn-ea"/>
                          <a:cs typeface="+mn-cs"/>
                        </a:rPr>
                        <a:t>Al final de la semana se comentará el resultado de la actividad destacando todos los comentarios recibidos y cada alumno podrá llevarse su corazón a casa.</a:t>
                      </a:r>
                      <a:endParaRPr lang="es-ES" sz="1600" dirty="0"/>
                    </a:p>
                  </a:txBody>
                  <a:tcPr/>
                </a:tc>
                <a:extLst>
                  <a:ext uri="{0D108BD9-81ED-4DB2-BD59-A6C34878D82A}">
                    <a16:rowId xmlns:a16="http://schemas.microsoft.com/office/drawing/2014/main" val="1742483293"/>
                  </a:ext>
                </a:extLst>
              </a:tr>
              <a:tr h="400134">
                <a:tc>
                  <a:txBody>
                    <a:bodyPr/>
                    <a:lstStyle/>
                    <a:p>
                      <a:pPr algn="ctr"/>
                      <a:r>
                        <a:rPr lang="es-ES" dirty="0">
                          <a:ln>
                            <a:solidFill>
                              <a:sysClr val="windowText" lastClr="000000"/>
                            </a:solidFill>
                          </a:ln>
                        </a:rPr>
                        <a:t>DURACIÓN</a:t>
                      </a:r>
                    </a:p>
                  </a:txBody>
                  <a:tcPr/>
                </a:tc>
                <a:tc>
                  <a:txBody>
                    <a:bodyPr/>
                    <a:lstStyle/>
                    <a:p>
                      <a:r>
                        <a:rPr lang="es-ES" sz="1600" b="0" i="0" u="none" strike="noStrike" kern="1200" baseline="0" dirty="0">
                          <a:solidFill>
                            <a:schemeClr val="dk1"/>
                          </a:solidFill>
                          <a:latin typeface="+mn-lt"/>
                          <a:ea typeface="+mn-ea"/>
                          <a:cs typeface="+mn-cs"/>
                        </a:rPr>
                        <a:t>- Cartulinas       </a:t>
                      </a:r>
                      <a:r>
                        <a:rPr lang="pt-BR" sz="1600" b="0" i="0" u="none" strike="noStrike" kern="1200" baseline="0" dirty="0">
                          <a:solidFill>
                            <a:schemeClr val="dk1"/>
                          </a:solidFill>
                          <a:latin typeface="+mn-lt"/>
                          <a:ea typeface="+mn-ea"/>
                          <a:cs typeface="+mn-cs"/>
                        </a:rPr>
                        <a:t>- </a:t>
                      </a:r>
                      <a:r>
                        <a:rPr lang="pt-BR" sz="1600" b="0" i="0" u="none" strike="noStrike" kern="1200" baseline="0" dirty="0" err="1">
                          <a:solidFill>
                            <a:schemeClr val="dk1"/>
                          </a:solidFill>
                          <a:latin typeface="+mn-lt"/>
                          <a:ea typeface="+mn-ea"/>
                          <a:cs typeface="+mn-cs"/>
                        </a:rPr>
                        <a:t>Folios</a:t>
                      </a:r>
                      <a:r>
                        <a:rPr lang="pt-BR" sz="1600" b="0" i="0" u="none" strike="noStrike" kern="1200" baseline="0" dirty="0">
                          <a:solidFill>
                            <a:schemeClr val="dk1"/>
                          </a:solidFill>
                          <a:latin typeface="+mn-lt"/>
                          <a:ea typeface="+mn-ea"/>
                          <a:cs typeface="+mn-cs"/>
                        </a:rPr>
                        <a:t> de colores o </a:t>
                      </a:r>
                      <a:r>
                        <a:rPr lang="pt-BR" sz="1600" b="0" i="0" u="none" strike="noStrike" kern="1200" baseline="0" dirty="0" err="1">
                          <a:solidFill>
                            <a:schemeClr val="dk1"/>
                          </a:solidFill>
                          <a:latin typeface="+mn-lt"/>
                          <a:ea typeface="+mn-ea"/>
                          <a:cs typeface="+mn-cs"/>
                        </a:rPr>
                        <a:t>pósits</a:t>
                      </a:r>
                      <a:r>
                        <a:rPr lang="pt-BR" sz="1600" b="0" i="0" u="none" strike="noStrike" kern="1200" baseline="0" dirty="0">
                          <a:solidFill>
                            <a:schemeClr val="dk1"/>
                          </a:solidFill>
                          <a:latin typeface="+mn-lt"/>
                          <a:ea typeface="+mn-ea"/>
                          <a:cs typeface="+mn-cs"/>
                        </a:rPr>
                        <a:t>      </a:t>
                      </a:r>
                      <a:r>
                        <a:rPr lang="es-ES" sz="1600" b="0" i="0" u="none" strike="noStrike" kern="1200" baseline="0" dirty="0">
                          <a:solidFill>
                            <a:schemeClr val="dk1"/>
                          </a:solidFill>
                          <a:latin typeface="+mn-lt"/>
                          <a:ea typeface="+mn-ea"/>
                          <a:cs typeface="+mn-cs"/>
                        </a:rPr>
                        <a:t>- Rotuladores</a:t>
                      </a:r>
                      <a:endParaRPr lang="es-ES" sz="1600" dirty="0"/>
                    </a:p>
                  </a:txBody>
                  <a:tcPr/>
                </a:tc>
                <a:extLst>
                  <a:ext uri="{0D108BD9-81ED-4DB2-BD59-A6C34878D82A}">
                    <a16:rowId xmlns:a16="http://schemas.microsoft.com/office/drawing/2014/main" val="74824775"/>
                  </a:ext>
                </a:extLst>
              </a:tr>
              <a:tr h="356260">
                <a:tc>
                  <a:txBody>
                    <a:bodyPr/>
                    <a:lstStyle/>
                    <a:p>
                      <a:pPr algn="ctr"/>
                      <a:r>
                        <a:rPr lang="es-ES" dirty="0">
                          <a:ln>
                            <a:solidFill>
                              <a:sysClr val="windowText" lastClr="000000"/>
                            </a:solidFill>
                          </a:ln>
                        </a:rPr>
                        <a:t>MATERIALES</a:t>
                      </a:r>
                    </a:p>
                  </a:txBody>
                  <a:tcPr/>
                </a:tc>
                <a:tc>
                  <a:txBody>
                    <a:bodyPr/>
                    <a:lstStyle/>
                    <a:p>
                      <a:r>
                        <a:rPr lang="es-ES" sz="1600" b="0" i="0" u="none" strike="noStrike" kern="1200" baseline="0" dirty="0">
                          <a:solidFill>
                            <a:schemeClr val="dk1"/>
                          </a:solidFill>
                          <a:latin typeface="+mn-lt"/>
                          <a:ea typeface="+mn-ea"/>
                          <a:cs typeface="+mn-cs"/>
                        </a:rPr>
                        <a:t>Una sesión de 50 minutos (preparación de la actividad).</a:t>
                      </a:r>
                      <a:endParaRPr lang="es-ES" sz="1600" dirty="0"/>
                    </a:p>
                  </a:txBody>
                  <a:tcPr/>
                </a:tc>
                <a:extLst>
                  <a:ext uri="{0D108BD9-81ED-4DB2-BD59-A6C34878D82A}">
                    <a16:rowId xmlns:a16="http://schemas.microsoft.com/office/drawing/2014/main" val="3733735735"/>
                  </a:ext>
                </a:extLst>
              </a:tr>
              <a:tr h="1116777">
                <a:tc>
                  <a:txBody>
                    <a:bodyPr/>
                    <a:lstStyle/>
                    <a:p>
                      <a:pPr algn="ctr"/>
                      <a:r>
                        <a:rPr lang="es-ES" dirty="0">
                          <a:ln>
                            <a:solidFill>
                              <a:sysClr val="windowText" lastClr="000000"/>
                            </a:solidFill>
                          </a:ln>
                        </a:rPr>
                        <a:t>ORIENTACIONES</a:t>
                      </a:r>
                    </a:p>
                  </a:txBody>
                  <a:tcPr/>
                </a:tc>
                <a:tc>
                  <a:txBody>
                    <a:bodyPr/>
                    <a:lstStyle/>
                    <a:p>
                      <a:r>
                        <a:rPr lang="es-ES" sz="1400" b="0" i="0" u="none" strike="noStrike" kern="1200" baseline="0" dirty="0">
                          <a:solidFill>
                            <a:schemeClr val="dk1"/>
                          </a:solidFill>
                          <a:latin typeface="+mn-lt"/>
                          <a:ea typeface="+mn-ea"/>
                          <a:cs typeface="+mn-cs"/>
                        </a:rPr>
                        <a:t>Para que resulte más cómoda y dinámica esta actividad se puede preparar un par de mesas del aula con las hojas de colores o </a:t>
                      </a:r>
                      <a:r>
                        <a:rPr lang="es-ES" sz="1400" b="0" i="0" u="none" strike="noStrike" kern="1200" baseline="0" dirty="0" err="1">
                          <a:solidFill>
                            <a:schemeClr val="dk1"/>
                          </a:solidFill>
                          <a:latin typeface="+mn-lt"/>
                          <a:ea typeface="+mn-ea"/>
                          <a:cs typeface="+mn-cs"/>
                        </a:rPr>
                        <a:t>pósits</a:t>
                      </a:r>
                      <a:r>
                        <a:rPr lang="es-ES" sz="1400" b="0" i="0" u="none" strike="noStrike" kern="1200" baseline="0" dirty="0">
                          <a:solidFill>
                            <a:schemeClr val="dk1"/>
                          </a:solidFill>
                          <a:latin typeface="+mn-lt"/>
                          <a:ea typeface="+mn-ea"/>
                          <a:cs typeface="+mn-cs"/>
                        </a:rPr>
                        <a:t>. Así, cada niño que quiera escribir algo en algún momento oportuno, podrá hacerlo libremente en este lugar asignado.</a:t>
                      </a:r>
                    </a:p>
                    <a:p>
                      <a:r>
                        <a:rPr lang="es-ES" sz="1400" b="0" i="0" u="none" strike="noStrike" kern="1200" baseline="0" dirty="0">
                          <a:solidFill>
                            <a:schemeClr val="dk1"/>
                          </a:solidFill>
                          <a:latin typeface="+mn-lt"/>
                          <a:ea typeface="+mn-ea"/>
                          <a:cs typeface="+mn-cs"/>
                        </a:rPr>
                        <a:t>Además puede resultar atractivo que los corazones se sitúen fuera del aula, por ejemplo, en el pasillo.</a:t>
                      </a:r>
                      <a:endParaRPr lang="es-ES" sz="1400" dirty="0"/>
                    </a:p>
                  </a:txBody>
                  <a:tcPr/>
                </a:tc>
                <a:extLst>
                  <a:ext uri="{0D108BD9-81ED-4DB2-BD59-A6C34878D82A}">
                    <a16:rowId xmlns:a16="http://schemas.microsoft.com/office/drawing/2014/main" val="3349424620"/>
                  </a:ext>
                </a:extLst>
              </a:tr>
            </a:tbl>
          </a:graphicData>
        </a:graphic>
      </p:graphicFrame>
    </p:spTree>
    <p:extLst>
      <p:ext uri="{BB962C8B-B14F-4D97-AF65-F5344CB8AC3E}">
        <p14:creationId xmlns:p14="http://schemas.microsoft.com/office/powerpoint/2010/main" val="2659862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2" y="452718"/>
            <a:ext cx="9403742" cy="525477"/>
          </a:xfrm>
        </p:spPr>
        <p:txBody>
          <a:bodyPr/>
          <a:lstStyle/>
          <a:p>
            <a:pPr algn="l" defTabSz="457200">
              <a:spcBef>
                <a:spcPts val="0"/>
              </a:spcBef>
              <a:buNone/>
            </a:pPr>
            <a:endParaRPr lang="es-ES" sz="4200" b="0" i="0" noProof="1">
              <a:solidFill>
                <a:srgbClr val="EBEBEB"/>
              </a:solidFill>
              <a:latin typeface="Century Gothic"/>
              <a:ea typeface="+mj-ea"/>
              <a:cs typeface="+mj-cs"/>
            </a:endParaRPr>
          </a:p>
        </p:txBody>
      </p:sp>
      <p:graphicFrame>
        <p:nvGraphicFramePr>
          <p:cNvPr id="5" name="Marcador de contenido 4">
            <a:extLst>
              <a:ext uri="{FF2B5EF4-FFF2-40B4-BE49-F238E27FC236}">
                <a16:creationId xmlns:a16="http://schemas.microsoft.com/office/drawing/2014/main" id="{17899638-C6C2-4C12-BC66-241696B2DEB0}"/>
              </a:ext>
            </a:extLst>
          </p:cNvPr>
          <p:cNvGraphicFramePr>
            <a:graphicFrameLocks noGrp="1"/>
          </p:cNvGraphicFramePr>
          <p:nvPr>
            <p:ph idx="1"/>
            <p:extLst>
              <p:ext uri="{D42A27DB-BD31-4B8C-83A1-F6EECF244321}">
                <p14:modId xmlns:p14="http://schemas.microsoft.com/office/powerpoint/2010/main" val="2132630128"/>
              </p:ext>
            </p:extLst>
          </p:nvPr>
        </p:nvGraphicFramePr>
        <p:xfrm>
          <a:off x="402091" y="240856"/>
          <a:ext cx="11387817" cy="6376288"/>
        </p:xfrm>
        <a:graphic>
          <a:graphicData uri="http://schemas.openxmlformats.org/drawingml/2006/table">
            <a:tbl>
              <a:tblPr firstRow="1" bandRow="1">
                <a:tableStyleId>{5C22544A-7EE6-4342-B048-85BDC9FD1C3A}</a:tableStyleId>
              </a:tblPr>
              <a:tblGrid>
                <a:gridCol w="2350091">
                  <a:extLst>
                    <a:ext uri="{9D8B030D-6E8A-4147-A177-3AD203B41FA5}">
                      <a16:colId xmlns:a16="http://schemas.microsoft.com/office/drawing/2014/main" val="2606135611"/>
                    </a:ext>
                  </a:extLst>
                </a:gridCol>
                <a:gridCol w="9037726">
                  <a:extLst>
                    <a:ext uri="{9D8B030D-6E8A-4147-A177-3AD203B41FA5}">
                      <a16:colId xmlns:a16="http://schemas.microsoft.com/office/drawing/2014/main" val="1420276076"/>
                    </a:ext>
                  </a:extLst>
                </a:gridCol>
              </a:tblGrid>
              <a:tr h="360293">
                <a:tc>
                  <a:txBody>
                    <a:bodyPr/>
                    <a:lstStyle/>
                    <a:p>
                      <a:pPr algn="ctr"/>
                      <a:r>
                        <a:rPr lang="es-ES" dirty="0">
                          <a:ln>
                            <a:solidFill>
                              <a:schemeClr val="tx1"/>
                            </a:solidFill>
                          </a:ln>
                        </a:rPr>
                        <a:t>NOMBRE</a:t>
                      </a:r>
                    </a:p>
                  </a:txBody>
                  <a:tcPr/>
                </a:tc>
                <a:tc>
                  <a:txBody>
                    <a:bodyPr/>
                    <a:lstStyle/>
                    <a:p>
                      <a:r>
                        <a:rPr lang="es-ES" sz="1800" b="1" i="0" u="none" strike="noStrike" kern="1200" baseline="0" dirty="0">
                          <a:solidFill>
                            <a:schemeClr val="lt1"/>
                          </a:solidFill>
                          <a:latin typeface="+mn-lt"/>
                          <a:ea typeface="+mn-ea"/>
                          <a:cs typeface="+mn-cs"/>
                        </a:rPr>
                        <a:t>NUNCA LO OLVIDES </a:t>
                      </a:r>
                      <a:r>
                        <a:rPr lang="es-ES" sz="1400" b="0" i="0" u="none" strike="noStrike" kern="1200" baseline="0" dirty="0">
                          <a:solidFill>
                            <a:schemeClr val="lt1"/>
                          </a:solidFill>
                          <a:latin typeface="+mn-lt"/>
                          <a:ea typeface="+mn-ea"/>
                          <a:cs typeface="+mn-cs"/>
                        </a:rPr>
                        <a:t>(Autoestima). De 3º a 6º de primaria.</a:t>
                      </a:r>
                      <a:endParaRPr lang="es-ES" sz="1400" b="0" dirty="0">
                        <a:ln w="0">
                          <a:solidFill>
                            <a:schemeClr val="tx1"/>
                          </a:solidFill>
                        </a:ln>
                        <a:solidFill>
                          <a:schemeClr val="tx1"/>
                        </a:solidFill>
                      </a:endParaRPr>
                    </a:p>
                  </a:txBody>
                  <a:tcPr/>
                </a:tc>
                <a:extLst>
                  <a:ext uri="{0D108BD9-81ED-4DB2-BD59-A6C34878D82A}">
                    <a16:rowId xmlns:a16="http://schemas.microsoft.com/office/drawing/2014/main" val="3070453135"/>
                  </a:ext>
                </a:extLst>
              </a:tr>
              <a:tr h="570464">
                <a:tc>
                  <a:txBody>
                    <a:bodyPr/>
                    <a:lstStyle/>
                    <a:p>
                      <a:pPr algn="ctr"/>
                      <a:r>
                        <a:rPr lang="es-ES" dirty="0">
                          <a:ln>
                            <a:solidFill>
                              <a:sysClr val="windowText" lastClr="000000"/>
                            </a:solidFill>
                          </a:ln>
                          <a:solidFill>
                            <a:schemeClr val="tx1"/>
                          </a:solidFill>
                        </a:rPr>
                        <a:t>OBJETIVO</a:t>
                      </a:r>
                    </a:p>
                  </a:txBody>
                  <a:tcPr/>
                </a:tc>
                <a:tc>
                  <a:txBody>
                    <a:bodyPr/>
                    <a:lstStyle/>
                    <a:p>
                      <a:r>
                        <a:rPr lang="es-ES" sz="1600" b="0" i="0" u="none" strike="noStrike" kern="1200" baseline="0" dirty="0">
                          <a:solidFill>
                            <a:schemeClr val="dk1"/>
                          </a:solidFill>
                          <a:latin typeface="+mn-lt"/>
                          <a:ea typeface="+mn-ea"/>
                          <a:cs typeface="+mn-cs"/>
                        </a:rPr>
                        <a:t>- Reflexionar acerca de las cualidades positivas que vemos en nuestros compañeros.</a:t>
                      </a:r>
                    </a:p>
                    <a:p>
                      <a:r>
                        <a:rPr lang="es-ES" sz="1600" b="0" i="0" u="none" strike="noStrike" kern="1200" baseline="0" dirty="0">
                          <a:solidFill>
                            <a:schemeClr val="dk1"/>
                          </a:solidFill>
                          <a:latin typeface="+mn-lt"/>
                          <a:ea typeface="+mn-ea"/>
                          <a:cs typeface="+mn-cs"/>
                        </a:rPr>
                        <a:t>- Tomar conciencia de los aspectos positivos que los demás ven en nuestra persona.</a:t>
                      </a:r>
                    </a:p>
                  </a:txBody>
                  <a:tcPr/>
                </a:tc>
                <a:extLst>
                  <a:ext uri="{0D108BD9-81ED-4DB2-BD59-A6C34878D82A}">
                    <a16:rowId xmlns:a16="http://schemas.microsoft.com/office/drawing/2014/main" val="733302751"/>
                  </a:ext>
                </a:extLst>
              </a:tr>
              <a:tr h="3933200">
                <a:tc>
                  <a:txBody>
                    <a:bodyPr/>
                    <a:lstStyle/>
                    <a:p>
                      <a:pPr algn="ctr"/>
                      <a:r>
                        <a:rPr lang="es-ES" dirty="0">
                          <a:ln>
                            <a:solidFill>
                              <a:sysClr val="windowText" lastClr="000000"/>
                            </a:solidFill>
                          </a:ln>
                        </a:rPr>
                        <a:t>DESCRIPCIÓN</a:t>
                      </a:r>
                    </a:p>
                  </a:txBody>
                  <a:tcPr/>
                </a:tc>
                <a:tc>
                  <a:txBody>
                    <a:bodyPr/>
                    <a:lstStyle/>
                    <a:p>
                      <a:r>
                        <a:rPr lang="es-ES" sz="1600" b="0" i="0" u="none" strike="noStrike" kern="1200" baseline="0" dirty="0">
                          <a:solidFill>
                            <a:schemeClr val="dk1"/>
                          </a:solidFill>
                          <a:latin typeface="+mn-lt"/>
                          <a:ea typeface="+mn-ea"/>
                          <a:cs typeface="+mn-cs"/>
                        </a:rPr>
                        <a:t>En ocasiones, necesitamos no olvidar algunas cosas como, por ejemplo, algo importante que tenemos que comprar, un lugar vital al que ir, algo que debemos recordar para un examen…Para ello, muchas veces recurrimos a las notas o </a:t>
                      </a:r>
                      <a:r>
                        <a:rPr lang="es-ES" sz="1600" b="0" i="1" u="none" strike="noStrike" kern="1200" baseline="0" dirty="0" err="1">
                          <a:solidFill>
                            <a:schemeClr val="dk1"/>
                          </a:solidFill>
                          <a:latin typeface="+mn-lt"/>
                          <a:ea typeface="+mn-ea"/>
                          <a:cs typeface="+mn-cs"/>
                        </a:rPr>
                        <a:t>pósits</a:t>
                      </a:r>
                      <a:r>
                        <a:rPr lang="es-ES" sz="1600" b="0" i="1" u="none" strike="noStrike" kern="1200" baseline="0" dirty="0">
                          <a:solidFill>
                            <a:schemeClr val="dk1"/>
                          </a:solidFill>
                          <a:latin typeface="+mn-lt"/>
                          <a:ea typeface="+mn-ea"/>
                          <a:cs typeface="+mn-cs"/>
                        </a:rPr>
                        <a:t> </a:t>
                      </a:r>
                      <a:r>
                        <a:rPr lang="es-ES" sz="1600" b="0" i="0" u="none" strike="noStrike" kern="1200" baseline="0" dirty="0">
                          <a:solidFill>
                            <a:schemeClr val="dk1"/>
                          </a:solidFill>
                          <a:latin typeface="+mn-lt"/>
                          <a:ea typeface="+mn-ea"/>
                          <a:cs typeface="+mn-cs"/>
                        </a:rPr>
                        <a:t>y decoramos la nevera de casa, el corcho de nuestra habitación o alguna pared con alguno de ellos, recordando esas “cosas” tan importantes que no debemos olvidar.</a:t>
                      </a:r>
                    </a:p>
                    <a:p>
                      <a:r>
                        <a:rPr lang="es-ES" sz="1600" b="0" i="0" u="none" strike="noStrike" kern="1200" baseline="0" dirty="0">
                          <a:solidFill>
                            <a:schemeClr val="dk1"/>
                          </a:solidFill>
                          <a:latin typeface="+mn-lt"/>
                          <a:ea typeface="+mn-ea"/>
                          <a:cs typeface="+mn-cs"/>
                        </a:rPr>
                        <a:t>Igualmente, a veces, olvidamos las cualidades que poseemos. Por ello, vamos a recordarnos entre todos lo simpáticos, cariñosos, inteligentes, educados, amables, ingeniosos o divertidos que somos.</a:t>
                      </a:r>
                    </a:p>
                    <a:p>
                      <a:r>
                        <a:rPr lang="es-ES" sz="1600" b="0" i="0" u="none" strike="noStrike" kern="1200" baseline="0" dirty="0">
                          <a:solidFill>
                            <a:schemeClr val="dk1"/>
                          </a:solidFill>
                          <a:latin typeface="+mn-lt"/>
                          <a:ea typeface="+mn-ea"/>
                          <a:cs typeface="+mn-cs"/>
                        </a:rPr>
                        <a:t>La actividad consistirá en primer lugar, en pegar en nuestro cuerpo </a:t>
                      </a:r>
                      <a:r>
                        <a:rPr lang="es-ES" sz="1600" b="0" i="0" u="none" strike="noStrike" kern="1200" baseline="0" dirty="0" err="1">
                          <a:solidFill>
                            <a:schemeClr val="dk1"/>
                          </a:solidFill>
                          <a:latin typeface="+mn-lt"/>
                          <a:ea typeface="+mn-ea"/>
                          <a:cs typeface="+mn-cs"/>
                        </a:rPr>
                        <a:t>pósits</a:t>
                      </a:r>
                      <a:r>
                        <a:rPr lang="es-ES" sz="1600" b="0" i="0" u="none" strike="noStrike" kern="1200" baseline="0" dirty="0">
                          <a:solidFill>
                            <a:schemeClr val="dk1"/>
                          </a:solidFill>
                          <a:latin typeface="+mn-lt"/>
                          <a:ea typeface="+mn-ea"/>
                          <a:cs typeface="+mn-cs"/>
                        </a:rPr>
                        <a:t> en los que habremos escrito esas cualidades tan especiales que poseemos y, en segundo lugar, en pegar en el cuerpo de nuestros compañeros y compañeras </a:t>
                      </a:r>
                      <a:r>
                        <a:rPr lang="es-ES" sz="1600" b="0" i="0" u="none" strike="noStrike" kern="1200" baseline="0" dirty="0" err="1">
                          <a:solidFill>
                            <a:schemeClr val="dk1"/>
                          </a:solidFill>
                          <a:latin typeface="+mn-lt"/>
                          <a:ea typeface="+mn-ea"/>
                          <a:cs typeface="+mn-cs"/>
                        </a:rPr>
                        <a:t>pósits</a:t>
                      </a:r>
                      <a:r>
                        <a:rPr lang="es-ES" sz="1600" b="0" i="0" u="none" strike="noStrike" kern="1200" baseline="0" dirty="0">
                          <a:solidFill>
                            <a:schemeClr val="dk1"/>
                          </a:solidFill>
                          <a:latin typeface="+mn-lt"/>
                          <a:ea typeface="+mn-ea"/>
                          <a:cs typeface="+mn-cs"/>
                        </a:rPr>
                        <a:t> en los que también habremos escrito cualidades tan especiales que reconocemos que ellos poseen, cualidades que para nosotros no pasan inadvertidas y que no debemos olvidar nunca.</a:t>
                      </a:r>
                    </a:p>
                    <a:p>
                      <a:r>
                        <a:rPr lang="es-ES" sz="1600" b="0" i="0" u="none" strike="noStrike" kern="1200" baseline="0" dirty="0">
                          <a:solidFill>
                            <a:schemeClr val="dk1"/>
                          </a:solidFill>
                          <a:latin typeface="+mn-lt"/>
                          <a:ea typeface="+mn-ea"/>
                          <a:cs typeface="+mn-cs"/>
                        </a:rPr>
                        <a:t>Finalmente, realizaremos una puesta en común sobre lo que ha supuesto para nosotros no solo reconocer nuestras cualidades más destacables sino que también los demás nos las reconozcan.</a:t>
                      </a:r>
                      <a:endParaRPr lang="es-ES" sz="1600" dirty="0"/>
                    </a:p>
                  </a:txBody>
                  <a:tcPr/>
                </a:tc>
                <a:extLst>
                  <a:ext uri="{0D108BD9-81ED-4DB2-BD59-A6C34878D82A}">
                    <a16:rowId xmlns:a16="http://schemas.microsoft.com/office/drawing/2014/main" val="1742483293"/>
                  </a:ext>
                </a:extLst>
              </a:tr>
              <a:tr h="360293">
                <a:tc>
                  <a:txBody>
                    <a:bodyPr/>
                    <a:lstStyle/>
                    <a:p>
                      <a:pPr algn="ctr"/>
                      <a:r>
                        <a:rPr lang="es-ES" dirty="0">
                          <a:ln>
                            <a:solidFill>
                              <a:sysClr val="windowText" lastClr="000000"/>
                            </a:solidFill>
                          </a:ln>
                        </a:rPr>
                        <a:t>DURACIÓN</a:t>
                      </a:r>
                    </a:p>
                  </a:txBody>
                  <a:tcPr/>
                </a:tc>
                <a:tc>
                  <a:txBody>
                    <a:bodyPr/>
                    <a:lstStyle/>
                    <a:p>
                      <a:r>
                        <a:rPr lang="es-ES" sz="1400" b="0" i="0" u="none" strike="noStrike" kern="1200" baseline="0" dirty="0">
                          <a:solidFill>
                            <a:schemeClr val="dk1"/>
                          </a:solidFill>
                          <a:latin typeface="+mn-lt"/>
                          <a:ea typeface="+mn-ea"/>
                          <a:cs typeface="+mn-cs"/>
                        </a:rPr>
                        <a:t>Una sesión de 50 minutos.</a:t>
                      </a:r>
                      <a:endParaRPr lang="es-ES" sz="1400" dirty="0"/>
                    </a:p>
                  </a:txBody>
                  <a:tcPr/>
                </a:tc>
                <a:extLst>
                  <a:ext uri="{0D108BD9-81ED-4DB2-BD59-A6C34878D82A}">
                    <a16:rowId xmlns:a16="http://schemas.microsoft.com/office/drawing/2014/main" val="74824775"/>
                  </a:ext>
                </a:extLst>
              </a:tr>
              <a:tr h="510415">
                <a:tc>
                  <a:txBody>
                    <a:bodyPr/>
                    <a:lstStyle/>
                    <a:p>
                      <a:pPr algn="ctr"/>
                      <a:r>
                        <a:rPr lang="es-ES" dirty="0">
                          <a:ln>
                            <a:solidFill>
                              <a:sysClr val="windowText" lastClr="000000"/>
                            </a:solidFill>
                          </a:ln>
                        </a:rPr>
                        <a:t>MATERIALES</a:t>
                      </a:r>
                    </a:p>
                  </a:txBody>
                  <a:tcPr/>
                </a:tc>
                <a:tc>
                  <a:txBody>
                    <a:bodyPr/>
                    <a:lstStyle/>
                    <a:p>
                      <a:r>
                        <a:rPr lang="es-ES" sz="1400" b="0" i="0" u="none" strike="noStrike" kern="1200" baseline="0" dirty="0">
                          <a:solidFill>
                            <a:schemeClr val="dk1"/>
                          </a:solidFill>
                          <a:latin typeface="+mn-lt"/>
                          <a:ea typeface="+mn-ea"/>
                          <a:cs typeface="+mn-cs"/>
                        </a:rPr>
                        <a:t>- </a:t>
                      </a:r>
                      <a:r>
                        <a:rPr lang="es-ES" sz="1400" b="0" i="0" u="none" strike="noStrike" kern="1200" baseline="0" dirty="0" err="1">
                          <a:solidFill>
                            <a:schemeClr val="dk1"/>
                          </a:solidFill>
                          <a:latin typeface="+mn-lt"/>
                          <a:ea typeface="+mn-ea"/>
                          <a:cs typeface="+mn-cs"/>
                        </a:rPr>
                        <a:t>Pósits</a:t>
                      </a:r>
                      <a:endParaRPr lang="es-ES" sz="1400" b="0" i="0" u="none" strike="noStrike" kern="1200" baseline="0" dirty="0">
                        <a:solidFill>
                          <a:schemeClr val="dk1"/>
                        </a:solidFill>
                        <a:latin typeface="+mn-lt"/>
                        <a:ea typeface="+mn-ea"/>
                        <a:cs typeface="+mn-cs"/>
                      </a:endParaRPr>
                    </a:p>
                    <a:p>
                      <a:r>
                        <a:rPr lang="es-ES" sz="1400" b="0" i="0" u="none" strike="noStrike" kern="1200" baseline="0" dirty="0">
                          <a:solidFill>
                            <a:schemeClr val="dk1"/>
                          </a:solidFill>
                          <a:latin typeface="+mn-lt"/>
                          <a:ea typeface="+mn-ea"/>
                          <a:cs typeface="+mn-cs"/>
                        </a:rPr>
                        <a:t>- Material de escritura: lápices de colores, rotuladores…</a:t>
                      </a:r>
                      <a:endParaRPr lang="es-ES" sz="1400" dirty="0"/>
                    </a:p>
                  </a:txBody>
                  <a:tcPr/>
                </a:tc>
                <a:extLst>
                  <a:ext uri="{0D108BD9-81ED-4DB2-BD59-A6C34878D82A}">
                    <a16:rowId xmlns:a16="http://schemas.microsoft.com/office/drawing/2014/main" val="3733735735"/>
                  </a:ext>
                </a:extLst>
              </a:tr>
              <a:tr h="554608">
                <a:tc>
                  <a:txBody>
                    <a:bodyPr/>
                    <a:lstStyle/>
                    <a:p>
                      <a:pPr algn="ctr"/>
                      <a:r>
                        <a:rPr lang="es-ES" dirty="0">
                          <a:ln>
                            <a:solidFill>
                              <a:sysClr val="windowText" lastClr="000000"/>
                            </a:solidFill>
                          </a:ln>
                        </a:rPr>
                        <a:t>ORIENTACIONES</a:t>
                      </a:r>
                    </a:p>
                  </a:txBody>
                  <a:tcPr/>
                </a:tc>
                <a:tc>
                  <a:txBody>
                    <a:bodyPr/>
                    <a:lstStyle/>
                    <a:p>
                      <a:endParaRPr lang="es-ES" dirty="0"/>
                    </a:p>
                  </a:txBody>
                  <a:tcPr/>
                </a:tc>
                <a:extLst>
                  <a:ext uri="{0D108BD9-81ED-4DB2-BD59-A6C34878D82A}">
                    <a16:rowId xmlns:a16="http://schemas.microsoft.com/office/drawing/2014/main" val="3349424620"/>
                  </a:ext>
                </a:extLst>
              </a:tr>
            </a:tbl>
          </a:graphicData>
        </a:graphic>
      </p:graphicFrame>
    </p:spTree>
    <p:extLst>
      <p:ext uri="{BB962C8B-B14F-4D97-AF65-F5344CB8AC3E}">
        <p14:creationId xmlns:p14="http://schemas.microsoft.com/office/powerpoint/2010/main" val="3778152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2" y="452718"/>
            <a:ext cx="9403742" cy="525477"/>
          </a:xfrm>
        </p:spPr>
        <p:txBody>
          <a:bodyPr/>
          <a:lstStyle/>
          <a:p>
            <a:pPr algn="l" defTabSz="457200">
              <a:spcBef>
                <a:spcPts val="0"/>
              </a:spcBef>
              <a:buNone/>
            </a:pPr>
            <a:endParaRPr lang="es-ES" sz="4200" b="0" i="0" noProof="1">
              <a:solidFill>
                <a:srgbClr val="EBEBEB"/>
              </a:solidFill>
              <a:latin typeface="Century Gothic"/>
              <a:ea typeface="+mj-ea"/>
              <a:cs typeface="+mj-cs"/>
            </a:endParaRPr>
          </a:p>
        </p:txBody>
      </p:sp>
      <p:graphicFrame>
        <p:nvGraphicFramePr>
          <p:cNvPr id="5" name="Marcador de contenido 4">
            <a:extLst>
              <a:ext uri="{FF2B5EF4-FFF2-40B4-BE49-F238E27FC236}">
                <a16:creationId xmlns:a16="http://schemas.microsoft.com/office/drawing/2014/main" id="{17899638-C6C2-4C12-BC66-241696B2DEB0}"/>
              </a:ext>
            </a:extLst>
          </p:cNvPr>
          <p:cNvGraphicFramePr>
            <a:graphicFrameLocks noGrp="1"/>
          </p:cNvGraphicFramePr>
          <p:nvPr>
            <p:ph idx="1"/>
            <p:extLst>
              <p:ext uri="{D42A27DB-BD31-4B8C-83A1-F6EECF244321}">
                <p14:modId xmlns:p14="http://schemas.microsoft.com/office/powerpoint/2010/main" val="947201379"/>
              </p:ext>
            </p:extLst>
          </p:nvPr>
        </p:nvGraphicFramePr>
        <p:xfrm>
          <a:off x="526679" y="452718"/>
          <a:ext cx="11190399" cy="5658324"/>
        </p:xfrm>
        <a:graphic>
          <a:graphicData uri="http://schemas.openxmlformats.org/drawingml/2006/table">
            <a:tbl>
              <a:tblPr firstRow="1" bandRow="1">
                <a:tableStyleId>{5C22544A-7EE6-4342-B048-85BDC9FD1C3A}</a:tableStyleId>
              </a:tblPr>
              <a:tblGrid>
                <a:gridCol w="2309350">
                  <a:extLst>
                    <a:ext uri="{9D8B030D-6E8A-4147-A177-3AD203B41FA5}">
                      <a16:colId xmlns:a16="http://schemas.microsoft.com/office/drawing/2014/main" val="2606135611"/>
                    </a:ext>
                  </a:extLst>
                </a:gridCol>
                <a:gridCol w="8881049">
                  <a:extLst>
                    <a:ext uri="{9D8B030D-6E8A-4147-A177-3AD203B41FA5}">
                      <a16:colId xmlns:a16="http://schemas.microsoft.com/office/drawing/2014/main" val="1420276076"/>
                    </a:ext>
                  </a:extLst>
                </a:gridCol>
              </a:tblGrid>
              <a:tr h="378555">
                <a:tc>
                  <a:txBody>
                    <a:bodyPr/>
                    <a:lstStyle/>
                    <a:p>
                      <a:pPr algn="ctr"/>
                      <a:r>
                        <a:rPr lang="es-ES" dirty="0">
                          <a:ln>
                            <a:solidFill>
                              <a:schemeClr val="tx1"/>
                            </a:solidFill>
                          </a:ln>
                        </a:rPr>
                        <a:t>NOMBRE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sz="1800" dirty="0"/>
                        <a:t>SOY</a:t>
                      </a:r>
                      <a:r>
                        <a:rPr lang="es-ES" sz="1800" baseline="0" dirty="0"/>
                        <a:t> OPTIMISTA</a:t>
                      </a:r>
                      <a:r>
                        <a:rPr lang="es-ES" sz="1800" dirty="0"/>
                        <a:t>: </a:t>
                      </a:r>
                      <a:r>
                        <a:rPr lang="es-ES" sz="1800" dirty="0" err="1"/>
                        <a:t>Puzzle</a:t>
                      </a:r>
                      <a:r>
                        <a:rPr lang="es-ES" sz="1800" dirty="0"/>
                        <a:t> </a:t>
                      </a:r>
                      <a:r>
                        <a:rPr lang="es-ES" sz="1400" b="0" i="0" u="none" strike="noStrike" kern="1200" baseline="0" dirty="0">
                          <a:solidFill>
                            <a:schemeClr val="lt1"/>
                          </a:solidFill>
                          <a:latin typeface="+mn-lt"/>
                          <a:ea typeface="+mn-ea"/>
                          <a:cs typeface="+mn-cs"/>
                        </a:rPr>
                        <a:t>(Autoestima). De 3º a 4º de primaria.</a:t>
                      </a:r>
                      <a:endParaRPr lang="es-ES" sz="1400" dirty="0">
                        <a:ln w="0">
                          <a:solidFill>
                            <a:schemeClr val="tx1"/>
                          </a:solidFill>
                        </a:ln>
                        <a:solidFill>
                          <a:schemeClr val="tx1"/>
                        </a:solidFill>
                      </a:endParaRPr>
                    </a:p>
                  </a:txBody>
                  <a:tcPr/>
                </a:tc>
                <a:extLst>
                  <a:ext uri="{0D108BD9-81ED-4DB2-BD59-A6C34878D82A}">
                    <a16:rowId xmlns:a16="http://schemas.microsoft.com/office/drawing/2014/main" val="3070453135"/>
                  </a:ext>
                </a:extLst>
              </a:tr>
              <a:tr h="513052">
                <a:tc>
                  <a:txBody>
                    <a:bodyPr/>
                    <a:lstStyle/>
                    <a:p>
                      <a:pPr algn="ctr"/>
                      <a:r>
                        <a:rPr lang="es-ES" dirty="0">
                          <a:ln>
                            <a:solidFill>
                              <a:sysClr val="windowText" lastClr="000000"/>
                            </a:solidFill>
                          </a:ln>
                          <a:solidFill>
                            <a:schemeClr val="tx1"/>
                          </a:solidFill>
                        </a:rPr>
                        <a:t>OBJETIVO</a:t>
                      </a:r>
                    </a:p>
                  </a:txBody>
                  <a:tcPr/>
                </a:tc>
                <a:tc>
                  <a:txBody>
                    <a:bodyPr/>
                    <a:lstStyle/>
                    <a:p>
                      <a:r>
                        <a:rPr lang="es-ES" sz="1600" b="0" i="0" u="none" strike="noStrike" kern="1200" baseline="0" dirty="0">
                          <a:solidFill>
                            <a:schemeClr val="dk1"/>
                          </a:solidFill>
                          <a:latin typeface="+mn-lt"/>
                          <a:ea typeface="+mn-ea"/>
                          <a:cs typeface="+mn-cs"/>
                        </a:rPr>
                        <a:t>- Desarrollar una visión positiva. </a:t>
                      </a:r>
                    </a:p>
                    <a:p>
                      <a:r>
                        <a:rPr lang="es-ES" sz="1600" b="0" i="0" u="none" strike="noStrike" kern="1200" baseline="0" dirty="0">
                          <a:solidFill>
                            <a:schemeClr val="dk1"/>
                          </a:solidFill>
                          <a:latin typeface="+mn-lt"/>
                          <a:ea typeface="+mn-ea"/>
                          <a:cs typeface="+mn-cs"/>
                        </a:rPr>
                        <a:t>- Aprender a vivir satisfactoriamente.</a:t>
                      </a:r>
                      <a:endParaRPr lang="es-ES" sz="1600" dirty="0"/>
                    </a:p>
                  </a:txBody>
                  <a:tcPr/>
                </a:tc>
                <a:extLst>
                  <a:ext uri="{0D108BD9-81ED-4DB2-BD59-A6C34878D82A}">
                    <a16:rowId xmlns:a16="http://schemas.microsoft.com/office/drawing/2014/main" val="733302751"/>
                  </a:ext>
                </a:extLst>
              </a:tr>
              <a:tr h="1116777">
                <a:tc>
                  <a:txBody>
                    <a:bodyPr/>
                    <a:lstStyle/>
                    <a:p>
                      <a:pPr algn="ctr"/>
                      <a:r>
                        <a:rPr lang="es-ES" dirty="0">
                          <a:ln>
                            <a:solidFill>
                              <a:sysClr val="windowText" lastClr="000000"/>
                            </a:solidFill>
                          </a:ln>
                        </a:rPr>
                        <a:t>DESCRIPCIÓN</a:t>
                      </a:r>
                    </a:p>
                  </a:txBody>
                  <a:tcPr/>
                </a:tc>
                <a:tc>
                  <a:txBody>
                    <a:bodyPr/>
                    <a:lstStyle/>
                    <a:p>
                      <a:pPr algn="just"/>
                      <a:r>
                        <a:rPr lang="es-ES" sz="1600" b="0" i="0" u="none" strike="noStrike" kern="1200" baseline="0" dirty="0">
                          <a:solidFill>
                            <a:schemeClr val="dk1"/>
                          </a:solidFill>
                          <a:latin typeface="+mn-lt"/>
                          <a:ea typeface="+mn-ea"/>
                          <a:cs typeface="+mn-cs"/>
                        </a:rPr>
                        <a:t>El profesor o profesora pedirá a los alumnos y alumnas que hagan una lista sobre las cosas que les hacen sentir bien en el día a día. Es recomendable que el profesor o profesora les ofrezca unos ejemplos: disfrutar del tiempo, abrazar a las madres y a los padres, jugar al fútbol, darse un baño, etc.</a:t>
                      </a:r>
                    </a:p>
                    <a:p>
                      <a:pPr algn="just"/>
                      <a:r>
                        <a:rPr lang="es-ES" sz="1600" b="0" i="0" u="none" strike="noStrike" kern="1200" baseline="0" dirty="0">
                          <a:solidFill>
                            <a:schemeClr val="dk1"/>
                          </a:solidFill>
                          <a:latin typeface="+mn-lt"/>
                          <a:ea typeface="+mn-ea"/>
                          <a:cs typeface="+mn-cs"/>
                        </a:rPr>
                        <a:t>Comentarán en grupos pequeños las opciones que han escrito.</a:t>
                      </a:r>
                    </a:p>
                    <a:p>
                      <a:pPr algn="just"/>
                      <a:r>
                        <a:rPr lang="es-ES" sz="1600" b="0" i="0" u="none" strike="noStrike" kern="1200" baseline="0" dirty="0">
                          <a:solidFill>
                            <a:schemeClr val="dk1"/>
                          </a:solidFill>
                          <a:latin typeface="+mn-lt"/>
                          <a:ea typeface="+mn-ea"/>
                          <a:cs typeface="+mn-cs"/>
                        </a:rPr>
                        <a:t>Una vez terminado esto, les repartiremos unas fichas de </a:t>
                      </a:r>
                      <a:r>
                        <a:rPr lang="es-ES" sz="1600" b="0" i="0" u="none" strike="noStrike" kern="1200" baseline="0" dirty="0" err="1">
                          <a:solidFill>
                            <a:schemeClr val="dk1"/>
                          </a:solidFill>
                          <a:latin typeface="+mn-lt"/>
                          <a:ea typeface="+mn-ea"/>
                          <a:cs typeface="+mn-cs"/>
                        </a:rPr>
                        <a:t>puzzle</a:t>
                      </a:r>
                      <a:r>
                        <a:rPr lang="es-ES" sz="1600" b="0" i="0" u="none" strike="noStrike" kern="1200" baseline="0" dirty="0">
                          <a:solidFill>
                            <a:schemeClr val="dk1"/>
                          </a:solidFill>
                          <a:latin typeface="+mn-lt"/>
                          <a:ea typeface="+mn-ea"/>
                          <a:cs typeface="+mn-cs"/>
                        </a:rPr>
                        <a:t>. En un lado del </a:t>
                      </a:r>
                      <a:r>
                        <a:rPr lang="es-ES" sz="1600" b="0" i="0" u="none" strike="noStrike" kern="1200" baseline="0" dirty="0" err="1">
                          <a:solidFill>
                            <a:schemeClr val="dk1"/>
                          </a:solidFill>
                          <a:latin typeface="+mn-lt"/>
                          <a:ea typeface="+mn-ea"/>
                          <a:cs typeface="+mn-cs"/>
                        </a:rPr>
                        <a:t>puzzle</a:t>
                      </a:r>
                      <a:r>
                        <a:rPr lang="es-ES" sz="1600" b="0" i="0" u="none" strike="noStrike" kern="1200" baseline="0" dirty="0">
                          <a:solidFill>
                            <a:schemeClr val="dk1"/>
                          </a:solidFill>
                          <a:latin typeface="+mn-lt"/>
                          <a:ea typeface="+mn-ea"/>
                          <a:cs typeface="+mn-cs"/>
                        </a:rPr>
                        <a:t> (en el lado en el que se especifican las fichas) los alumnos y alumnas escribirán sus opciones. Al otro lado, cada cual dibujará su cara (una cara positiva).</a:t>
                      </a:r>
                    </a:p>
                    <a:p>
                      <a:pPr algn="just"/>
                      <a:r>
                        <a:rPr lang="es-ES" sz="1600" b="0" i="0" u="none" strike="noStrike" kern="1200" baseline="0" dirty="0">
                          <a:solidFill>
                            <a:schemeClr val="dk1"/>
                          </a:solidFill>
                          <a:latin typeface="+mn-lt"/>
                          <a:ea typeface="+mn-ea"/>
                          <a:cs typeface="+mn-cs"/>
                        </a:rPr>
                        <a:t>Cortarán las piezas y les daremos tiempo para hacer el </a:t>
                      </a:r>
                      <a:r>
                        <a:rPr lang="es-ES" sz="1600" b="0" i="0" u="none" strike="noStrike" kern="1200" baseline="0" dirty="0" err="1">
                          <a:solidFill>
                            <a:schemeClr val="dk1"/>
                          </a:solidFill>
                          <a:latin typeface="+mn-lt"/>
                          <a:ea typeface="+mn-ea"/>
                          <a:cs typeface="+mn-cs"/>
                        </a:rPr>
                        <a:t>puzzle</a:t>
                      </a:r>
                      <a:r>
                        <a:rPr lang="es-ES" sz="1600" b="0" i="0" u="none" strike="noStrike" kern="1200" baseline="0" dirty="0">
                          <a:solidFill>
                            <a:schemeClr val="dk1"/>
                          </a:solidFill>
                          <a:latin typeface="+mn-lt"/>
                          <a:ea typeface="+mn-ea"/>
                          <a:cs typeface="+mn-cs"/>
                        </a:rPr>
                        <a:t>.</a:t>
                      </a:r>
                      <a:endParaRPr lang="es-ES" sz="1600" dirty="0"/>
                    </a:p>
                  </a:txBody>
                  <a:tcPr/>
                </a:tc>
                <a:extLst>
                  <a:ext uri="{0D108BD9-81ED-4DB2-BD59-A6C34878D82A}">
                    <a16:rowId xmlns:a16="http://schemas.microsoft.com/office/drawing/2014/main" val="1742483293"/>
                  </a:ext>
                </a:extLst>
              </a:tr>
              <a:tr h="593370">
                <a:tc>
                  <a:txBody>
                    <a:bodyPr/>
                    <a:lstStyle/>
                    <a:p>
                      <a:pPr algn="ctr"/>
                      <a:r>
                        <a:rPr lang="es-ES" dirty="0">
                          <a:ln>
                            <a:solidFill>
                              <a:sysClr val="windowText" lastClr="000000"/>
                            </a:solidFill>
                          </a:ln>
                        </a:rPr>
                        <a:t>DURACIÓN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sz="1800" b="0" i="0" u="none" strike="noStrike" kern="1200" baseline="0" dirty="0">
                          <a:solidFill>
                            <a:schemeClr val="dk1"/>
                          </a:solidFill>
                          <a:latin typeface="+mn-lt"/>
                          <a:ea typeface="+mn-ea"/>
                          <a:cs typeface="+mn-cs"/>
                        </a:rPr>
                        <a:t>- Una cartulina que tenga el molde de un </a:t>
                      </a:r>
                      <a:r>
                        <a:rPr lang="es-ES" sz="1800" b="0" i="0" u="none" strike="noStrike" kern="1200" baseline="0" dirty="0" err="1">
                          <a:solidFill>
                            <a:schemeClr val="dk1"/>
                          </a:solidFill>
                          <a:latin typeface="+mn-lt"/>
                          <a:ea typeface="+mn-ea"/>
                          <a:cs typeface="+mn-cs"/>
                        </a:rPr>
                        <a:t>puzzle</a:t>
                      </a:r>
                      <a:r>
                        <a:rPr lang="es-ES" sz="1800" b="0" i="0" u="none" strike="noStrike" kern="1200" baseline="0" dirty="0">
                          <a:solidFill>
                            <a:schemeClr val="dk1"/>
                          </a:solidFill>
                          <a:latin typeface="+mn-lt"/>
                          <a:ea typeface="+mn-ea"/>
                          <a:cs typeface="+mn-cs"/>
                        </a:rPr>
                        <a:t> de din A4. Folios. Pinturas. Lápiz.</a:t>
                      </a:r>
                    </a:p>
                  </a:txBody>
                  <a:tcPr/>
                </a:tc>
                <a:extLst>
                  <a:ext uri="{0D108BD9-81ED-4DB2-BD59-A6C34878D82A}">
                    <a16:rowId xmlns:a16="http://schemas.microsoft.com/office/drawing/2014/main" val="74824775"/>
                  </a:ext>
                </a:extLst>
              </a:tr>
              <a:tr h="463929">
                <a:tc>
                  <a:txBody>
                    <a:bodyPr/>
                    <a:lstStyle/>
                    <a:p>
                      <a:pPr algn="ctr"/>
                      <a:r>
                        <a:rPr lang="es-ES" dirty="0">
                          <a:ln>
                            <a:solidFill>
                              <a:sysClr val="windowText" lastClr="000000"/>
                            </a:solidFill>
                          </a:ln>
                        </a:rPr>
                        <a:t>MATERIALES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sz="1800" b="0" i="0" u="none" strike="noStrike" kern="1200" baseline="0" dirty="0">
                          <a:solidFill>
                            <a:schemeClr val="dk1"/>
                          </a:solidFill>
                          <a:latin typeface="+mn-lt"/>
                          <a:ea typeface="+mn-ea"/>
                          <a:cs typeface="+mn-cs"/>
                        </a:rPr>
                        <a:t>60 minutos.</a:t>
                      </a:r>
                    </a:p>
                  </a:txBody>
                  <a:tcPr/>
                </a:tc>
                <a:extLst>
                  <a:ext uri="{0D108BD9-81ED-4DB2-BD59-A6C34878D82A}">
                    <a16:rowId xmlns:a16="http://schemas.microsoft.com/office/drawing/2014/main" val="3733735735"/>
                  </a:ext>
                </a:extLst>
              </a:tr>
              <a:tr h="1116777">
                <a:tc>
                  <a:txBody>
                    <a:bodyPr/>
                    <a:lstStyle/>
                    <a:p>
                      <a:pPr algn="ctr"/>
                      <a:r>
                        <a:rPr lang="es-ES" dirty="0">
                          <a:ln>
                            <a:solidFill>
                              <a:sysClr val="windowText" lastClr="000000"/>
                            </a:solidFill>
                          </a:ln>
                        </a:rPr>
                        <a:t>ORIENTACIONES</a:t>
                      </a:r>
                    </a:p>
                  </a:txBody>
                  <a:tcPr/>
                </a:tc>
                <a:tc>
                  <a:txBody>
                    <a:bodyPr/>
                    <a:lstStyle/>
                    <a:p>
                      <a:pPr algn="just"/>
                      <a:r>
                        <a:rPr lang="es-ES" sz="1600" b="0" i="0" u="none" strike="noStrike" kern="1200" baseline="0" dirty="0">
                          <a:solidFill>
                            <a:schemeClr val="dk1"/>
                          </a:solidFill>
                          <a:latin typeface="+mn-lt"/>
                          <a:ea typeface="+mn-ea"/>
                          <a:cs typeface="+mn-cs"/>
                        </a:rPr>
                        <a:t>Al final del ejercicio sería bueno hacer una reflexión. Los alumnos y alumnas se tienen que dar cuenta de que las actividades que han escrito a veces se les pasan sin darse cuenta, sin gozarlas. Además, estas  </a:t>
                      </a:r>
                    </a:p>
                    <a:p>
                      <a:pPr algn="just"/>
                      <a:r>
                        <a:rPr lang="es-ES" sz="1600" b="0" i="0" u="none" strike="noStrike" kern="1200" baseline="0" dirty="0">
                          <a:solidFill>
                            <a:schemeClr val="dk1"/>
                          </a:solidFill>
                          <a:latin typeface="+mn-lt"/>
                          <a:ea typeface="+mn-ea"/>
                          <a:cs typeface="+mn-cs"/>
                        </a:rPr>
                        <a:t>actividades pueden usarse como premio tras una actividad que les suponga un esfuerzo. </a:t>
                      </a:r>
                    </a:p>
                  </a:txBody>
                  <a:tcPr/>
                </a:tc>
                <a:extLst>
                  <a:ext uri="{0D108BD9-81ED-4DB2-BD59-A6C34878D82A}">
                    <a16:rowId xmlns:a16="http://schemas.microsoft.com/office/drawing/2014/main" val="3349424620"/>
                  </a:ext>
                </a:extLst>
              </a:tr>
            </a:tbl>
          </a:graphicData>
        </a:graphic>
      </p:graphicFrame>
    </p:spTree>
    <p:extLst>
      <p:ext uri="{BB962C8B-B14F-4D97-AF65-F5344CB8AC3E}">
        <p14:creationId xmlns:p14="http://schemas.microsoft.com/office/powerpoint/2010/main" val="1904056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2" y="452718"/>
            <a:ext cx="9403742" cy="525477"/>
          </a:xfrm>
        </p:spPr>
        <p:txBody>
          <a:bodyPr/>
          <a:lstStyle/>
          <a:p>
            <a:pPr algn="l" defTabSz="457200">
              <a:spcBef>
                <a:spcPts val="0"/>
              </a:spcBef>
              <a:buNone/>
            </a:pPr>
            <a:endParaRPr lang="es-ES" sz="4200" b="0" i="0" noProof="1">
              <a:solidFill>
                <a:srgbClr val="EBEBEB"/>
              </a:solidFill>
              <a:latin typeface="Century Gothic"/>
              <a:ea typeface="+mj-ea"/>
              <a:cs typeface="+mj-cs"/>
            </a:endParaRPr>
          </a:p>
        </p:txBody>
      </p:sp>
      <p:graphicFrame>
        <p:nvGraphicFramePr>
          <p:cNvPr id="5" name="Marcador de contenido 4">
            <a:extLst>
              <a:ext uri="{FF2B5EF4-FFF2-40B4-BE49-F238E27FC236}">
                <a16:creationId xmlns:a16="http://schemas.microsoft.com/office/drawing/2014/main" id="{17899638-C6C2-4C12-BC66-241696B2DEB0}"/>
              </a:ext>
            </a:extLst>
          </p:cNvPr>
          <p:cNvGraphicFramePr>
            <a:graphicFrameLocks noGrp="1"/>
          </p:cNvGraphicFramePr>
          <p:nvPr>
            <p:ph idx="1"/>
            <p:extLst>
              <p:ext uri="{D42A27DB-BD31-4B8C-83A1-F6EECF244321}">
                <p14:modId xmlns:p14="http://schemas.microsoft.com/office/powerpoint/2010/main" val="4086115430"/>
              </p:ext>
            </p:extLst>
          </p:nvPr>
        </p:nvGraphicFramePr>
        <p:xfrm>
          <a:off x="526679" y="452718"/>
          <a:ext cx="11190399" cy="6160254"/>
        </p:xfrm>
        <a:graphic>
          <a:graphicData uri="http://schemas.openxmlformats.org/drawingml/2006/table">
            <a:tbl>
              <a:tblPr firstRow="1" bandRow="1">
                <a:tableStyleId>{5C22544A-7EE6-4342-B048-85BDC9FD1C3A}</a:tableStyleId>
              </a:tblPr>
              <a:tblGrid>
                <a:gridCol w="2309350">
                  <a:extLst>
                    <a:ext uri="{9D8B030D-6E8A-4147-A177-3AD203B41FA5}">
                      <a16:colId xmlns:a16="http://schemas.microsoft.com/office/drawing/2014/main" val="2606135611"/>
                    </a:ext>
                  </a:extLst>
                </a:gridCol>
                <a:gridCol w="8881049">
                  <a:extLst>
                    <a:ext uri="{9D8B030D-6E8A-4147-A177-3AD203B41FA5}">
                      <a16:colId xmlns:a16="http://schemas.microsoft.com/office/drawing/2014/main" val="1420276076"/>
                    </a:ext>
                  </a:extLst>
                </a:gridCol>
              </a:tblGrid>
              <a:tr h="378555">
                <a:tc>
                  <a:txBody>
                    <a:bodyPr/>
                    <a:lstStyle/>
                    <a:p>
                      <a:pPr algn="ctr"/>
                      <a:r>
                        <a:rPr lang="es-ES" dirty="0">
                          <a:ln>
                            <a:solidFill>
                              <a:schemeClr val="tx1"/>
                            </a:solidFill>
                          </a:ln>
                        </a:rPr>
                        <a:t>NOMBRE</a:t>
                      </a:r>
                    </a:p>
                  </a:txBody>
                  <a:tcPr/>
                </a:tc>
                <a:tc>
                  <a:txBody>
                    <a:bodyPr/>
                    <a:lstStyle/>
                    <a:p>
                      <a:pPr algn="l"/>
                      <a:r>
                        <a:rPr lang="es-ES" sz="1800" dirty="0"/>
                        <a:t>SOY</a:t>
                      </a:r>
                      <a:r>
                        <a:rPr lang="es-ES" sz="1800" baseline="0" dirty="0"/>
                        <a:t> OPTIMISTA</a:t>
                      </a:r>
                      <a:r>
                        <a:rPr lang="es-ES" sz="1800" dirty="0"/>
                        <a:t>: El</a:t>
                      </a:r>
                      <a:r>
                        <a:rPr lang="es-ES" sz="1800" baseline="0" dirty="0"/>
                        <a:t> día ideal </a:t>
                      </a:r>
                      <a:r>
                        <a:rPr lang="es-ES" sz="1400" b="0" baseline="0" dirty="0"/>
                        <a:t>(</a:t>
                      </a:r>
                      <a:r>
                        <a:rPr lang="es-ES" sz="1400" b="0" i="0" u="none" strike="noStrike" kern="1200" baseline="0" dirty="0">
                          <a:solidFill>
                            <a:schemeClr val="lt1"/>
                          </a:solidFill>
                          <a:latin typeface="+mn-lt"/>
                          <a:ea typeface="+mn-ea"/>
                          <a:cs typeface="+mn-cs"/>
                        </a:rPr>
                        <a:t>Autoestima). De 3º a 6º de primaria.</a:t>
                      </a:r>
                      <a:endParaRPr lang="es-ES" sz="1400" b="0" dirty="0"/>
                    </a:p>
                  </a:txBody>
                  <a:tcPr/>
                </a:tc>
                <a:extLst>
                  <a:ext uri="{0D108BD9-81ED-4DB2-BD59-A6C34878D82A}">
                    <a16:rowId xmlns:a16="http://schemas.microsoft.com/office/drawing/2014/main" val="3070453135"/>
                  </a:ext>
                </a:extLst>
              </a:tr>
              <a:tr h="334922">
                <a:tc>
                  <a:txBody>
                    <a:bodyPr/>
                    <a:lstStyle/>
                    <a:p>
                      <a:pPr algn="ctr"/>
                      <a:r>
                        <a:rPr lang="es-ES" dirty="0">
                          <a:ln>
                            <a:solidFill>
                              <a:sysClr val="windowText" lastClr="000000"/>
                            </a:solidFill>
                          </a:ln>
                          <a:solidFill>
                            <a:schemeClr val="tx1"/>
                          </a:solidFill>
                        </a:rPr>
                        <a:t>OBJETIVO</a:t>
                      </a: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s-ES" sz="1600" b="0" i="0" u="none" strike="noStrike" kern="1200" baseline="0" dirty="0">
                          <a:solidFill>
                            <a:schemeClr val="dk1"/>
                          </a:solidFill>
                          <a:latin typeface="+mn-lt"/>
                          <a:ea typeface="+mn-ea"/>
                          <a:cs typeface="+mn-cs"/>
                        </a:rPr>
                        <a:t>Tomar conciencia de las cosas que nos hacen sentir bien. </a:t>
                      </a:r>
                    </a:p>
                    <a:p>
                      <a:pPr marL="0" marR="0" lvl="0" indent="0" algn="l" defTabSz="457200" rtl="0" eaLnBrk="1" fontAlgn="auto" latinLnBrk="0" hangingPunct="1">
                        <a:lnSpc>
                          <a:spcPct val="100000"/>
                        </a:lnSpc>
                        <a:spcBef>
                          <a:spcPts val="0"/>
                        </a:spcBef>
                        <a:spcAft>
                          <a:spcPts val="0"/>
                        </a:spcAft>
                        <a:buClrTx/>
                        <a:buSzTx/>
                        <a:buFontTx/>
                        <a:buNone/>
                        <a:tabLst/>
                        <a:defRPr/>
                      </a:pPr>
                      <a:r>
                        <a:rPr lang="es-ES" sz="1600" b="0" i="0" u="none" strike="noStrike" kern="1200" baseline="0" dirty="0">
                          <a:solidFill>
                            <a:schemeClr val="dk1"/>
                          </a:solidFill>
                          <a:latin typeface="+mn-lt"/>
                          <a:ea typeface="+mn-ea"/>
                          <a:cs typeface="+mn-cs"/>
                        </a:rPr>
                        <a:t>-   Aprender a vivir con satisfacción. </a:t>
                      </a:r>
                    </a:p>
                  </a:txBody>
                  <a:tcPr/>
                </a:tc>
                <a:extLst>
                  <a:ext uri="{0D108BD9-81ED-4DB2-BD59-A6C34878D82A}">
                    <a16:rowId xmlns:a16="http://schemas.microsoft.com/office/drawing/2014/main" val="733302751"/>
                  </a:ext>
                </a:extLst>
              </a:tr>
              <a:tr h="1116777">
                <a:tc>
                  <a:txBody>
                    <a:bodyPr/>
                    <a:lstStyle/>
                    <a:p>
                      <a:pPr algn="ctr"/>
                      <a:r>
                        <a:rPr lang="es-ES" dirty="0">
                          <a:ln>
                            <a:solidFill>
                              <a:sysClr val="windowText" lastClr="000000"/>
                            </a:solidFill>
                          </a:ln>
                        </a:rPr>
                        <a:t>DESCRIPCIÓN</a:t>
                      </a:r>
                    </a:p>
                  </a:txBody>
                  <a:tcPr/>
                </a:tc>
                <a:tc>
                  <a:txBody>
                    <a:bodyPr/>
                    <a:lstStyle/>
                    <a:p>
                      <a:pPr algn="just"/>
                      <a:r>
                        <a:rPr lang="es-ES" sz="1600" b="0" i="0" u="none" strike="noStrike" kern="1200" baseline="0" dirty="0">
                          <a:solidFill>
                            <a:schemeClr val="dk1"/>
                          </a:solidFill>
                          <a:latin typeface="+mn-lt"/>
                          <a:ea typeface="+mn-ea"/>
                          <a:cs typeface="+mn-cs"/>
                        </a:rPr>
                        <a:t>En este ejercicio los alumnos y alumnas trabajarán individualmente. Les entregaremos la ficha “Mi día ideal” y harán una redacción. Describirán cómo sería su día ideal, qué harían por la mañana, al medio día, a la noche, y cuál sería el mejor momento de ese día, así como con quién realizarían esas acciones para disfrutarlas más. </a:t>
                      </a:r>
                    </a:p>
                    <a:p>
                      <a:pPr algn="just"/>
                      <a:r>
                        <a:rPr lang="es-ES" sz="1600" b="0" i="0" u="none" strike="noStrike" kern="1200" baseline="0" dirty="0">
                          <a:solidFill>
                            <a:schemeClr val="dk1"/>
                          </a:solidFill>
                          <a:latin typeface="+mn-lt"/>
                          <a:ea typeface="+mn-ea"/>
                          <a:cs typeface="+mn-cs"/>
                        </a:rPr>
                        <a:t>Cuando hayan terminado pueden hacer un dibujo para ilustrar lo escrito.</a:t>
                      </a:r>
                    </a:p>
                    <a:p>
                      <a:pPr algn="just"/>
                      <a:r>
                        <a:rPr lang="es-ES" sz="1600" b="0" i="0" u="none" strike="noStrike" kern="1200" baseline="0" dirty="0">
                          <a:solidFill>
                            <a:schemeClr val="dk1"/>
                          </a:solidFill>
                          <a:latin typeface="+mn-lt"/>
                          <a:ea typeface="+mn-ea"/>
                          <a:cs typeface="+mn-cs"/>
                        </a:rPr>
                        <a:t>Después leerán las redacciones delante de sus compañeros y compañeras. Esto también puede hacerse en grupos pequeños, dependiendo del grupo o del profesor o profesora. Comentaremos las semejanzas.</a:t>
                      </a:r>
                    </a:p>
                  </a:txBody>
                  <a:tcPr/>
                </a:tc>
                <a:extLst>
                  <a:ext uri="{0D108BD9-81ED-4DB2-BD59-A6C34878D82A}">
                    <a16:rowId xmlns:a16="http://schemas.microsoft.com/office/drawing/2014/main" val="1742483293"/>
                  </a:ext>
                </a:extLst>
              </a:tr>
              <a:tr h="478179">
                <a:tc>
                  <a:txBody>
                    <a:bodyPr/>
                    <a:lstStyle/>
                    <a:p>
                      <a:pPr algn="ctr"/>
                      <a:r>
                        <a:rPr lang="es-ES" dirty="0">
                          <a:ln>
                            <a:solidFill>
                              <a:sysClr val="windowText" lastClr="000000"/>
                            </a:solidFill>
                          </a:ln>
                        </a:rPr>
                        <a:t>DURACIÓN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sz="1600" b="0" i="0" u="none" strike="noStrike" kern="1200" baseline="0" dirty="0">
                          <a:solidFill>
                            <a:schemeClr val="dk1"/>
                          </a:solidFill>
                          <a:latin typeface="+mn-lt"/>
                          <a:ea typeface="+mn-ea"/>
                          <a:cs typeface="+mn-cs"/>
                        </a:rPr>
                        <a:t>60 minutos</a:t>
                      </a:r>
                    </a:p>
                  </a:txBody>
                  <a:tcPr/>
                </a:tc>
                <a:extLst>
                  <a:ext uri="{0D108BD9-81ED-4DB2-BD59-A6C34878D82A}">
                    <a16:rowId xmlns:a16="http://schemas.microsoft.com/office/drawing/2014/main" val="74824775"/>
                  </a:ext>
                </a:extLst>
              </a:tr>
              <a:tr h="356260">
                <a:tc>
                  <a:txBody>
                    <a:bodyPr/>
                    <a:lstStyle/>
                    <a:p>
                      <a:pPr algn="ctr"/>
                      <a:r>
                        <a:rPr lang="es-ES" dirty="0">
                          <a:ln>
                            <a:solidFill>
                              <a:sysClr val="windowText" lastClr="000000"/>
                            </a:solidFill>
                          </a:ln>
                        </a:rPr>
                        <a:t>MATERIALES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ES" sz="1600" b="0" i="0" u="none" strike="noStrike" kern="1200" baseline="0" dirty="0">
                          <a:solidFill>
                            <a:schemeClr val="dk1"/>
                          </a:solidFill>
                          <a:latin typeface="+mn-lt"/>
                          <a:ea typeface="+mn-ea"/>
                          <a:cs typeface="+mn-cs"/>
                        </a:rPr>
                        <a:t>- Ficha “Mi día ideal”, lápiz , pinturas…</a:t>
                      </a:r>
                    </a:p>
                  </a:txBody>
                  <a:tcPr/>
                </a:tc>
                <a:extLst>
                  <a:ext uri="{0D108BD9-81ED-4DB2-BD59-A6C34878D82A}">
                    <a16:rowId xmlns:a16="http://schemas.microsoft.com/office/drawing/2014/main" val="3733735735"/>
                  </a:ext>
                </a:extLst>
              </a:tr>
              <a:tr h="1116777">
                <a:tc>
                  <a:txBody>
                    <a:bodyPr/>
                    <a:lstStyle/>
                    <a:p>
                      <a:pPr algn="ctr"/>
                      <a:r>
                        <a:rPr lang="es-ES" dirty="0">
                          <a:ln>
                            <a:solidFill>
                              <a:sysClr val="windowText" lastClr="000000"/>
                            </a:solidFill>
                          </a:ln>
                        </a:rPr>
                        <a:t>ORIENTACIONES</a:t>
                      </a:r>
                    </a:p>
                  </a:txBody>
                  <a:tcPr/>
                </a:tc>
                <a:tc>
                  <a:txBody>
                    <a:bodyPr/>
                    <a:lstStyle/>
                    <a:p>
                      <a:pPr algn="just"/>
                      <a:r>
                        <a:rPr lang="es-ES" sz="1600" b="0" i="0" u="none" strike="noStrike" kern="1200" baseline="0" dirty="0">
                          <a:solidFill>
                            <a:schemeClr val="dk1"/>
                          </a:solidFill>
                          <a:latin typeface="+mn-lt"/>
                          <a:ea typeface="+mn-ea"/>
                          <a:cs typeface="+mn-cs"/>
                        </a:rPr>
                        <a:t>Aclararemos a los alumnos y alumnas, antes de escribir la redacción, que el día ideal no es aquél que no hayan vivido o que nunca vayan a vivir. Hay cosas que hacemos normalmente, que nos hacen sentir bien y que nos pueden proporcionar un día ideal. Un día ideal sería aquél que podemos conseguir. </a:t>
                      </a:r>
                    </a:p>
                    <a:p>
                      <a:pPr algn="just"/>
                      <a:r>
                        <a:rPr lang="es-ES" sz="1600" b="0" i="0" u="none" strike="noStrike" kern="1200" baseline="0" dirty="0">
                          <a:solidFill>
                            <a:schemeClr val="dk1"/>
                          </a:solidFill>
                          <a:latin typeface="+mn-lt"/>
                          <a:ea typeface="+mn-ea"/>
                          <a:cs typeface="+mn-cs"/>
                        </a:rPr>
                        <a:t>Los alumnos y alumnas tendrán la opción de no leer la redacción en voz alta; es legítimo que algún alumno o alumna no quiera compartirla con las demás personas y es una decisión completamente respetable. En cualquier caso, la mayoría de alumnos y alumnas de esta edad suelen querer compartir este tipo de trabajos con el resto. </a:t>
                      </a:r>
                    </a:p>
                    <a:p>
                      <a:endParaRPr lang="es-ES" dirty="0"/>
                    </a:p>
                  </a:txBody>
                  <a:tcPr/>
                </a:tc>
                <a:extLst>
                  <a:ext uri="{0D108BD9-81ED-4DB2-BD59-A6C34878D82A}">
                    <a16:rowId xmlns:a16="http://schemas.microsoft.com/office/drawing/2014/main" val="3349424620"/>
                  </a:ext>
                </a:extLst>
              </a:tr>
            </a:tbl>
          </a:graphicData>
        </a:graphic>
      </p:graphicFrame>
    </p:spTree>
    <p:extLst>
      <p:ext uri="{BB962C8B-B14F-4D97-AF65-F5344CB8AC3E}">
        <p14:creationId xmlns:p14="http://schemas.microsoft.com/office/powerpoint/2010/main" val="29952412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Red">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Academic_Course_16x9_TP103039515" id="{764731E6-CD11-49BB-8508-855B8A56288C}" vid="{1E70FD52-8BC3-4FFC-B6BA-A72F9CC7B2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AE901BC-D190-49E6-8B33-2F32A0F2BF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Introducción al curso académico</Template>
  <TotalTime>0</TotalTime>
  <Words>3074</Words>
  <Application>Microsoft Office PowerPoint</Application>
  <PresentationFormat>Panorámica</PresentationFormat>
  <Paragraphs>193</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Calibri</vt:lpstr>
      <vt:lpstr>Century Gothic</vt:lpstr>
      <vt:lpstr>Wingdings 3</vt:lpstr>
      <vt:lpstr>Ion</vt:lpstr>
      <vt:lpstr>3º Autonomía emocional.</vt:lpstr>
      <vt:lpstr>Autonomía emocional. Me gusta como soy.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2017-10-29T10:33:21Z</dcterms:created>
  <dcterms:modified xsi:type="dcterms:W3CDTF">2018-02-18T20:04:51Z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TC030395169991</vt:lpwstr>
  </property>
</Properties>
</file>