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CONTENT AND LANGUAGE INTEGRATED LEARNING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Mª LOURDES SÁNCHEZ DELGADO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793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72067" y="1778000"/>
            <a:ext cx="7408333" cy="4348163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Canadian </a:t>
            </a:r>
            <a:r>
              <a:rPr lang="es-ES" sz="2800" b="1" dirty="0" err="1" smtClean="0"/>
              <a:t>models</a:t>
            </a:r>
            <a:r>
              <a:rPr lang="es-ES" sz="2800" b="1" dirty="0" smtClean="0"/>
              <a:t> of </a:t>
            </a:r>
            <a:r>
              <a:rPr lang="es-ES" sz="2800" dirty="0" err="1" smtClean="0"/>
              <a:t>language</a:t>
            </a:r>
            <a:r>
              <a:rPr lang="es-ES" sz="2800" dirty="0" smtClean="0"/>
              <a:t> </a:t>
            </a:r>
            <a:r>
              <a:rPr lang="es-ES" sz="2800" dirty="0" err="1" smtClean="0"/>
              <a:t>inmersi</a:t>
            </a:r>
            <a:r>
              <a:rPr lang="es-ES" sz="2800" dirty="0" err="1" smtClean="0"/>
              <a:t>on</a:t>
            </a:r>
            <a:r>
              <a:rPr lang="es-ES" sz="2800" dirty="0" smtClean="0"/>
              <a:t>.</a:t>
            </a:r>
            <a:endParaRPr lang="es-ES" sz="2800" dirty="0" smtClean="0"/>
          </a:p>
          <a:p>
            <a:r>
              <a:rPr lang="es-ES" sz="2800" b="1" dirty="0" err="1" smtClean="0"/>
              <a:t>Language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Across</a:t>
            </a:r>
            <a:r>
              <a:rPr lang="es-ES" sz="2800" b="1" dirty="0" smtClean="0"/>
              <a:t> de </a:t>
            </a:r>
            <a:r>
              <a:rPr lang="es-ES" sz="2800" b="1" dirty="0" err="1"/>
              <a:t>C</a:t>
            </a:r>
            <a:r>
              <a:rPr lang="es-ES" sz="2800" b="1" dirty="0" err="1" smtClean="0"/>
              <a:t>urriculum</a:t>
            </a:r>
            <a:r>
              <a:rPr lang="es-ES" sz="2800" b="1" dirty="0" smtClean="0"/>
              <a:t> </a:t>
            </a:r>
            <a:r>
              <a:rPr lang="es-ES" sz="2800" dirty="0" smtClean="0"/>
              <a:t>(UK) </a:t>
            </a:r>
            <a:r>
              <a:rPr lang="es-ES" sz="2800" dirty="0" err="1" smtClean="0"/>
              <a:t>where</a:t>
            </a:r>
            <a:r>
              <a:rPr lang="es-ES" sz="2800" dirty="0" smtClean="0"/>
              <a:t> </a:t>
            </a:r>
            <a:r>
              <a:rPr lang="es-ES" sz="2800" dirty="0" err="1" smtClean="0"/>
              <a:t>all</a:t>
            </a:r>
            <a:r>
              <a:rPr lang="es-ES" sz="2800" dirty="0" smtClean="0"/>
              <a:t> </a:t>
            </a:r>
            <a:r>
              <a:rPr lang="es-ES" sz="2800" dirty="0" err="1" smtClean="0"/>
              <a:t>teachers</a:t>
            </a:r>
            <a:r>
              <a:rPr lang="es-ES" sz="2800" dirty="0" smtClean="0"/>
              <a:t> are </a:t>
            </a:r>
            <a:r>
              <a:rPr lang="es-ES" sz="2800" dirty="0" err="1" smtClean="0"/>
              <a:t>language</a:t>
            </a:r>
            <a:r>
              <a:rPr lang="es-ES" sz="2800" dirty="0" smtClean="0"/>
              <a:t> </a:t>
            </a:r>
            <a:r>
              <a:rPr lang="es-ES" sz="2800" dirty="0" err="1" smtClean="0"/>
              <a:t>teachers</a:t>
            </a:r>
            <a:r>
              <a:rPr lang="es-ES" sz="2800" dirty="0" smtClean="0"/>
              <a:t>.</a:t>
            </a:r>
            <a:endParaRPr lang="es-ES" sz="2800" dirty="0" smtClean="0"/>
          </a:p>
          <a:p>
            <a:r>
              <a:rPr lang="es-ES" sz="2800" b="1" dirty="0" err="1" smtClean="0"/>
              <a:t>Communicative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approach</a:t>
            </a:r>
            <a:r>
              <a:rPr lang="es-ES" sz="2800" dirty="0" smtClean="0"/>
              <a:t>: </a:t>
            </a:r>
            <a:r>
              <a:rPr lang="es-ES" sz="2800" dirty="0" err="1" smtClean="0"/>
              <a:t>holistic</a:t>
            </a:r>
            <a:r>
              <a:rPr lang="es-ES" sz="2800" dirty="0" smtClean="0"/>
              <a:t> </a:t>
            </a:r>
            <a:r>
              <a:rPr lang="es-ES" sz="2800" dirty="0" err="1" smtClean="0"/>
              <a:t>strategies</a:t>
            </a:r>
            <a:r>
              <a:rPr lang="es-ES" sz="2800" dirty="0" smtClean="0"/>
              <a:t>, </a:t>
            </a:r>
            <a:r>
              <a:rPr lang="es-ES" sz="2800" dirty="0" err="1" smtClean="0"/>
              <a:t>authentic</a:t>
            </a:r>
            <a:r>
              <a:rPr lang="es-ES" sz="2800" dirty="0" smtClean="0"/>
              <a:t> </a:t>
            </a:r>
            <a:r>
              <a:rPr lang="es-ES" sz="2800" dirty="0" err="1" smtClean="0"/>
              <a:t>language</a:t>
            </a:r>
            <a:r>
              <a:rPr lang="es-ES" sz="2800" dirty="0" smtClean="0"/>
              <a:t> </a:t>
            </a:r>
            <a:r>
              <a:rPr lang="es-ES" sz="2800" dirty="0" err="1" smtClean="0"/>
              <a:t>situations</a:t>
            </a:r>
            <a:r>
              <a:rPr lang="es-ES" sz="2800" dirty="0" smtClean="0"/>
              <a:t> (CEFRL), </a:t>
            </a:r>
            <a:r>
              <a:rPr lang="es-ES" sz="2800" dirty="0" err="1" smtClean="0"/>
              <a:t>linguistic</a:t>
            </a:r>
            <a:r>
              <a:rPr lang="es-ES" sz="2800" dirty="0" smtClean="0"/>
              <a:t> and non-</a:t>
            </a:r>
            <a:r>
              <a:rPr lang="es-ES" sz="2800" dirty="0" err="1" smtClean="0"/>
              <a:t>linguistic</a:t>
            </a:r>
            <a:r>
              <a:rPr lang="es-ES" sz="2800" dirty="0" smtClean="0"/>
              <a:t> </a:t>
            </a:r>
            <a:r>
              <a:rPr lang="es-ES" sz="2800" dirty="0" err="1" smtClean="0"/>
              <a:t>communication</a:t>
            </a:r>
            <a:r>
              <a:rPr lang="es-ES" sz="2800" dirty="0" smtClean="0"/>
              <a:t> </a:t>
            </a:r>
            <a:r>
              <a:rPr lang="es-ES" sz="2800" dirty="0" err="1" smtClean="0"/>
              <a:t>skills</a:t>
            </a:r>
            <a:r>
              <a:rPr lang="es-ES" sz="2800" dirty="0" smtClean="0"/>
              <a:t>, use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L2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classroom</a:t>
            </a:r>
            <a:endParaRPr lang="es-ES" sz="2800" dirty="0"/>
          </a:p>
          <a:p>
            <a:r>
              <a:rPr lang="es-ES" sz="2800" dirty="0" err="1" smtClean="0"/>
              <a:t>Problem</a:t>
            </a:r>
            <a:r>
              <a:rPr lang="es-ES" sz="2800" dirty="0" smtClean="0"/>
              <a:t> </a:t>
            </a:r>
            <a:r>
              <a:rPr lang="es-ES" sz="2800" dirty="0" err="1" smtClean="0"/>
              <a:t>Based</a:t>
            </a:r>
            <a:r>
              <a:rPr lang="es-ES" sz="2800" dirty="0" smtClean="0"/>
              <a:t> </a:t>
            </a:r>
            <a:r>
              <a:rPr lang="es-ES" sz="2800" dirty="0" err="1" smtClean="0"/>
              <a:t>Learning</a:t>
            </a:r>
            <a:r>
              <a:rPr lang="es-ES" sz="2800" dirty="0"/>
              <a:t> </a:t>
            </a:r>
            <a:r>
              <a:rPr lang="es-ES" sz="2800" dirty="0" smtClean="0"/>
              <a:t>&amp; </a:t>
            </a:r>
            <a:r>
              <a:rPr lang="es-ES" sz="2800" dirty="0" err="1" smtClean="0"/>
              <a:t>Inquiry</a:t>
            </a:r>
            <a:r>
              <a:rPr lang="es-ES" sz="2800" dirty="0" smtClean="0"/>
              <a:t> </a:t>
            </a:r>
            <a:r>
              <a:rPr lang="es-ES" sz="2800" dirty="0" err="1" smtClean="0"/>
              <a:t>Based</a:t>
            </a:r>
            <a:r>
              <a:rPr lang="es-ES" sz="2800" dirty="0" smtClean="0"/>
              <a:t> </a:t>
            </a:r>
            <a:r>
              <a:rPr lang="es-ES" sz="2800" dirty="0" err="1" smtClean="0"/>
              <a:t>Learning</a:t>
            </a:r>
            <a:endParaRPr lang="es-ES" sz="2800" dirty="0" smtClean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BACKGROUND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602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72067" y="1753713"/>
            <a:ext cx="7408333" cy="4372450"/>
          </a:xfrm>
        </p:spPr>
        <p:txBody>
          <a:bodyPr>
            <a:normAutofit lnSpcReduction="10000"/>
          </a:bodyPr>
          <a:lstStyle/>
          <a:p>
            <a:r>
              <a:rPr lang="es-ES" sz="2800" b="1" dirty="0" err="1" smtClean="0"/>
              <a:t>Language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with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Specific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Purposes</a:t>
            </a:r>
            <a:r>
              <a:rPr lang="es-ES" sz="2800" dirty="0" smtClean="0"/>
              <a:t>,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emphasis</a:t>
            </a:r>
            <a:r>
              <a:rPr lang="es-ES" sz="2800" dirty="0" smtClean="0"/>
              <a:t> </a:t>
            </a:r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meaning</a:t>
            </a:r>
            <a:r>
              <a:rPr lang="es-ES" sz="2800" dirty="0" smtClean="0"/>
              <a:t> </a:t>
            </a:r>
            <a:r>
              <a:rPr lang="es-ES" sz="2800" dirty="0" err="1" smtClean="0"/>
              <a:t>rather</a:t>
            </a:r>
            <a:r>
              <a:rPr lang="es-ES" sz="2800" dirty="0" smtClean="0"/>
              <a:t> </a:t>
            </a:r>
            <a:r>
              <a:rPr lang="es-ES" sz="2800" dirty="0" err="1" smtClean="0"/>
              <a:t>than</a:t>
            </a:r>
            <a:r>
              <a:rPr lang="es-ES" sz="2800" dirty="0" smtClean="0"/>
              <a:t> </a:t>
            </a:r>
            <a:r>
              <a:rPr lang="es-ES" sz="2800" dirty="0" err="1" smtClean="0"/>
              <a:t>correctness</a:t>
            </a:r>
            <a:r>
              <a:rPr lang="es-ES" sz="2800" dirty="0" smtClean="0"/>
              <a:t> and </a:t>
            </a:r>
            <a:r>
              <a:rPr lang="es-ES" sz="2800" dirty="0" err="1" smtClean="0"/>
              <a:t>accuraccy</a:t>
            </a:r>
            <a:r>
              <a:rPr lang="es-ES" sz="2800" dirty="0" smtClean="0"/>
              <a:t>.</a:t>
            </a:r>
            <a:endParaRPr lang="es-ES" sz="2800" dirty="0" smtClean="0"/>
          </a:p>
          <a:p>
            <a:r>
              <a:rPr lang="es-ES" sz="2800" b="1" dirty="0" smtClean="0"/>
              <a:t>Social </a:t>
            </a:r>
            <a:r>
              <a:rPr lang="es-ES" sz="2800" b="1" dirty="0" err="1" smtClean="0"/>
              <a:t>Constructivism</a:t>
            </a:r>
            <a:r>
              <a:rPr lang="es-ES" sz="2800" b="1" dirty="0" smtClean="0"/>
              <a:t> </a:t>
            </a:r>
            <a:r>
              <a:rPr lang="es-ES" sz="2800" dirty="0" smtClean="0"/>
              <a:t>(</a:t>
            </a:r>
            <a:r>
              <a:rPr lang="es-ES" sz="2800" dirty="0" smtClean="0"/>
              <a:t>Vygotsky): </a:t>
            </a:r>
            <a:r>
              <a:rPr lang="es-ES" sz="2800" dirty="0" err="1" smtClean="0"/>
              <a:t>Conexi</a:t>
            </a:r>
            <a:r>
              <a:rPr lang="es-ES_tradnl" sz="2800" dirty="0" smtClean="0"/>
              <a:t>ó</a:t>
            </a:r>
            <a:r>
              <a:rPr lang="es-ES" sz="2800" dirty="0" smtClean="0"/>
              <a:t>n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previous</a:t>
            </a:r>
            <a:r>
              <a:rPr lang="es-ES" sz="2800" dirty="0" smtClean="0"/>
              <a:t> ideas, social </a:t>
            </a:r>
            <a:r>
              <a:rPr lang="es-ES" sz="2800" dirty="0" err="1" smtClean="0"/>
              <a:t>learning</a:t>
            </a:r>
            <a:r>
              <a:rPr lang="es-ES" sz="2800" dirty="0" smtClean="0"/>
              <a:t>, </a:t>
            </a:r>
            <a:r>
              <a:rPr lang="es-ES" sz="2800" dirty="0" err="1" smtClean="0"/>
              <a:t>Zone</a:t>
            </a:r>
            <a:r>
              <a:rPr lang="es-ES" sz="2800" dirty="0" smtClean="0"/>
              <a:t> of Proximal </a:t>
            </a:r>
            <a:r>
              <a:rPr lang="es-ES" sz="2800" dirty="0" err="1" smtClean="0"/>
              <a:t>Development</a:t>
            </a:r>
            <a:r>
              <a:rPr lang="es-ES" sz="2800" dirty="0" smtClean="0"/>
              <a:t> </a:t>
            </a:r>
          </a:p>
          <a:p>
            <a:r>
              <a:rPr lang="es-ES" sz="2800" dirty="0" err="1" smtClean="0"/>
              <a:t>Interaction</a:t>
            </a:r>
            <a:r>
              <a:rPr lang="es-ES" sz="2800" dirty="0" smtClean="0"/>
              <a:t> and </a:t>
            </a:r>
            <a:r>
              <a:rPr lang="es-ES" sz="2800" dirty="0" err="1" smtClean="0"/>
              <a:t>mediation</a:t>
            </a:r>
            <a:r>
              <a:rPr lang="es-ES" sz="2800" dirty="0" smtClean="0"/>
              <a:t> (</a:t>
            </a:r>
            <a:r>
              <a:rPr lang="es-ES" sz="2800" b="1" dirty="0" err="1" smtClean="0"/>
              <a:t>Cooperative</a:t>
            </a:r>
            <a:r>
              <a:rPr lang="es-ES" sz="2800" b="1" dirty="0" smtClean="0"/>
              <a:t> </a:t>
            </a:r>
            <a:r>
              <a:rPr lang="es-ES" sz="2800" b="1" dirty="0" err="1"/>
              <a:t>L</a:t>
            </a:r>
            <a:r>
              <a:rPr lang="es-ES" sz="2800" b="1" dirty="0" err="1" smtClean="0"/>
              <a:t>earning</a:t>
            </a:r>
            <a:r>
              <a:rPr lang="es-ES" sz="2800" b="1" dirty="0" smtClean="0"/>
              <a:t>)</a:t>
            </a:r>
            <a:endParaRPr lang="es-ES" sz="2800" b="1" dirty="0" smtClean="0"/>
          </a:p>
          <a:p>
            <a:r>
              <a:rPr lang="es-ES" sz="2800" b="1" dirty="0" err="1" smtClean="0"/>
              <a:t>Scaffolding</a:t>
            </a:r>
            <a:r>
              <a:rPr lang="es-ES" sz="2800" dirty="0" smtClean="0"/>
              <a:t> (Brunner), </a:t>
            </a:r>
            <a:r>
              <a:rPr lang="es-ES" sz="2800" dirty="0" err="1" smtClean="0"/>
              <a:t>adaptation</a:t>
            </a:r>
            <a:r>
              <a:rPr lang="es-ES" sz="2800" dirty="0" smtClean="0"/>
              <a:t> of oral and </a:t>
            </a:r>
            <a:r>
              <a:rPr lang="es-ES" sz="2800" dirty="0" err="1" smtClean="0"/>
              <a:t>written</a:t>
            </a:r>
            <a:r>
              <a:rPr lang="es-ES" sz="2800" dirty="0" smtClean="0"/>
              <a:t> </a:t>
            </a:r>
            <a:r>
              <a:rPr lang="es-ES" sz="2800" dirty="0" err="1" smtClean="0"/>
              <a:t>texts</a:t>
            </a:r>
            <a:endParaRPr lang="es-ES" sz="28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BACKGROUND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087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72067" y="1718235"/>
            <a:ext cx="7408333" cy="4407928"/>
          </a:xfrm>
        </p:spPr>
        <p:txBody>
          <a:bodyPr>
            <a:normAutofit/>
          </a:bodyPr>
          <a:lstStyle/>
          <a:p>
            <a:r>
              <a:rPr lang="es-ES_tradnl" sz="2800" b="1" dirty="0" err="1" smtClean="0"/>
              <a:t>Double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direction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Language</a:t>
            </a:r>
            <a:r>
              <a:rPr lang="es-ES_tradnl" sz="2800" dirty="0" smtClean="0"/>
              <a:t> and Content, Content and </a:t>
            </a:r>
            <a:r>
              <a:rPr lang="es-ES_tradnl" sz="2800" dirty="0" err="1" smtClean="0"/>
              <a:t>Language</a:t>
            </a:r>
            <a:endParaRPr lang="es-ES_tradnl" sz="2800" dirty="0"/>
          </a:p>
          <a:p>
            <a:r>
              <a:rPr lang="es-ES_tradnl" sz="2800" b="1" dirty="0" smtClean="0"/>
              <a:t>Flexible</a:t>
            </a:r>
            <a:r>
              <a:rPr lang="es-ES_tradnl" sz="2800" dirty="0" smtClean="0"/>
              <a:t> and adaptable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all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pupils</a:t>
            </a:r>
            <a:r>
              <a:rPr lang="es-ES_tradnl" sz="2800" dirty="0" smtClean="0"/>
              <a:t>.</a:t>
            </a:r>
          </a:p>
          <a:p>
            <a:r>
              <a:rPr lang="es-ES_tradnl" sz="2800" b="1" dirty="0" err="1" smtClean="0"/>
              <a:t>Holi</a:t>
            </a:r>
            <a:r>
              <a:rPr lang="es-ES_tradnl" sz="2800" b="1" dirty="0" err="1" smtClean="0"/>
              <a:t>stic</a:t>
            </a:r>
            <a:r>
              <a:rPr lang="es-ES_tradnl" sz="2800" dirty="0" smtClean="0"/>
              <a:t> in </a:t>
            </a:r>
            <a:r>
              <a:rPr lang="es-ES_tradnl" sz="2800" dirty="0" err="1" smtClean="0"/>
              <a:t>terms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thinking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learning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processes</a:t>
            </a:r>
            <a:r>
              <a:rPr lang="es-ES_tradnl" sz="2800" dirty="0" smtClean="0"/>
              <a:t>.</a:t>
            </a:r>
            <a:endParaRPr lang="es-ES_tradnl" sz="2800" dirty="0"/>
          </a:p>
          <a:p>
            <a:r>
              <a:rPr lang="es-ES_tradnl" sz="2800" dirty="0" err="1" smtClean="0"/>
              <a:t>Linguistic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objective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spaeakers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</a:t>
            </a:r>
            <a:r>
              <a:rPr lang="es-ES_tradnl" sz="2800" dirty="0" smtClean="0"/>
              <a:t> </a:t>
            </a:r>
            <a:r>
              <a:rPr lang="es-ES_tradnl" sz="2800" b="1" dirty="0" err="1" smtClean="0"/>
              <a:t>efficient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communicative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levels</a:t>
            </a:r>
            <a:r>
              <a:rPr lang="es-ES_tradnl" sz="2800" b="1" dirty="0" smtClean="0"/>
              <a:t> </a:t>
            </a:r>
            <a:r>
              <a:rPr lang="es-ES_tradnl" sz="2800" dirty="0" smtClean="0"/>
              <a:t>in </a:t>
            </a:r>
            <a:r>
              <a:rPr lang="es-ES_tradnl" sz="2800" dirty="0" err="1" smtClean="0"/>
              <a:t>all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skills</a:t>
            </a:r>
            <a:r>
              <a:rPr lang="es-ES_tradnl" sz="2800" dirty="0" smtClean="0"/>
              <a:t> (</a:t>
            </a:r>
            <a:r>
              <a:rPr lang="es-ES_tradnl" sz="2800" dirty="0" err="1" smtClean="0"/>
              <a:t>listening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interacting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speaking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reading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writing</a:t>
            </a:r>
            <a:r>
              <a:rPr lang="es-ES_tradnl" sz="2800" dirty="0" smtClean="0"/>
              <a:t>)</a:t>
            </a:r>
            <a:endParaRPr lang="es-ES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WHAT IS AICLE?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854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Plan </a:t>
            </a:r>
            <a:r>
              <a:rPr lang="es-ES_tradnl" b="1" dirty="0" err="1" smtClean="0"/>
              <a:t>an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integrated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curriculum</a:t>
            </a:r>
            <a:r>
              <a:rPr lang="es-ES_tradnl" b="1" dirty="0" smtClean="0"/>
              <a:t> </a:t>
            </a:r>
            <a:r>
              <a:rPr lang="es-ES_tradnl" dirty="0" smtClean="0"/>
              <a:t>of </a:t>
            </a:r>
            <a:r>
              <a:rPr lang="es-ES_tradnl" dirty="0" err="1" smtClean="0"/>
              <a:t>languages</a:t>
            </a:r>
            <a:r>
              <a:rPr lang="es-ES_tradnl" dirty="0" smtClean="0"/>
              <a:t> and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areas</a:t>
            </a:r>
            <a:r>
              <a:rPr lang="es-ES_tradnl" dirty="0" smtClean="0"/>
              <a:t>.</a:t>
            </a:r>
          </a:p>
          <a:p>
            <a:r>
              <a:rPr lang="es-ES_tradnl" b="1" dirty="0" err="1" smtClean="0"/>
              <a:t>Assess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depart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from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pupils</a:t>
            </a:r>
            <a:r>
              <a:rPr lang="es-ES_tradnl" b="1" dirty="0" smtClean="0"/>
              <a:t>’ </a:t>
            </a:r>
            <a:r>
              <a:rPr lang="es-ES_tradnl" b="1" dirty="0" err="1" smtClean="0"/>
              <a:t>knowledge</a:t>
            </a:r>
            <a:r>
              <a:rPr lang="es-ES_tradnl" b="1" dirty="0" smtClean="0"/>
              <a:t> </a:t>
            </a:r>
            <a:r>
              <a:rPr lang="es-ES_tradnl" dirty="0" smtClean="0"/>
              <a:t>of </a:t>
            </a:r>
            <a:r>
              <a:rPr lang="es-ES_tradnl" dirty="0" err="1" smtClean="0"/>
              <a:t>the</a:t>
            </a:r>
            <a:r>
              <a:rPr lang="es-ES_tradnl" dirty="0" smtClean="0"/>
              <a:t> L2 and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area</a:t>
            </a:r>
            <a:r>
              <a:rPr lang="es-ES_tradnl" dirty="0" smtClean="0"/>
              <a:t>.</a:t>
            </a:r>
            <a:endParaRPr lang="es-ES_tradnl" dirty="0" smtClean="0"/>
          </a:p>
          <a:p>
            <a:r>
              <a:rPr lang="es-ES_tradnl" b="1" dirty="0" err="1" smtClean="0"/>
              <a:t>Connect</a:t>
            </a:r>
            <a:r>
              <a:rPr lang="es-ES_tradnl" b="1" dirty="0" smtClean="0"/>
              <a:t> new </a:t>
            </a:r>
            <a:r>
              <a:rPr lang="es-ES_tradnl" b="1" dirty="0" err="1" smtClean="0"/>
              <a:t>knowledge</a:t>
            </a:r>
            <a:r>
              <a:rPr lang="es-ES_tradnl" b="1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known</a:t>
            </a:r>
            <a:r>
              <a:rPr lang="es-ES_tradnl" dirty="0" smtClean="0"/>
              <a:t>. </a:t>
            </a:r>
            <a:endParaRPr lang="es-ES_tradnl" dirty="0" smtClean="0"/>
          </a:p>
          <a:p>
            <a:r>
              <a:rPr lang="es-ES_tradnl" dirty="0" err="1" smtClean="0"/>
              <a:t>Give</a:t>
            </a:r>
            <a:r>
              <a:rPr lang="es-ES_tradnl" dirty="0" smtClean="0"/>
              <a:t> </a:t>
            </a:r>
            <a:r>
              <a:rPr lang="es-ES_tradnl" b="1" dirty="0" smtClean="0"/>
              <a:t>contextual </a:t>
            </a:r>
            <a:r>
              <a:rPr lang="es-ES_tradnl" b="1" dirty="0" err="1" smtClean="0"/>
              <a:t>support</a:t>
            </a:r>
            <a:r>
              <a:rPr lang="es-ES_tradnl" dirty="0" smtClean="0"/>
              <a:t>.</a:t>
            </a:r>
          </a:p>
          <a:p>
            <a:r>
              <a:rPr lang="es-ES_tradnl" b="1" u="sng" dirty="0" smtClean="0"/>
              <a:t>Use a </a:t>
            </a:r>
            <a:r>
              <a:rPr lang="es-ES_tradnl" b="1" u="sng" dirty="0" err="1" smtClean="0"/>
              <a:t>variety</a:t>
            </a:r>
            <a:r>
              <a:rPr lang="es-ES_tradnl" b="1" u="sng" dirty="0" smtClean="0"/>
              <a:t> of </a:t>
            </a:r>
            <a:r>
              <a:rPr lang="es-ES_tradnl" b="1" u="sng" dirty="0" err="1" smtClean="0"/>
              <a:t>scaffolding</a:t>
            </a:r>
            <a:r>
              <a:rPr lang="es-ES_tradnl" b="1" u="sng" dirty="0" smtClean="0"/>
              <a:t> </a:t>
            </a:r>
            <a:r>
              <a:rPr lang="es-ES_tradnl" b="1" u="sng" dirty="0" err="1" smtClean="0"/>
              <a:t>techniques</a:t>
            </a:r>
            <a:r>
              <a:rPr lang="es-ES_tradnl" b="1" u="sng" dirty="0" smtClean="0"/>
              <a:t>, </a:t>
            </a:r>
            <a:r>
              <a:rPr lang="es-ES_tradnl" b="1" u="sng" dirty="0" err="1" smtClean="0"/>
              <a:t>mainly</a:t>
            </a:r>
            <a:r>
              <a:rPr lang="es-ES_tradnl" b="1" u="sng" dirty="0" smtClean="0"/>
              <a:t> visual </a:t>
            </a:r>
            <a:r>
              <a:rPr lang="es-ES_tradnl" b="1" u="sng" dirty="0" err="1" smtClean="0"/>
              <a:t>support</a:t>
            </a:r>
            <a:r>
              <a:rPr lang="es-ES_tradnl" b="1" u="sng" dirty="0" smtClean="0"/>
              <a:t>: </a:t>
            </a:r>
            <a:r>
              <a:rPr lang="es-ES_tradnl" b="1" u="sng" dirty="0" err="1" smtClean="0"/>
              <a:t>photographs</a:t>
            </a:r>
            <a:r>
              <a:rPr lang="es-ES_tradnl" b="1" u="sng" dirty="0" smtClean="0"/>
              <a:t>, conceptual </a:t>
            </a:r>
            <a:r>
              <a:rPr lang="es-ES_tradnl" b="1" u="sng" dirty="0" err="1" smtClean="0"/>
              <a:t>maps</a:t>
            </a:r>
            <a:r>
              <a:rPr lang="es-ES_tradnl" b="1" u="sng" dirty="0" smtClean="0"/>
              <a:t>, </a:t>
            </a:r>
            <a:r>
              <a:rPr lang="es-ES_tradnl" b="1" u="sng" dirty="0" err="1" smtClean="0"/>
              <a:t>diagrams</a:t>
            </a:r>
            <a:r>
              <a:rPr lang="es-ES_tradnl" b="1" u="sng" dirty="0" smtClean="0"/>
              <a:t>, </a:t>
            </a:r>
            <a:r>
              <a:rPr lang="es-ES_tradnl" b="1" u="sng" dirty="0" err="1" smtClean="0"/>
              <a:t>summaries</a:t>
            </a:r>
            <a:r>
              <a:rPr lang="es-ES_tradnl" b="1" u="sng" dirty="0" smtClean="0"/>
              <a:t>, </a:t>
            </a:r>
            <a:r>
              <a:rPr lang="es-ES_tradnl" b="1" u="sng" dirty="0" err="1" smtClean="0"/>
              <a:t>realia</a:t>
            </a:r>
            <a:r>
              <a:rPr lang="is-IS" b="1" u="sng" dirty="0" smtClean="0"/>
              <a:t>…</a:t>
            </a:r>
            <a:endParaRPr lang="es-ES_tradnl" b="1" u="sng" dirty="0" smtClean="0"/>
          </a:p>
          <a:p>
            <a:r>
              <a:rPr lang="es-ES_tradnl" b="1" dirty="0" smtClean="0"/>
              <a:t>R</a:t>
            </a:r>
            <a:r>
              <a:rPr lang="es-ES" b="1" dirty="0" smtClean="0"/>
              <a:t>e</a:t>
            </a:r>
            <a:r>
              <a:rPr lang="es-ES_tradnl" b="1" dirty="0" err="1" smtClean="0"/>
              <a:t>peat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instructions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guidelines</a:t>
            </a:r>
            <a:r>
              <a:rPr lang="es-ES_tradnl" b="1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support</a:t>
            </a:r>
            <a:r>
              <a:rPr lang="es-ES_tradnl" dirty="0" smtClean="0"/>
              <a:t> </a:t>
            </a:r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organisation</a:t>
            </a:r>
            <a:r>
              <a:rPr lang="es-ES_tradnl" dirty="0"/>
              <a:t>.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METHODOLOGY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637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72067" y="1807882"/>
            <a:ext cx="7408333" cy="4318281"/>
          </a:xfrm>
        </p:spPr>
        <p:txBody>
          <a:bodyPr>
            <a:normAutofit lnSpcReduction="10000"/>
          </a:bodyPr>
          <a:lstStyle/>
          <a:p>
            <a:r>
              <a:rPr lang="es-ES_tradnl" b="1" dirty="0" err="1" smtClean="0"/>
              <a:t>Repeat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content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language</a:t>
            </a:r>
            <a:r>
              <a:rPr lang="es-ES_tradnl" b="1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different</a:t>
            </a:r>
            <a:r>
              <a:rPr lang="es-ES_tradnl" dirty="0" smtClean="0"/>
              <a:t> </a:t>
            </a:r>
            <a:r>
              <a:rPr lang="es-ES_tradnl" dirty="0" err="1" smtClean="0"/>
              <a:t>perspectives</a:t>
            </a:r>
            <a:r>
              <a:rPr lang="es-ES_tradnl" dirty="0" smtClean="0"/>
              <a:t> </a:t>
            </a:r>
            <a:r>
              <a:rPr lang="es-ES_tradnl" dirty="0" err="1" smtClean="0"/>
              <a:t>i.e</a:t>
            </a:r>
            <a:r>
              <a:rPr lang="es-ES_tradnl" dirty="0" smtClean="0"/>
              <a:t>: </a:t>
            </a:r>
            <a:r>
              <a:rPr lang="es-ES_tradnl" dirty="0" err="1" smtClean="0"/>
              <a:t>using</a:t>
            </a:r>
            <a:r>
              <a:rPr lang="es-ES_tradnl" dirty="0" smtClean="0"/>
              <a:t> </a:t>
            </a:r>
            <a:r>
              <a:rPr lang="es-ES_tradnl" dirty="0" err="1" smtClean="0"/>
              <a:t>different</a:t>
            </a:r>
            <a:r>
              <a:rPr lang="es-ES_tradnl" dirty="0" smtClean="0"/>
              <a:t> </a:t>
            </a:r>
            <a:r>
              <a:rPr lang="es-ES_tradnl" dirty="0" err="1" smtClean="0"/>
              <a:t>materials</a:t>
            </a:r>
            <a:r>
              <a:rPr lang="es-ES_tradnl" dirty="0" smtClean="0"/>
              <a:t>, </a:t>
            </a:r>
            <a:r>
              <a:rPr lang="es-ES_tradnl" dirty="0" err="1" smtClean="0"/>
              <a:t>taking</a:t>
            </a:r>
            <a:r>
              <a:rPr lang="es-ES_tradnl" dirty="0" smtClean="0"/>
              <a:t> </a:t>
            </a:r>
            <a:r>
              <a:rPr lang="es-ES_tradnl" dirty="0" err="1" smtClean="0"/>
              <a:t>into</a:t>
            </a:r>
            <a:r>
              <a:rPr lang="es-ES_tradnl" dirty="0" smtClean="0"/>
              <a:t> </a:t>
            </a:r>
            <a:r>
              <a:rPr lang="es-ES_tradnl" dirty="0" err="1" smtClean="0"/>
              <a:t>account</a:t>
            </a:r>
            <a:r>
              <a:rPr lang="es-ES_tradnl" dirty="0" smtClean="0"/>
              <a:t> </a:t>
            </a:r>
            <a:r>
              <a:rPr lang="es-ES_tradnl" dirty="0" err="1" smtClean="0"/>
              <a:t>multiple</a:t>
            </a:r>
            <a:r>
              <a:rPr lang="es-ES_tradnl" dirty="0" smtClean="0"/>
              <a:t> </a:t>
            </a:r>
            <a:r>
              <a:rPr lang="es-ES_tradnl" dirty="0" err="1" smtClean="0"/>
              <a:t>intelligences</a:t>
            </a:r>
            <a:r>
              <a:rPr lang="es-ES_tradnl" dirty="0" smtClean="0"/>
              <a:t>.</a:t>
            </a:r>
            <a:endParaRPr lang="es-ES_tradnl" dirty="0"/>
          </a:p>
          <a:p>
            <a:r>
              <a:rPr lang="es-ES_tradnl" dirty="0" err="1" smtClean="0"/>
              <a:t>Work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b="1" dirty="0" err="1" smtClean="0"/>
              <a:t>constant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information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retreaval</a:t>
            </a:r>
            <a:r>
              <a:rPr lang="es-ES_tradnl" b="1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b="1" dirty="0" err="1" smtClean="0"/>
              <a:t>formatively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assess</a:t>
            </a:r>
            <a:r>
              <a:rPr lang="es-ES_tradnl" b="1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pupils</a:t>
            </a:r>
            <a:r>
              <a:rPr lang="es-ES_tradnl" dirty="0" smtClean="0"/>
              <a:t>’ </a:t>
            </a:r>
            <a:r>
              <a:rPr lang="es-ES_tradnl" dirty="0" err="1" smtClean="0"/>
              <a:t>level</a:t>
            </a:r>
            <a:r>
              <a:rPr lang="es-ES_tradnl" dirty="0" smtClean="0"/>
              <a:t> of </a:t>
            </a:r>
            <a:r>
              <a:rPr lang="es-ES_tradnl" dirty="0" err="1" smtClean="0"/>
              <a:t>comprehension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Take</a:t>
            </a:r>
            <a:r>
              <a:rPr lang="es-ES_tradnl" dirty="0" smtClean="0"/>
              <a:t> </a:t>
            </a:r>
            <a:r>
              <a:rPr lang="es-ES_tradnl" dirty="0" err="1" smtClean="0"/>
              <a:t>special</a:t>
            </a:r>
            <a:r>
              <a:rPr lang="es-ES_tradnl" dirty="0" smtClean="0"/>
              <a:t> </a:t>
            </a:r>
            <a:r>
              <a:rPr lang="es-ES_tradnl" dirty="0" err="1" smtClean="0"/>
              <a:t>care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use of </a:t>
            </a:r>
            <a:r>
              <a:rPr lang="es-ES_tradnl" dirty="0" err="1" smtClean="0"/>
              <a:t>language</a:t>
            </a:r>
            <a:r>
              <a:rPr lang="es-ES_tradnl" dirty="0" smtClean="0"/>
              <a:t>, </a:t>
            </a:r>
            <a:r>
              <a:rPr lang="es-ES_tradnl" dirty="0" err="1" smtClean="0"/>
              <a:t>both</a:t>
            </a:r>
            <a:r>
              <a:rPr lang="es-ES_tradnl" dirty="0" smtClean="0"/>
              <a:t> oral and </a:t>
            </a:r>
            <a:r>
              <a:rPr lang="es-ES_tradnl" dirty="0" err="1" smtClean="0"/>
              <a:t>written</a:t>
            </a:r>
            <a:r>
              <a:rPr lang="es-ES_tradnl" dirty="0" smtClean="0"/>
              <a:t> as </a:t>
            </a:r>
            <a:r>
              <a:rPr lang="es-ES_tradnl" dirty="0" err="1" smtClean="0"/>
              <a:t>we</a:t>
            </a:r>
            <a:r>
              <a:rPr lang="es-ES_tradnl" dirty="0" smtClean="0"/>
              <a:t> are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linguistic</a:t>
            </a:r>
            <a:r>
              <a:rPr lang="es-ES_tradnl" dirty="0" smtClean="0"/>
              <a:t> </a:t>
            </a:r>
            <a:r>
              <a:rPr lang="es-ES_tradnl" dirty="0" err="1" smtClean="0"/>
              <a:t>model</a:t>
            </a:r>
            <a:r>
              <a:rPr lang="es-ES_tradnl" dirty="0" smtClean="0"/>
              <a:t>.</a:t>
            </a:r>
            <a:endParaRPr lang="es-ES_tradnl" dirty="0"/>
          </a:p>
          <a:p>
            <a:r>
              <a:rPr lang="es-ES_tradnl" b="1" dirty="0" err="1" smtClean="0"/>
              <a:t>Design</a:t>
            </a:r>
            <a:r>
              <a:rPr lang="es-ES_tradnl" b="1" dirty="0" smtClean="0"/>
              <a:t> a </a:t>
            </a:r>
            <a:r>
              <a:rPr lang="es-ES_tradnl" b="1" dirty="0" err="1" smtClean="0"/>
              <a:t>variety</a:t>
            </a:r>
            <a:r>
              <a:rPr lang="es-ES_tradnl" b="1" dirty="0" smtClean="0"/>
              <a:t> </a:t>
            </a:r>
            <a:r>
              <a:rPr lang="es-ES_tradnl" b="1" dirty="0" smtClean="0"/>
              <a:t>of</a:t>
            </a:r>
            <a:r>
              <a:rPr lang="es-ES_tradnl" b="1" u="sng" dirty="0" smtClean="0"/>
              <a:t> </a:t>
            </a:r>
            <a:r>
              <a:rPr lang="es-ES_tradnl" dirty="0" err="1" smtClean="0"/>
              <a:t>tasks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cover</a:t>
            </a:r>
            <a:r>
              <a:rPr lang="es-ES_tradnl" dirty="0" smtClean="0"/>
              <a:t> </a:t>
            </a:r>
            <a:r>
              <a:rPr lang="es-ES_tradnl" dirty="0" err="1" smtClean="0"/>
              <a:t>all</a:t>
            </a:r>
            <a:r>
              <a:rPr lang="es-ES_tradnl" dirty="0" smtClean="0"/>
              <a:t> </a:t>
            </a:r>
            <a:r>
              <a:rPr lang="es-ES_tradnl" dirty="0" err="1" smtClean="0"/>
              <a:t>learning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class</a:t>
            </a:r>
            <a:r>
              <a:rPr lang="es-ES_tradnl" dirty="0" smtClean="0"/>
              <a:t>.</a:t>
            </a:r>
          </a:p>
          <a:p>
            <a:r>
              <a:rPr lang="es-ES_tradnl" b="1" dirty="0" err="1" smtClean="0"/>
              <a:t>Teacher</a:t>
            </a:r>
            <a:r>
              <a:rPr lang="es-ES_tradnl" b="1" dirty="0" smtClean="0"/>
              <a:t> as </a:t>
            </a:r>
            <a:r>
              <a:rPr lang="es-ES_tradnl" b="1" dirty="0" err="1" smtClean="0"/>
              <a:t>facilitator</a:t>
            </a:r>
            <a:r>
              <a:rPr lang="es-ES_tradnl" b="1" dirty="0" smtClean="0"/>
              <a:t> and guide in </a:t>
            </a:r>
            <a:r>
              <a:rPr lang="es-ES_tradnl" b="1" dirty="0" err="1" smtClean="0"/>
              <a:t>learning</a:t>
            </a:r>
            <a:r>
              <a:rPr lang="es-ES_tradnl" b="1" dirty="0" smtClean="0"/>
              <a:t>. </a:t>
            </a:r>
            <a:endParaRPr lang="es-ES_tradnl" b="1" dirty="0"/>
          </a:p>
          <a:p>
            <a:endParaRPr lang="es-ES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METHODOLOGY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410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0434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de onda.thmx</Template>
  <TotalTime>66</TotalTime>
  <Words>312</Words>
  <Application>Microsoft Macintosh PowerPoint</Application>
  <PresentationFormat>Presentación en pantalla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Forma de onda</vt:lpstr>
      <vt:lpstr> CONTENT AND LANGUAGE INTEGRATED LEARNING</vt:lpstr>
      <vt:lpstr>BACKGROUND</vt:lpstr>
      <vt:lpstr>BACKGROUND</vt:lpstr>
      <vt:lpstr>WHAT IS AICLE?</vt:lpstr>
      <vt:lpstr>METHODOLOGY</vt:lpstr>
      <vt:lpstr>METHODOLOGY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APRENDIZAJE INTEGRADO DE CONTENIDOS Y LENGUA EXTRANJERA</dc:title>
  <dc:creator>Lourdes</dc:creator>
  <cp:lastModifiedBy>Lourdes</cp:lastModifiedBy>
  <cp:revision>7</cp:revision>
  <dcterms:created xsi:type="dcterms:W3CDTF">2018-02-07T18:16:16Z</dcterms:created>
  <dcterms:modified xsi:type="dcterms:W3CDTF">2018-04-15T08:10:11Z</dcterms:modified>
</cp:coreProperties>
</file>