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80" r:id="rId11"/>
    <p:sldId id="281" r:id="rId12"/>
    <p:sldId id="282"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CC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33F24D8C-38AC-46DC-AAC1-D8D3043BF629}"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F24D8C-38AC-46DC-AAC1-D8D3043BF629}"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2"/>
            <a:ext cx="457200" cy="441325"/>
          </a:xfrm>
        </p:spPr>
        <p:txBody>
          <a:bodyPr/>
          <a:lstStyle/>
          <a:p>
            <a:fld id="{33F24D8C-38AC-46DC-AAC1-D8D3043BF629}"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2"/>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3"/>
            <a:ext cx="457200" cy="441325"/>
          </a:xfrm>
        </p:spPr>
        <p:txBody>
          <a:bodyPr/>
          <a:lstStyle/>
          <a:p>
            <a:fld id="{33F24D8C-38AC-46DC-AAC1-D8D3043BF629}"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33F24D8C-38AC-46DC-AAC1-D8D3043BF629}"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11F9A968-00D8-400E-95A7-5D8D20147BFB}" type="datetimeFigureOut">
              <a:rPr lang="es-ES" smtClean="0"/>
              <a:t>08/02/2018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3F24D8C-38AC-46DC-AAC1-D8D3043BF629}" type="slidenum">
              <a:rPr lang="es-ES" smtClean="0"/>
              <a:t>‹Nº›</a:t>
            </a:fld>
            <a:endParaRPr lang="es-ES"/>
          </a:p>
        </p:txBody>
      </p:sp>
      <p:sp>
        <p:nvSpPr>
          <p:cNvPr id="8" name="7 Conector recto"/>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4"/>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7"/>
            <a:ext cx="457200" cy="441325"/>
          </a:xfrm>
        </p:spPr>
        <p:txBody>
          <a:bodyPr/>
          <a:lstStyle>
            <a:lvl1pPr algn="ctr">
              <a:defRPr/>
            </a:lvl1pPr>
          </a:lstStyle>
          <a:p>
            <a:fld id="{33F24D8C-38AC-46DC-AAC1-D8D3043BF629}"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1"/>
            <a:ext cx="457200" cy="441325"/>
          </a:xfrm>
        </p:spPr>
        <p:txBody>
          <a:bodyPr/>
          <a:lstStyle/>
          <a:p>
            <a:fld id="{33F24D8C-38AC-46DC-AAC1-D8D3043BF62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33F24D8C-38AC-46DC-AAC1-D8D3043BF62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33F24D8C-38AC-46DC-AAC1-D8D3043BF629}" type="slidenum">
              <a:rPr lang="es-ES" smtClean="0"/>
              <a:t>‹Nº›</a:t>
            </a:fld>
            <a:endParaRPr lang="es-ES"/>
          </a:p>
        </p:txBody>
      </p:sp>
      <p:sp>
        <p:nvSpPr>
          <p:cNvPr id="21" name="20 Rectángulo"/>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1F9A968-00D8-400E-95A7-5D8D20147BFB}" type="datetimeFigureOut">
              <a:rPr lang="es-ES" smtClean="0"/>
              <a:t>08/02/2018</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9"/>
            <a:ext cx="457200" cy="441325"/>
          </a:xfrm>
        </p:spPr>
        <p:txBody>
          <a:bodyPr/>
          <a:lstStyle/>
          <a:p>
            <a:fld id="{33F24D8C-38AC-46DC-AAC1-D8D3043BF629}"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11F9A968-00D8-400E-95A7-5D8D20147BFB}" type="datetimeFigureOut">
              <a:rPr lang="es-ES" smtClean="0"/>
              <a:t>08/02/2018</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99">
            <a:alpha val="45000"/>
          </a:srgbClr>
        </a:solidFill>
        <a:effectLst/>
      </p:bgPr>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F9A968-00D8-400E-95A7-5D8D20147BFB}" type="datetimeFigureOut">
              <a:rPr lang="es-ES" smtClean="0"/>
              <a:t>08/02/2018</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F24D8C-38AC-46DC-AAC1-D8D3043BF629}"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5144616"/>
          </a:xfrm>
        </p:spPr>
        <p:txBody>
          <a:bodyPr>
            <a:normAutofit/>
          </a:bodyPr>
          <a:lstStyle/>
          <a:p>
            <a:r>
              <a:rPr lang="es-ES" sz="4400" b="1" dirty="0">
                <a:solidFill>
                  <a:schemeClr val="tx1">
                    <a:lumMod val="65000"/>
                    <a:lumOff val="35000"/>
                  </a:schemeClr>
                </a:solidFill>
              </a:rPr>
              <a:t>LEY 13/2007, de 26 de noviembre, de medidas </a:t>
            </a:r>
            <a:r>
              <a:rPr lang="es-ES" sz="4400" b="1" dirty="0" smtClean="0">
                <a:solidFill>
                  <a:schemeClr val="tx1">
                    <a:lumMod val="65000"/>
                    <a:lumOff val="35000"/>
                  </a:schemeClr>
                </a:solidFill>
              </a:rPr>
              <a:t> de prevención y protección integral contra la violencia de género</a:t>
            </a:r>
            <a:endParaRPr lang="es-ES" sz="4400" b="1" dirty="0">
              <a:solidFill>
                <a:schemeClr val="tx1">
                  <a:lumMod val="65000"/>
                  <a:lumOff val="35000"/>
                </a:schemeClr>
              </a:solidFill>
            </a:endParaRPr>
          </a:p>
        </p:txBody>
      </p:sp>
    </p:spTree>
    <p:extLst>
      <p:ext uri="{BB962C8B-B14F-4D97-AF65-F5344CB8AC3E}">
        <p14:creationId xmlns:p14="http://schemas.microsoft.com/office/powerpoint/2010/main" val="4286301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a:bodyPr>
          <a:lstStyle/>
          <a:p>
            <a:pPr algn="just"/>
            <a:r>
              <a:rPr lang="es-ES" sz="2000" b="1" dirty="0" smtClean="0">
                <a:solidFill>
                  <a:schemeClr val="tx1">
                    <a:lumMod val="65000"/>
                    <a:lumOff val="35000"/>
                  </a:schemeClr>
                </a:solidFill>
              </a:rPr>
              <a:t>CURRÍCULO EDUCATIVO</a:t>
            </a:r>
          </a:p>
          <a:p>
            <a:pPr marL="0" indent="0" algn="just">
              <a:buNone/>
            </a:pPr>
            <a:r>
              <a:rPr lang="es-ES" sz="2000" dirty="0" smtClean="0">
                <a:solidFill>
                  <a:schemeClr val="tx1">
                    <a:lumMod val="65000"/>
                    <a:lumOff val="35000"/>
                  </a:schemeClr>
                </a:solidFill>
              </a:rPr>
              <a:t>La Administración educativa:</a:t>
            </a:r>
          </a:p>
          <a:p>
            <a:pPr algn="just">
              <a:buFontTx/>
              <a:buChar char="-"/>
            </a:pPr>
            <a:r>
              <a:rPr lang="es-ES" sz="2000" dirty="0" smtClean="0">
                <a:solidFill>
                  <a:schemeClr val="tx1">
                    <a:lumMod val="65000"/>
                    <a:lumOff val="35000"/>
                  </a:schemeClr>
                </a:solidFill>
              </a:rPr>
              <a:t>Incorporará al currículo medidas destinadas a la prevención y erradicación de la violencia de género.</a:t>
            </a:r>
          </a:p>
          <a:p>
            <a:pPr algn="just">
              <a:buFontTx/>
              <a:buChar char="-"/>
            </a:pPr>
            <a:r>
              <a:rPr lang="es-ES" sz="2000" dirty="0" smtClean="0">
                <a:solidFill>
                  <a:schemeClr val="tx1">
                    <a:lumMod val="65000"/>
                    <a:lumOff val="35000"/>
                  </a:schemeClr>
                </a:solidFill>
              </a:rPr>
              <a:t>- Incluirá contenidos específicos sobre la construcción de roles de género.</a:t>
            </a:r>
          </a:p>
          <a:p>
            <a:pPr algn="just">
              <a:buFontTx/>
              <a:buChar char="-"/>
            </a:pPr>
            <a:r>
              <a:rPr lang="es-ES" sz="2000" dirty="0" smtClean="0">
                <a:solidFill>
                  <a:schemeClr val="tx1">
                    <a:lumMod val="65000"/>
                    <a:lumOff val="35000"/>
                  </a:schemeClr>
                </a:solidFill>
              </a:rPr>
              <a:t>- Desarrollará y fomentará las actividades extraescolares y de ocio que procuren la participación conjunta de niños y niñas en los momentos de juego.</a:t>
            </a:r>
          </a:p>
          <a:p>
            <a:pPr algn="just">
              <a:buFontTx/>
              <a:buChar char="-"/>
            </a:pPr>
            <a:r>
              <a:rPr lang="es-ES" sz="2000" dirty="0" smtClean="0">
                <a:solidFill>
                  <a:schemeClr val="tx1">
                    <a:lumMod val="65000"/>
                    <a:lumOff val="35000"/>
                  </a:schemeClr>
                </a:solidFill>
              </a:rPr>
              <a:t>- Trasladará al profesorado a los consejos escolares, a la inspección educativa y a las empresas editoriales las recomendaciones relativas a los criterios de selección de materiales curriculares.</a:t>
            </a:r>
            <a:endParaRPr lang="es-ES" sz="2000" dirty="0">
              <a:solidFill>
                <a:schemeClr val="tx1">
                  <a:lumMod val="65000"/>
                  <a:lumOff val="35000"/>
                </a:schemeClr>
              </a:solidFill>
            </a:endParaRPr>
          </a:p>
        </p:txBody>
      </p:sp>
    </p:spTree>
    <p:extLst>
      <p:ext uri="{BB962C8B-B14F-4D97-AF65-F5344CB8AC3E}">
        <p14:creationId xmlns:p14="http://schemas.microsoft.com/office/powerpoint/2010/main" val="146059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62500" lnSpcReduction="20000"/>
          </a:bodyPr>
          <a:lstStyle/>
          <a:p>
            <a:pPr algn="just"/>
            <a:r>
              <a:rPr lang="es-ES" b="1" dirty="0" smtClean="0">
                <a:solidFill>
                  <a:schemeClr val="tx1">
                    <a:lumMod val="65000"/>
                    <a:lumOff val="35000"/>
                  </a:schemeClr>
                </a:solidFill>
              </a:rPr>
              <a:t>SEGUIMIENTO EN LOS CONSEJOS ESCOLARES.</a:t>
            </a:r>
          </a:p>
          <a:p>
            <a:pPr marL="0" indent="0" algn="just">
              <a:buNone/>
            </a:pPr>
            <a:r>
              <a:rPr lang="es-ES" dirty="0" smtClean="0">
                <a:solidFill>
                  <a:schemeClr val="tx1">
                    <a:lumMod val="65000"/>
                    <a:lumOff val="35000"/>
                  </a:schemeClr>
                </a:solidFill>
              </a:rPr>
              <a:t>En los consejos escolares de los centros públicos y privados concertados se designarán una persona, con formación en igualdad de género, que impulse y lleve a cabo el seguimiento de medidas educativas que fomenten la igualdad real y efectiva entre hombres y mujeres . En el Consejo Escolar de Andalucía se asegurará la representación del Instituto Andaluz de la Mujer y de las organizaciones que defiendan los intereses de las mujeres en el territorio andaluz.</a:t>
            </a:r>
          </a:p>
          <a:p>
            <a:pPr marL="0" indent="0" algn="just">
              <a:buNone/>
            </a:pPr>
            <a:endParaRPr lang="es-ES" dirty="0" smtClean="0">
              <a:solidFill>
                <a:schemeClr val="tx1">
                  <a:lumMod val="65000"/>
                  <a:lumOff val="35000"/>
                </a:schemeClr>
              </a:solidFill>
            </a:endParaRPr>
          </a:p>
          <a:p>
            <a:pPr algn="just"/>
            <a:r>
              <a:rPr lang="es-ES" b="1" dirty="0" smtClean="0">
                <a:solidFill>
                  <a:schemeClr val="tx1">
                    <a:lumMod val="65000"/>
                    <a:lumOff val="35000"/>
                  </a:schemeClr>
                </a:solidFill>
              </a:rPr>
              <a:t>DETECCIÓN Y ATENCIÓN A LA VIOLENCIA DE GÉNERO.</a:t>
            </a:r>
          </a:p>
          <a:p>
            <a:pPr marL="0" indent="0" algn="just">
              <a:buNone/>
            </a:pPr>
            <a:r>
              <a:rPr lang="es-ES" dirty="0" smtClean="0">
                <a:solidFill>
                  <a:schemeClr val="tx1">
                    <a:lumMod val="65000"/>
                    <a:lumOff val="35000"/>
                  </a:schemeClr>
                </a:solidFill>
              </a:rPr>
              <a:t>La dirección de los centros educativos y los consejos escolares:</a:t>
            </a:r>
          </a:p>
          <a:p>
            <a:pPr marL="0" indent="0" algn="just">
              <a:buNone/>
            </a:pPr>
            <a:r>
              <a:rPr lang="es-ES" dirty="0" smtClean="0">
                <a:solidFill>
                  <a:schemeClr val="tx1">
                    <a:lumMod val="65000"/>
                    <a:lumOff val="35000"/>
                  </a:schemeClr>
                </a:solidFill>
              </a:rPr>
              <a:t>- Adoptarán los protocolos de actuación y las medidas necesarias para la detección  y atención a los actos de violencia de género dentro del ámbito escolar.</a:t>
            </a:r>
          </a:p>
          <a:p>
            <a:pPr marL="0" indent="0" algn="just">
              <a:buNone/>
            </a:pPr>
            <a:r>
              <a:rPr lang="es-ES" dirty="0" smtClean="0">
                <a:solidFill>
                  <a:schemeClr val="tx1">
                    <a:lumMod val="65000"/>
                    <a:lumOff val="35000"/>
                  </a:schemeClr>
                </a:solidFill>
              </a:rPr>
              <a:t>- Adoptarán las medidas cuando haya indicios de que cualquier alumno o alumna vive en un entorno familiar o relacional en el que se está produciendo una situación de violencia de género.</a:t>
            </a:r>
          </a:p>
          <a:p>
            <a:pPr marL="0" indent="0" algn="just">
              <a:buNone/>
            </a:pPr>
            <a:r>
              <a:rPr lang="es-ES" dirty="0" smtClean="0">
                <a:solidFill>
                  <a:schemeClr val="tx1">
                    <a:lumMod val="65000"/>
                    <a:lumOff val="35000"/>
                  </a:schemeClr>
                </a:solidFill>
              </a:rPr>
              <a:t>El Consejo Escolar de Andalucía con la Consejería de la Junta de Andalucía y la Consejería de Educación elaborará un informe anual sobre la situación de la coeducación y la prevención de la violencia de género en los centros educativos de Andalucía.</a:t>
            </a:r>
          </a:p>
          <a:p>
            <a:pPr marL="0" indent="0" algn="just">
              <a:buNone/>
            </a:pPr>
            <a:endParaRPr lang="es-ES" dirty="0">
              <a:solidFill>
                <a:schemeClr val="tx1">
                  <a:lumMod val="65000"/>
                  <a:lumOff val="35000"/>
                </a:schemeClr>
              </a:solidFill>
            </a:endParaRPr>
          </a:p>
        </p:txBody>
      </p:sp>
    </p:spTree>
    <p:extLst>
      <p:ext uri="{BB962C8B-B14F-4D97-AF65-F5344CB8AC3E}">
        <p14:creationId xmlns:p14="http://schemas.microsoft.com/office/powerpoint/2010/main" val="282054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77500" lnSpcReduction="20000"/>
          </a:bodyPr>
          <a:lstStyle/>
          <a:p>
            <a:pPr algn="just"/>
            <a:r>
              <a:rPr lang="es-ES" b="1" dirty="0" smtClean="0">
                <a:solidFill>
                  <a:schemeClr val="tx1">
                    <a:lumMod val="65000"/>
                    <a:lumOff val="35000"/>
                  </a:schemeClr>
                </a:solidFill>
              </a:rPr>
              <a:t>INSPECCIÓN EDUCATIVA.</a:t>
            </a:r>
          </a:p>
          <a:p>
            <a:pPr algn="just">
              <a:buFontTx/>
              <a:buChar char="-"/>
            </a:pPr>
            <a:r>
              <a:rPr lang="es-ES" dirty="0" smtClean="0">
                <a:solidFill>
                  <a:schemeClr val="tx1">
                    <a:lumMod val="65000"/>
                    <a:lumOff val="35000"/>
                  </a:schemeClr>
                </a:solidFill>
              </a:rPr>
              <a:t>Velará por el cumplimiento y aplicación de los principios y valores recogidos en este capítulo; y porque el profesorado no se encuentre condenado o incurso en causas relativas a la violencia de género.</a:t>
            </a:r>
          </a:p>
          <a:p>
            <a:pPr algn="just"/>
            <a:r>
              <a:rPr lang="es-ES" b="1" dirty="0" smtClean="0">
                <a:solidFill>
                  <a:schemeClr val="tx1">
                    <a:lumMod val="65000"/>
                    <a:lumOff val="35000"/>
                  </a:schemeClr>
                </a:solidFill>
              </a:rPr>
              <a:t>ENSEÑANZA UNIVERSITARIA.</a:t>
            </a:r>
          </a:p>
          <a:p>
            <a:pPr marL="0" indent="0" algn="just">
              <a:buNone/>
            </a:pPr>
            <a:r>
              <a:rPr lang="es-ES" dirty="0" smtClean="0">
                <a:solidFill>
                  <a:schemeClr val="tx1">
                    <a:lumMod val="65000"/>
                    <a:lumOff val="35000"/>
                  </a:schemeClr>
                </a:solidFill>
              </a:rPr>
              <a:t>La Administración de la Junta de Andalucía y las universidades andaluzas:</a:t>
            </a:r>
          </a:p>
          <a:p>
            <a:pPr marL="0" indent="0" algn="just">
              <a:buNone/>
            </a:pPr>
            <a:r>
              <a:rPr lang="es-ES" dirty="0" smtClean="0">
                <a:solidFill>
                  <a:schemeClr val="tx1">
                    <a:lumMod val="65000"/>
                    <a:lumOff val="35000"/>
                  </a:schemeClr>
                </a:solidFill>
              </a:rPr>
              <a:t>- Fomentarán los estudios y conocimientos transversales orientados a promover el desarrollo emocional, la coeducación, la prevención de la violencia de género, y las relaciones de igualdad entre mujeres y hombres.</a:t>
            </a:r>
          </a:p>
          <a:p>
            <a:pPr marL="0" indent="0" algn="just">
              <a:buNone/>
            </a:pPr>
            <a:r>
              <a:rPr lang="es-ES" dirty="0" smtClean="0">
                <a:solidFill>
                  <a:schemeClr val="tx1">
                    <a:lumMod val="65000"/>
                    <a:lumOff val="35000"/>
                  </a:schemeClr>
                </a:solidFill>
              </a:rPr>
              <a:t>- Promoverán los contenidos sobre violencia de género en los ámbitos académicos y en los que formen a profesionales de la enseñanza y de los medios de comunicación.</a:t>
            </a:r>
          </a:p>
          <a:p>
            <a:pPr marL="0" indent="0" algn="just">
              <a:buNone/>
            </a:pPr>
            <a:r>
              <a:rPr lang="es-ES" dirty="0" smtClean="0">
                <a:solidFill>
                  <a:schemeClr val="tx1">
                    <a:lumMod val="65000"/>
                    <a:lumOff val="35000"/>
                  </a:schemeClr>
                </a:solidFill>
              </a:rPr>
              <a:t>- Promoverán los contenidos sobre la violencia de género en los estudios universitarios de grado y en los programas de posgrado.</a:t>
            </a:r>
          </a:p>
        </p:txBody>
      </p:sp>
    </p:spTree>
    <p:extLst>
      <p:ext uri="{BB962C8B-B14F-4D97-AF65-F5344CB8AC3E}">
        <p14:creationId xmlns:p14="http://schemas.microsoft.com/office/powerpoint/2010/main" val="353418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332656"/>
            <a:ext cx="8534400" cy="864096"/>
          </a:xfrm>
        </p:spPr>
        <p:txBody>
          <a:bodyPr>
            <a:normAutofit/>
          </a:bodyPr>
          <a:lstStyle/>
          <a:p>
            <a:r>
              <a:rPr lang="es-ES" sz="2400" b="1" dirty="0" smtClean="0">
                <a:solidFill>
                  <a:schemeClr val="tx1">
                    <a:lumMod val="65000"/>
                    <a:lumOff val="35000"/>
                  </a:schemeClr>
                </a:solidFill>
              </a:rPr>
              <a:t> </a:t>
            </a:r>
            <a:endParaRPr lang="es-ES" sz="2400" b="1" dirty="0">
              <a:solidFill>
                <a:schemeClr val="tx1">
                  <a:lumMod val="65000"/>
                  <a:lumOff val="35000"/>
                </a:schemeClr>
              </a:solidFill>
            </a:endParaRPr>
          </a:p>
        </p:txBody>
      </p:sp>
      <p:sp>
        <p:nvSpPr>
          <p:cNvPr id="3" name="2 Marcador de contenido"/>
          <p:cNvSpPr>
            <a:spLocks noGrp="1"/>
          </p:cNvSpPr>
          <p:nvPr>
            <p:ph sz="quarter" idx="1"/>
          </p:nvPr>
        </p:nvSpPr>
        <p:spPr/>
        <p:txBody>
          <a:bodyPr>
            <a:normAutofit/>
          </a:bodyPr>
          <a:lstStyle/>
          <a:p>
            <a:pPr marL="0" indent="0" algn="just">
              <a:buNone/>
            </a:pPr>
            <a:r>
              <a:rPr lang="es-ES" sz="2000" b="1" dirty="0" smtClean="0">
                <a:solidFill>
                  <a:schemeClr val="tx1">
                    <a:lumMod val="65000"/>
                    <a:lumOff val="35000"/>
                  </a:schemeClr>
                </a:solidFill>
              </a:rPr>
              <a:t>CAPÍTULO IV: MEDIDAS </a:t>
            </a:r>
            <a:r>
              <a:rPr lang="es-ES" sz="2000" b="1" dirty="0">
                <a:solidFill>
                  <a:schemeClr val="tx1">
                    <a:lumMod val="65000"/>
                    <a:lumOff val="35000"/>
                  </a:schemeClr>
                </a:solidFill>
              </a:rPr>
              <a:t>EN EL ÁMBITO DE LA PUBLICIDAD Y DE LOS MEDIOS DE COMUNICACIÓN</a:t>
            </a:r>
            <a:endParaRPr lang="es-ES" sz="2000" dirty="0" smtClean="0">
              <a:solidFill>
                <a:schemeClr val="tx1">
                  <a:lumMod val="65000"/>
                  <a:lumOff val="35000"/>
                </a:schemeClr>
              </a:solidFill>
            </a:endParaRPr>
          </a:p>
          <a:p>
            <a:pPr marL="0" indent="0" algn="just">
              <a:buNone/>
            </a:pPr>
            <a:r>
              <a:rPr lang="es-ES" sz="2000" dirty="0" smtClean="0">
                <a:solidFill>
                  <a:schemeClr val="tx1">
                    <a:lumMod val="65000"/>
                    <a:lumOff val="35000"/>
                  </a:schemeClr>
                </a:solidFill>
              </a:rPr>
              <a:t>En </a:t>
            </a:r>
            <a:r>
              <a:rPr lang="es-ES" sz="2000" dirty="0" smtClean="0">
                <a:solidFill>
                  <a:schemeClr val="tx1">
                    <a:lumMod val="65000"/>
                    <a:lumOff val="35000"/>
                  </a:schemeClr>
                </a:solidFill>
              </a:rPr>
              <a:t>los artículos 17 (Publicidad y medios de comunicación), 18 (Consejo audiovisual de Andalucía) y 19 (Medios de comunicación públicos y privados de Andalucía) se recogen las medidas para promover una imagen de las mujeres no discriminatorias, respetando el principio de igualdad de mujeres y hombres, vigilancia de la publicidad sexista y especial atención al tratamiento de la violencia de género.</a:t>
            </a:r>
            <a:endParaRPr lang="es-ES" sz="2000" dirty="0">
              <a:solidFill>
                <a:schemeClr val="tx1">
                  <a:lumMod val="65000"/>
                  <a:lumOff val="35000"/>
                </a:schemeClr>
              </a:solidFill>
            </a:endParaRPr>
          </a:p>
        </p:txBody>
      </p:sp>
    </p:spTree>
    <p:extLst>
      <p:ext uri="{BB962C8B-B14F-4D97-AF65-F5344CB8AC3E}">
        <p14:creationId xmlns:p14="http://schemas.microsoft.com/office/powerpoint/2010/main" val="101397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tx1">
                    <a:lumMod val="65000"/>
                    <a:lumOff val="35000"/>
                  </a:schemeClr>
                </a:solidFill>
              </a:rPr>
              <a:t> </a:t>
            </a:r>
            <a:endParaRPr lang="es-ES" b="1" dirty="0">
              <a:solidFill>
                <a:schemeClr val="tx1">
                  <a:lumMod val="65000"/>
                  <a:lumOff val="35000"/>
                </a:schemeClr>
              </a:solidFill>
            </a:endParaRPr>
          </a:p>
        </p:txBody>
      </p:sp>
      <p:sp>
        <p:nvSpPr>
          <p:cNvPr id="3" name="2 Marcador de contenido"/>
          <p:cNvSpPr>
            <a:spLocks noGrp="1"/>
          </p:cNvSpPr>
          <p:nvPr>
            <p:ph sz="quarter" idx="1"/>
          </p:nvPr>
        </p:nvSpPr>
        <p:spPr/>
        <p:txBody>
          <a:bodyPr>
            <a:normAutofit/>
          </a:bodyPr>
          <a:lstStyle/>
          <a:p>
            <a:pPr marL="0" indent="0">
              <a:buNone/>
            </a:pPr>
            <a:r>
              <a:rPr lang="es-ES" sz="2000" b="1" dirty="0" smtClean="0">
                <a:solidFill>
                  <a:schemeClr val="tx1">
                    <a:lumMod val="65000"/>
                    <a:lumOff val="35000"/>
                  </a:schemeClr>
                </a:solidFill>
              </a:rPr>
              <a:t>CAPÍTULO V: FORMACIÓN DE PROFESIONALES</a:t>
            </a:r>
            <a:endParaRPr lang="es-ES" sz="2000" dirty="0" smtClean="0">
              <a:solidFill>
                <a:schemeClr val="tx1">
                  <a:lumMod val="65000"/>
                  <a:lumOff val="35000"/>
                </a:schemeClr>
              </a:solidFill>
            </a:endParaRPr>
          </a:p>
          <a:p>
            <a:pPr marL="0" indent="0" algn="just">
              <a:buNone/>
            </a:pPr>
            <a:r>
              <a:rPr lang="es-ES" sz="2000" dirty="0" smtClean="0">
                <a:solidFill>
                  <a:schemeClr val="tx1">
                    <a:lumMod val="65000"/>
                    <a:lumOff val="35000"/>
                  </a:schemeClr>
                </a:solidFill>
              </a:rPr>
              <a:t>En </a:t>
            </a:r>
            <a:r>
              <a:rPr lang="es-ES" sz="2000" dirty="0" smtClean="0">
                <a:solidFill>
                  <a:schemeClr val="tx1">
                    <a:lumMod val="65000"/>
                    <a:lumOff val="35000"/>
                  </a:schemeClr>
                </a:solidFill>
              </a:rPr>
              <a:t>los artículos 20, 21, 22, 23, 24 y 25 se garantiza la adopción de medios para la formación y especialización de las personas profesionales que atienden a las mujeres en lo ámbitos judicial, educativo, seguridad, sanidad, medios de comunicación y profesionales y personal de la Administración de la Junta de Andalucía.</a:t>
            </a:r>
            <a:endParaRPr lang="es-ES" sz="2000" dirty="0">
              <a:solidFill>
                <a:schemeClr val="tx1">
                  <a:lumMod val="65000"/>
                  <a:lumOff val="35000"/>
                </a:schemeClr>
              </a:solidFill>
            </a:endParaRPr>
          </a:p>
        </p:txBody>
      </p:sp>
    </p:spTree>
    <p:extLst>
      <p:ext uri="{BB962C8B-B14F-4D97-AF65-F5344CB8AC3E}">
        <p14:creationId xmlns:p14="http://schemas.microsoft.com/office/powerpoint/2010/main" val="320724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896144"/>
          </a:xfrm>
        </p:spPr>
        <p:txBody>
          <a:bodyPr>
            <a:normAutofit fontScale="90000"/>
          </a:bodyPr>
          <a:lstStyle/>
          <a:p>
            <a:r>
              <a:rPr lang="es-ES" b="1" u="sng" dirty="0" smtClean="0">
                <a:solidFill>
                  <a:schemeClr val="tx1">
                    <a:lumMod val="65000"/>
                    <a:lumOff val="35000"/>
                  </a:schemeClr>
                </a:solidFill>
              </a:rPr>
              <a:t>TÍTULO II: PROTECCIÓN Y ATENCIÓN A LAS MUJERES</a:t>
            </a:r>
            <a:endParaRPr lang="es-ES" b="1" u="sng" dirty="0">
              <a:solidFill>
                <a:schemeClr val="tx1">
                  <a:lumMod val="65000"/>
                  <a:lumOff val="35000"/>
                </a:schemeClr>
              </a:solidFill>
            </a:endParaRPr>
          </a:p>
        </p:txBody>
      </p:sp>
      <p:sp>
        <p:nvSpPr>
          <p:cNvPr id="3" name="2 Marcador de contenido"/>
          <p:cNvSpPr>
            <a:spLocks noGrp="1"/>
          </p:cNvSpPr>
          <p:nvPr>
            <p:ph sz="quarter" idx="1"/>
          </p:nvPr>
        </p:nvSpPr>
        <p:spPr>
          <a:xfrm>
            <a:off x="301752" y="1527048"/>
            <a:ext cx="8503920" cy="4782272"/>
          </a:xfrm>
        </p:spPr>
        <p:txBody>
          <a:bodyPr>
            <a:normAutofit fontScale="62500" lnSpcReduction="20000"/>
          </a:bodyPr>
          <a:lstStyle/>
          <a:p>
            <a:pPr marL="0" indent="0">
              <a:buNone/>
            </a:pPr>
            <a:r>
              <a:rPr lang="es-ES" b="1" dirty="0" smtClean="0">
                <a:solidFill>
                  <a:schemeClr val="tx1">
                    <a:lumMod val="65000"/>
                    <a:lumOff val="35000"/>
                  </a:schemeClr>
                </a:solidFill>
              </a:rPr>
              <a:t>CAPÍTULO I: DERECHOS DE LAS MUJERES</a:t>
            </a:r>
          </a:p>
          <a:p>
            <a:pPr marL="0" indent="0" algn="just">
              <a:buNone/>
            </a:pPr>
            <a:r>
              <a:rPr lang="es-ES" dirty="0">
                <a:solidFill>
                  <a:schemeClr val="tx1">
                    <a:lumMod val="65000"/>
                    <a:lumOff val="35000"/>
                  </a:schemeClr>
                </a:solidFill>
              </a:rPr>
              <a:t>Las administraciones públicas de Andalucía garantizarán a las mujeres víctimas de violencia de género el derecho a:</a:t>
            </a:r>
          </a:p>
          <a:p>
            <a:pPr marL="0" indent="0" algn="just">
              <a:buNone/>
            </a:pPr>
            <a:r>
              <a:rPr lang="es-ES" dirty="0">
                <a:solidFill>
                  <a:schemeClr val="tx1">
                    <a:lumMod val="65000"/>
                    <a:lumOff val="35000"/>
                  </a:schemeClr>
                </a:solidFill>
              </a:rPr>
              <a:t>-  La información: recibir información sobre los centros, recursos y servicios existentes, asesoramiento y atención adecuada a su situación; y el derecho de tener acceso a la información en dicha materia a través de las nuevas tecnologías. Esta información comprenderá las medidas relativas a su protección, seguridad, derechos, ayudas, lugar de prestación de servicios, emergencia, apoyo y recuperación integral.</a:t>
            </a:r>
          </a:p>
          <a:p>
            <a:pPr marL="0" indent="0" algn="just">
              <a:buNone/>
            </a:pPr>
            <a:r>
              <a:rPr lang="es-ES" dirty="0">
                <a:solidFill>
                  <a:schemeClr val="tx1">
                    <a:lumMod val="65000"/>
                    <a:lumOff val="35000"/>
                  </a:schemeClr>
                </a:solidFill>
              </a:rPr>
              <a:t>- La atención especializada: integración social, acogida en centros especializados, asistencia sanitaria y psicológica especializada y asistencia jurídica.</a:t>
            </a:r>
          </a:p>
          <a:p>
            <a:pPr marL="0" indent="0" algn="just">
              <a:buNone/>
            </a:pPr>
            <a:r>
              <a:rPr lang="es-ES" dirty="0">
                <a:solidFill>
                  <a:schemeClr val="tx1">
                    <a:lumMod val="65000"/>
                    <a:lumOff val="35000"/>
                  </a:schemeClr>
                </a:solidFill>
              </a:rPr>
              <a:t>- La intimidad y privacidad: protección de la información sobre las mujeres víctimas de violencia de género conforme a la Ley Orgánica de Protección de datos de carácter personal.</a:t>
            </a:r>
          </a:p>
          <a:p>
            <a:pPr marL="0" indent="0" algn="just">
              <a:buNone/>
            </a:pPr>
            <a:r>
              <a:rPr lang="es-ES" dirty="0">
                <a:solidFill>
                  <a:schemeClr val="tx1">
                    <a:lumMod val="65000"/>
                    <a:lumOff val="35000"/>
                  </a:schemeClr>
                </a:solidFill>
              </a:rPr>
              <a:t>- La escolarización inmediata: de hijos e hijas y de menores a su cargo afectados por un cambio de residencia asegurando la confidencialidad de su situación.</a:t>
            </a:r>
          </a:p>
          <a:p>
            <a:pPr marL="0" indent="0" algn="just">
              <a:buNone/>
            </a:pPr>
            <a:r>
              <a:rPr lang="es-ES" dirty="0">
                <a:solidFill>
                  <a:schemeClr val="tx1">
                    <a:lumMod val="65000"/>
                    <a:lumOff val="35000"/>
                  </a:schemeClr>
                </a:solidFill>
              </a:rPr>
              <a:t>- Acreditación de la violencia de género: acreditación para el reconocimiento de los derechos regulados a través de resoluciones judiciales, informe fiscal y certificado acreditativo de atención especializada. Excepcionalmente podrá ejercitarse temporalmente determinados derechos sin acreditación.</a:t>
            </a:r>
          </a:p>
          <a:p>
            <a:pPr marL="0" indent="0" algn="just">
              <a:buNone/>
            </a:pPr>
            <a:endParaRPr lang="es-ES" b="1" dirty="0" smtClean="0">
              <a:solidFill>
                <a:schemeClr val="tx1">
                  <a:lumMod val="65000"/>
                  <a:lumOff val="35000"/>
                </a:schemeClr>
              </a:solidFill>
            </a:endParaRPr>
          </a:p>
        </p:txBody>
      </p:sp>
    </p:spTree>
    <p:extLst>
      <p:ext uri="{BB962C8B-B14F-4D97-AF65-F5344CB8AC3E}">
        <p14:creationId xmlns:p14="http://schemas.microsoft.com/office/powerpoint/2010/main" val="149452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700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II: ÁMBITO DE SEGURIDAD.</a:t>
            </a:r>
          </a:p>
          <a:p>
            <a:pPr marL="0" indent="0">
              <a:buNone/>
            </a:pPr>
            <a:endParaRPr lang="es-ES" dirty="0" smtClean="0"/>
          </a:p>
          <a:p>
            <a:pPr marL="0" indent="0" algn="just">
              <a:buNone/>
            </a:pPr>
            <a:r>
              <a:rPr lang="es-ES" dirty="0" smtClean="0">
                <a:solidFill>
                  <a:schemeClr val="tx1">
                    <a:lumMod val="65000"/>
                    <a:lumOff val="35000"/>
                  </a:schemeClr>
                </a:solidFill>
              </a:rPr>
              <a:t>Los </a:t>
            </a:r>
            <a:r>
              <a:rPr lang="es-ES" dirty="0">
                <a:solidFill>
                  <a:schemeClr val="tx1">
                    <a:lumMod val="65000"/>
                    <a:lumOff val="35000"/>
                  </a:schemeClr>
                </a:solidFill>
              </a:rPr>
              <a:t>poderes públicos elaborarán planes de colaboración que garanticen la ordenación de sus actuaciones en la prevención, asistencia y persecución de los actos de violencia de género e implicarán a las Administraciones sanitaria, jurídica, las Fuerzas y Cuerpos de Seguridad, servicios sociales y organismos de igualdad. Todos estos:</a:t>
            </a:r>
          </a:p>
          <a:p>
            <a:pPr marL="0" indent="0" algn="just">
              <a:buNone/>
            </a:pPr>
            <a:r>
              <a:rPr lang="es-ES" dirty="0">
                <a:solidFill>
                  <a:schemeClr val="tx1">
                    <a:lumMod val="65000"/>
                    <a:lumOff val="35000"/>
                  </a:schemeClr>
                </a:solidFill>
              </a:rPr>
              <a:t>- Cooperarán a fin de implementar medidas eficaces para la erradicación de la violencia de género.</a:t>
            </a:r>
          </a:p>
          <a:p>
            <a:pPr marL="0" indent="0" algn="just">
              <a:buNone/>
            </a:pPr>
            <a:r>
              <a:rPr lang="es-ES" dirty="0">
                <a:solidFill>
                  <a:schemeClr val="tx1">
                    <a:lumMod val="65000"/>
                    <a:lumOff val="35000"/>
                  </a:schemeClr>
                </a:solidFill>
              </a:rPr>
              <a:t>- Proveerán lo necesario para la aplicación de medidas judiciales.</a:t>
            </a:r>
          </a:p>
          <a:p>
            <a:pPr marL="0" indent="0" algn="just">
              <a:buNone/>
            </a:pPr>
            <a:r>
              <a:rPr lang="es-ES" dirty="0">
                <a:solidFill>
                  <a:schemeClr val="tx1">
                    <a:lumMod val="65000"/>
                    <a:lumOff val="35000"/>
                  </a:schemeClr>
                </a:solidFill>
              </a:rPr>
              <a:t>- Elaborarán protocolos de actuación y coordinación.</a:t>
            </a:r>
          </a:p>
          <a:p>
            <a:pPr marL="0" indent="0" algn="just">
              <a:buNone/>
            </a:pPr>
            <a:r>
              <a:rPr lang="es-ES" dirty="0">
                <a:solidFill>
                  <a:schemeClr val="tx1">
                    <a:lumMod val="65000"/>
                    <a:lumOff val="35000"/>
                  </a:schemeClr>
                </a:solidFill>
              </a:rPr>
              <a:t>Se impulsará el perfeccionamiento y modernización de los medios necesarios.</a:t>
            </a:r>
          </a:p>
          <a:p>
            <a:pPr marL="0" indent="0" algn="just">
              <a:buNone/>
            </a:pPr>
            <a:r>
              <a:rPr lang="es-ES" dirty="0">
                <a:solidFill>
                  <a:schemeClr val="tx1">
                    <a:lumMod val="65000"/>
                    <a:lumOff val="35000"/>
                  </a:schemeClr>
                </a:solidFill>
              </a:rPr>
              <a:t>Asimismo, la Administración de la Junta de Andalucía promoverá un acuerdo con la Administración General del Estado para arbitrar un Plan de Seguridad Personal que garantice la seguridad y protección de las víctimas.</a:t>
            </a:r>
          </a:p>
          <a:p>
            <a:pPr marL="0" indent="0" algn="just">
              <a:buNone/>
            </a:pPr>
            <a:endParaRPr lang="es-ES" b="1" dirty="0">
              <a:solidFill>
                <a:schemeClr val="tx1">
                  <a:lumMod val="65000"/>
                  <a:lumOff val="35000"/>
                </a:schemeClr>
              </a:solidFill>
            </a:endParaRPr>
          </a:p>
          <a:p>
            <a:pPr marL="0" indent="0" algn="just">
              <a:buNone/>
            </a:pPr>
            <a:endParaRPr lang="es-ES" dirty="0"/>
          </a:p>
        </p:txBody>
      </p:sp>
    </p:spTree>
    <p:extLst>
      <p:ext uri="{BB962C8B-B14F-4D97-AF65-F5344CB8AC3E}">
        <p14:creationId xmlns:p14="http://schemas.microsoft.com/office/powerpoint/2010/main" val="233599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92500"/>
          </a:bodyPr>
          <a:lstStyle/>
          <a:p>
            <a:pPr marL="0" indent="0">
              <a:buNone/>
            </a:pPr>
            <a:r>
              <a:rPr lang="es-ES" b="1" dirty="0" smtClean="0">
                <a:solidFill>
                  <a:schemeClr val="tx1">
                    <a:lumMod val="65000"/>
                    <a:lumOff val="35000"/>
                  </a:schemeClr>
                </a:solidFill>
              </a:rPr>
              <a:t>CAPÍTULO III: </a:t>
            </a:r>
            <a:r>
              <a:rPr lang="es-ES" b="1" dirty="0">
                <a:solidFill>
                  <a:schemeClr val="tx1">
                    <a:lumMod val="65000"/>
                    <a:lumOff val="35000"/>
                  </a:schemeClr>
                </a:solidFill>
              </a:rPr>
              <a:t>ÁMBITO DE </a:t>
            </a:r>
            <a:r>
              <a:rPr lang="es-ES" b="1" dirty="0" smtClean="0">
                <a:solidFill>
                  <a:schemeClr val="tx1">
                    <a:lumMod val="65000"/>
                    <a:lumOff val="35000"/>
                  </a:schemeClr>
                </a:solidFill>
              </a:rPr>
              <a:t>LA SALUD</a:t>
            </a:r>
            <a:r>
              <a:rPr lang="es-ES" b="1" dirty="0" smtClean="0">
                <a:solidFill>
                  <a:schemeClr val="tx1">
                    <a:lumMod val="65000"/>
                    <a:lumOff val="35000"/>
                  </a:schemeClr>
                </a:solidFill>
              </a:rPr>
              <a:t>.</a:t>
            </a:r>
            <a:endParaRPr lang="es-ES" b="1" dirty="0">
              <a:solidFill>
                <a:schemeClr val="tx1">
                  <a:lumMod val="65000"/>
                  <a:lumOff val="35000"/>
                </a:schemeClr>
              </a:solidFill>
            </a:endParaRPr>
          </a:p>
          <a:p>
            <a:pPr marL="0" indent="0" algn="just">
              <a:buNone/>
            </a:pPr>
            <a:r>
              <a:rPr lang="es-ES" sz="2100" dirty="0">
                <a:solidFill>
                  <a:schemeClr val="tx1">
                    <a:lumMod val="65000"/>
                    <a:lumOff val="35000"/>
                  </a:schemeClr>
                </a:solidFill>
              </a:rPr>
              <a:t>El Plan Andaluz de Salud establecerá medidas específicas para la prevención, detección precoz, atención e intervención de los casos de violencia de género. Asimismo, incorporará las medidas necesarias para el seguimiento y evaluación del impacto en salud en las personas afectadas.</a:t>
            </a:r>
          </a:p>
          <a:p>
            <a:pPr marL="0" indent="0" algn="just">
              <a:buNone/>
            </a:pPr>
            <a:r>
              <a:rPr lang="es-ES" sz="2100" dirty="0">
                <a:solidFill>
                  <a:schemeClr val="tx1">
                    <a:lumMod val="65000"/>
                    <a:lumOff val="35000"/>
                  </a:schemeClr>
                </a:solidFill>
              </a:rPr>
              <a:t>Uno de los principales objetivos en el ámbito de los servicios de salud será la detección precoz de las situaciones de violencia de género. Las mujeres víctimas de este tipo de violencia tienen derecho a una atención y asistencia sanitaria especializada. El Gobierno andaluz garantiza la aplicación de un protocolo con pautas uniformes de actuación sanitaria (tanto en el ámbito público como en el privado) en los diferentes niveles y servicios. Este protocolo incluye un tratamiento específico para las mujeres que han sufrido agresión sexual.</a:t>
            </a:r>
          </a:p>
          <a:p>
            <a:pPr marL="0" indent="0">
              <a:buNone/>
            </a:pPr>
            <a:endParaRPr lang="es-ES" dirty="0"/>
          </a:p>
        </p:txBody>
      </p:sp>
    </p:spTree>
    <p:extLst>
      <p:ext uri="{BB962C8B-B14F-4D97-AF65-F5344CB8AC3E}">
        <p14:creationId xmlns:p14="http://schemas.microsoft.com/office/powerpoint/2010/main" val="401813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62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IV: ATENCIÓN JURÍDICA.</a:t>
            </a:r>
          </a:p>
          <a:p>
            <a:pPr marL="0" indent="0" algn="just">
              <a:buNone/>
            </a:pPr>
            <a:r>
              <a:rPr lang="es-ES" dirty="0">
                <a:solidFill>
                  <a:schemeClr val="tx1">
                    <a:lumMod val="65000"/>
                    <a:lumOff val="35000"/>
                  </a:schemeClr>
                </a:solidFill>
              </a:rPr>
              <a:t>La Administración de la Junta de Andalucía garantizará el derecho a la orientación jurídica y a la defensa y asistencia legal que se asumirán por una misma dirección letrada especializada y una misma representación procesal. Abarcará todos los procesos y procedimientos que tengan causa directa o indirecta en la violencia de género hasta su finalización, incluida la ejecución de la sentencia. Este mismo derecho  asistirá a los causahabientes en caso de fallecimiento de la mujer.</a:t>
            </a:r>
          </a:p>
          <a:p>
            <a:pPr marL="0" indent="0" algn="just">
              <a:buNone/>
            </a:pPr>
            <a:r>
              <a:rPr lang="es-ES" dirty="0">
                <a:solidFill>
                  <a:schemeClr val="tx1">
                    <a:lumMod val="65000"/>
                    <a:lumOff val="35000"/>
                  </a:schemeClr>
                </a:solidFill>
              </a:rPr>
              <a:t>La Consejería competente en materia de Administración de Justicia:</a:t>
            </a:r>
          </a:p>
          <a:p>
            <a:pPr marL="0" indent="0" algn="just">
              <a:buNone/>
            </a:pPr>
            <a:r>
              <a:rPr lang="es-ES" dirty="0">
                <a:solidFill>
                  <a:schemeClr val="tx1">
                    <a:lumMod val="65000"/>
                    <a:lumOff val="35000"/>
                  </a:schemeClr>
                </a:solidFill>
              </a:rPr>
              <a:t>- Promoverá la creación de juzgados específicos de Violencia sobre la Mujer y secciones de la Fiscalía que correspondan.</a:t>
            </a:r>
          </a:p>
          <a:p>
            <a:pPr marL="0" indent="0" algn="just">
              <a:buNone/>
            </a:pPr>
            <a:r>
              <a:rPr lang="es-ES" dirty="0">
                <a:solidFill>
                  <a:schemeClr val="tx1">
                    <a:lumMod val="65000"/>
                    <a:lumOff val="35000"/>
                  </a:schemeClr>
                </a:solidFill>
              </a:rPr>
              <a:t>- Organizará, a través de sus Instituciones de Medicina Legal, las unidades de valoración integral de violencia de género encargadas de realizar: valoración integral de los efectos de la violencia física, psíquica y sexual; valoración de los efectos de la exposición a la violencia y de las agresiones sufridas por los hijas y los hijos menores a su cargo; y valoración de la incidencia, peligrosidad objetiva y riesgo de reincidencia  del agresor.</a:t>
            </a:r>
          </a:p>
          <a:p>
            <a:pPr marL="0" indent="0" algn="just">
              <a:buNone/>
            </a:pPr>
            <a:r>
              <a:rPr lang="es-ES" dirty="0">
                <a:solidFill>
                  <a:schemeClr val="tx1">
                    <a:lumMod val="65000"/>
                    <a:lumOff val="35000"/>
                  </a:schemeClr>
                </a:solidFill>
              </a:rPr>
              <a:t>La Administración de la Junta de Andalucía podrá personarse en los procedimientos por actos de violencia de género  cometidos en Andalucía en los que cause la muerte a las mujeres.</a:t>
            </a:r>
          </a:p>
          <a:p>
            <a:pPr marL="0" indent="0">
              <a:buNone/>
            </a:pPr>
            <a:endParaRPr lang="es-ES" b="1" dirty="0">
              <a:solidFill>
                <a:schemeClr val="tx1">
                  <a:lumMod val="65000"/>
                  <a:lumOff val="35000"/>
                </a:schemeClr>
              </a:solidFill>
            </a:endParaRPr>
          </a:p>
          <a:p>
            <a:pPr marL="0" indent="0">
              <a:buNone/>
            </a:pPr>
            <a:endParaRPr lang="es-ES" dirty="0"/>
          </a:p>
        </p:txBody>
      </p:sp>
    </p:spTree>
    <p:extLst>
      <p:ext uri="{BB962C8B-B14F-4D97-AF65-F5344CB8AC3E}">
        <p14:creationId xmlns:p14="http://schemas.microsoft.com/office/powerpoint/2010/main" val="832940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62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V: ATENCIÓN SOCIAL.</a:t>
            </a:r>
            <a:endParaRPr lang="es-ES" b="1" dirty="0">
              <a:solidFill>
                <a:schemeClr val="tx1">
                  <a:lumMod val="65000"/>
                  <a:lumOff val="35000"/>
                </a:schemeClr>
              </a:solidFill>
            </a:endParaRPr>
          </a:p>
          <a:p>
            <a:pPr marL="0" indent="0" algn="just">
              <a:buNone/>
            </a:pPr>
            <a:r>
              <a:rPr lang="es-ES" dirty="0">
                <a:solidFill>
                  <a:schemeClr val="tx1">
                    <a:lumMod val="65000"/>
                    <a:lumOff val="35000"/>
                  </a:schemeClr>
                </a:solidFill>
              </a:rPr>
              <a:t>Las Administraciones públicas de Andalucía, y en particular la Consejería competente en materia de igualdad:</a:t>
            </a:r>
          </a:p>
          <a:p>
            <a:pPr marL="0" indent="0" algn="just">
              <a:buNone/>
            </a:pPr>
            <a:r>
              <a:rPr lang="es-ES" dirty="0">
                <a:solidFill>
                  <a:schemeClr val="tx1">
                    <a:lumMod val="65000"/>
                    <a:lumOff val="35000"/>
                  </a:schemeClr>
                </a:solidFill>
              </a:rPr>
              <a:t>- Contarán con servicios de información accesibles para dar a conocer los derechos que asisten a las mujeres víctimas de violencia de género.</a:t>
            </a:r>
          </a:p>
          <a:p>
            <a:pPr marL="0" indent="0" algn="just">
              <a:buNone/>
            </a:pPr>
            <a:r>
              <a:rPr lang="es-ES" dirty="0">
                <a:solidFill>
                  <a:schemeClr val="tx1">
                    <a:lumMod val="65000"/>
                    <a:lumOff val="35000"/>
                  </a:schemeClr>
                </a:solidFill>
              </a:rPr>
              <a:t>- Garantizarán que tanto las mujeres con discapacidad como las mujeres inmigrantes  víctimas de violencia de género tengan acceso integral a la información sobre sus derechos y recursos existentes.</a:t>
            </a:r>
          </a:p>
          <a:p>
            <a:pPr marL="0" indent="0" algn="just">
              <a:buNone/>
            </a:pPr>
            <a:r>
              <a:rPr lang="es-ES" dirty="0">
                <a:solidFill>
                  <a:schemeClr val="tx1">
                    <a:lumMod val="65000"/>
                    <a:lumOff val="35000"/>
                  </a:schemeClr>
                </a:solidFill>
              </a:rPr>
              <a:t>- Desarrollarán los medios necesarios para garantizar la información a las mujeres víctimas de violencia de género que por sus circunstancias personales y sociales puedan tener una mayor dificultad para el ejercicio efectivo de este derecho.</a:t>
            </a:r>
          </a:p>
          <a:p>
            <a:pPr marL="0" indent="0" algn="just">
              <a:buNone/>
            </a:pPr>
            <a:r>
              <a:rPr lang="es-ES" dirty="0">
                <a:solidFill>
                  <a:schemeClr val="tx1">
                    <a:lumMod val="65000"/>
                    <a:lumOff val="35000"/>
                  </a:schemeClr>
                </a:solidFill>
              </a:rPr>
              <a:t>- Velarán para que las unidades relacionadas con la atención a las víctimas de violencia de género no se encuentren condenados o incursos en causas relativas a la violencia de género.</a:t>
            </a:r>
          </a:p>
          <a:p>
            <a:pPr marL="0" indent="0" algn="just">
              <a:buNone/>
            </a:pPr>
            <a:r>
              <a:rPr lang="es-ES" dirty="0">
                <a:solidFill>
                  <a:schemeClr val="tx1">
                    <a:lumMod val="65000"/>
                    <a:lumOff val="35000"/>
                  </a:schemeClr>
                </a:solidFill>
              </a:rPr>
              <a:t>Además, le corresponde a los municipios: colaborar con la Administración andaluza en la atención e información a las mujeres, crear unidades de información y atención a mujeres víctimas de cualquier tipo de violencia de género, y derivar a los servicios especializados todos los casos de violencia de género de los que tenga conocimiento y no puedan ser atendidos por la entidad local.</a:t>
            </a:r>
          </a:p>
          <a:p>
            <a:pPr marL="0" indent="0">
              <a:buNone/>
            </a:pPr>
            <a:endParaRPr lang="es-ES" dirty="0"/>
          </a:p>
        </p:txBody>
      </p:sp>
    </p:spTree>
    <p:extLst>
      <p:ext uri="{BB962C8B-B14F-4D97-AF65-F5344CB8AC3E}">
        <p14:creationId xmlns:p14="http://schemas.microsoft.com/office/powerpoint/2010/main" val="27273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467544" y="2780928"/>
            <a:ext cx="8280920" cy="3417912"/>
          </a:xfrm>
        </p:spPr>
        <p:txBody>
          <a:bodyPr>
            <a:normAutofit fontScale="85000" lnSpcReduction="20000"/>
          </a:bodyPr>
          <a:lstStyle/>
          <a:p>
            <a:pPr algn="just"/>
            <a:r>
              <a:rPr lang="es-ES" sz="1800" b="0" i="1" cap="none" dirty="0" smtClean="0"/>
              <a:t>El derecho a vivir dignamente es libertad y sin vulneración de la integridad personal, tanto física como psicológica es uno de los derechos humanos universales.</a:t>
            </a:r>
          </a:p>
          <a:p>
            <a:pPr algn="just"/>
            <a:endParaRPr lang="es-ES" sz="1800" b="0" i="1" cap="none" dirty="0" smtClean="0"/>
          </a:p>
          <a:p>
            <a:pPr algn="just"/>
            <a:r>
              <a:rPr lang="es-ES" sz="1800" b="0" i="1" cap="none" dirty="0" smtClean="0"/>
              <a:t>La violencia de género supone una manifestación extrema de la desigualdad y del sometimiento en el que viven las mujeres en todo el mundo y representa una clara conculcación de los derechos humanos.</a:t>
            </a:r>
          </a:p>
          <a:p>
            <a:pPr algn="just"/>
            <a:endParaRPr lang="es-ES" sz="1800" b="0" i="1" cap="none" dirty="0"/>
          </a:p>
          <a:p>
            <a:pPr algn="just"/>
            <a:r>
              <a:rPr lang="es-ES" sz="1800" b="0" i="1" cap="none" dirty="0" smtClean="0"/>
              <a:t>La regulación legal de una </a:t>
            </a:r>
            <a:r>
              <a:rPr lang="es-ES" sz="1800" b="0" i="1" cap="none" dirty="0" smtClean="0"/>
              <a:t>situación que durante siglos se ha mantenido recluida en la privacidad ha desafiado los modos de atender la violencia de género, y esto a su vez ha facilitado la constatación de que la prevención y la erradicación no pueden venir de acciones aisladas, sino de una intervención integral y coordinada, que implica la responsabilidad de los poderes públicos a través de políticas adecuadas y del compromiso de la sociedad civil para avanzar hacia la eliminación de toda forma de abuso contra las mujeres.</a:t>
            </a:r>
            <a:endParaRPr lang="es-ES" sz="1800" b="0" i="1" cap="none" dirty="0" smtClean="0"/>
          </a:p>
          <a:p>
            <a:pPr algn="just"/>
            <a:endParaRPr lang="es-ES" sz="1800" cap="none" dirty="0" smtClean="0"/>
          </a:p>
        </p:txBody>
      </p:sp>
      <p:sp>
        <p:nvSpPr>
          <p:cNvPr id="3" name="2 Título"/>
          <p:cNvSpPr>
            <a:spLocks noGrp="1"/>
          </p:cNvSpPr>
          <p:nvPr>
            <p:ph type="ctrTitle"/>
          </p:nvPr>
        </p:nvSpPr>
        <p:spPr/>
        <p:txBody>
          <a:bodyPr/>
          <a:lstStyle/>
          <a:p>
            <a:r>
              <a:rPr lang="es-ES" b="1" dirty="0" smtClean="0">
                <a:solidFill>
                  <a:schemeClr val="tx1">
                    <a:lumMod val="65000"/>
                    <a:lumOff val="35000"/>
                  </a:schemeClr>
                </a:solidFill>
              </a:rPr>
              <a:t>EXPOSICIÓN DE MOTIVOS</a:t>
            </a:r>
            <a:endParaRPr lang="es-ES" b="1" dirty="0">
              <a:solidFill>
                <a:schemeClr val="tx1">
                  <a:lumMod val="65000"/>
                  <a:lumOff val="35000"/>
                </a:schemeClr>
              </a:solidFill>
            </a:endParaRPr>
          </a:p>
        </p:txBody>
      </p:sp>
    </p:spTree>
    <p:extLst>
      <p:ext uri="{BB962C8B-B14F-4D97-AF65-F5344CB8AC3E}">
        <p14:creationId xmlns:p14="http://schemas.microsoft.com/office/powerpoint/2010/main" val="89711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301752" y="1527048"/>
            <a:ext cx="8503920" cy="4998296"/>
          </a:xfrm>
        </p:spPr>
        <p:txBody>
          <a:bodyPr>
            <a:normAutofit fontScale="47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VI: ATENCIÓN INTEGRAL Y ACOGIDA .</a:t>
            </a:r>
          </a:p>
          <a:p>
            <a:pPr marL="0" indent="0" algn="just">
              <a:buNone/>
            </a:pPr>
            <a:r>
              <a:rPr lang="es-ES" dirty="0">
                <a:solidFill>
                  <a:schemeClr val="tx1">
                    <a:lumMod val="65000"/>
                    <a:lumOff val="35000"/>
                  </a:schemeClr>
                </a:solidFill>
              </a:rPr>
              <a:t>La Administración de la Junta de Andalucía:</a:t>
            </a:r>
          </a:p>
          <a:p>
            <a:pPr marL="0" indent="0" algn="just">
              <a:buNone/>
            </a:pPr>
            <a:r>
              <a:rPr lang="es-ES" dirty="0">
                <a:solidFill>
                  <a:schemeClr val="tx1">
                    <a:lumMod val="65000"/>
                    <a:lumOff val="35000"/>
                  </a:schemeClr>
                </a:solidFill>
              </a:rPr>
              <a:t>- Garantizará la atención y acogida inmediata a aquellas mujeres y a los menores a su cargo que se encuentren en situación de emergencia como consecuencia de violencia de género.</a:t>
            </a:r>
          </a:p>
          <a:p>
            <a:pPr marL="0" indent="0" algn="just">
              <a:buNone/>
            </a:pPr>
            <a:r>
              <a:rPr lang="es-ES" dirty="0">
                <a:solidFill>
                  <a:schemeClr val="tx1">
                    <a:lumMod val="65000"/>
                    <a:lumOff val="35000"/>
                  </a:schemeClr>
                </a:solidFill>
              </a:rPr>
              <a:t>- Facilitará la información, asesoramiento jurídico y apoyo psicológico necesario así como los recursos que se precisen.</a:t>
            </a:r>
          </a:p>
          <a:p>
            <a:pPr marL="0" indent="0" algn="just">
              <a:buNone/>
            </a:pPr>
            <a:r>
              <a:rPr lang="es-ES" dirty="0">
                <a:solidFill>
                  <a:schemeClr val="tx1">
                    <a:lumMod val="65000"/>
                    <a:lumOff val="35000"/>
                  </a:schemeClr>
                </a:solidFill>
              </a:rPr>
              <a:t>- Garantizará que la atención sea realizada por mujeres siempre que la víctima lo solicite.</a:t>
            </a:r>
          </a:p>
          <a:p>
            <a:pPr marL="0" indent="0" algn="just">
              <a:buNone/>
            </a:pPr>
            <a:r>
              <a:rPr lang="es-ES" dirty="0">
                <a:solidFill>
                  <a:schemeClr val="tx1">
                    <a:lumMod val="65000"/>
                    <a:lumOff val="35000"/>
                  </a:schemeClr>
                </a:solidFill>
              </a:rPr>
              <a:t>- Garantizará a las víctimas la acogida, la atención integral especializada y multidisciplinar y los medios de apoyo y recuperación.</a:t>
            </a:r>
          </a:p>
          <a:p>
            <a:pPr marL="0" indent="0" algn="just">
              <a:buNone/>
            </a:pPr>
            <a:r>
              <a:rPr lang="es-ES" dirty="0">
                <a:solidFill>
                  <a:schemeClr val="tx1">
                    <a:lumMod val="65000"/>
                    <a:lumOff val="35000"/>
                  </a:schemeClr>
                </a:solidFill>
              </a:rPr>
              <a:t>- Comprenderá una intervención con las mujeres y menores a su cargo basada en un sistema coordinado de servicios, recursos y ayudas económicas y </a:t>
            </a:r>
            <a:r>
              <a:rPr lang="es-ES" dirty="0" err="1">
                <a:solidFill>
                  <a:schemeClr val="tx1">
                    <a:lumMod val="65000"/>
                    <a:lumOff val="35000"/>
                  </a:schemeClr>
                </a:solidFill>
              </a:rPr>
              <a:t>sociolaborales</a:t>
            </a:r>
            <a:r>
              <a:rPr lang="es-ES" dirty="0">
                <a:solidFill>
                  <a:schemeClr val="tx1">
                    <a:lumMod val="65000"/>
                    <a:lumOff val="35000"/>
                  </a:schemeClr>
                </a:solidFill>
              </a:rPr>
              <a:t> de acuerdo con las siguientes características: especializados, multidisciplinares y accesibles.</a:t>
            </a:r>
          </a:p>
          <a:p>
            <a:pPr marL="0" indent="0" algn="just">
              <a:buNone/>
            </a:pPr>
            <a:r>
              <a:rPr lang="es-ES" dirty="0">
                <a:solidFill>
                  <a:schemeClr val="tx1">
                    <a:lumMod val="65000"/>
                    <a:lumOff val="35000"/>
                  </a:schemeClr>
                </a:solidFill>
              </a:rPr>
              <a:t>- Valorará las necesidades de recursos de atención integral y de acogida. </a:t>
            </a:r>
          </a:p>
          <a:p>
            <a:pPr marL="0" indent="0" algn="just">
              <a:buNone/>
            </a:pPr>
            <a:r>
              <a:rPr lang="es-ES" dirty="0">
                <a:solidFill>
                  <a:schemeClr val="tx1">
                    <a:lumMod val="65000"/>
                    <a:lumOff val="35000"/>
                  </a:schemeClr>
                </a:solidFill>
              </a:rPr>
              <a:t>- Adoptarán fórmulas organizativas que garanticen la efectividad de los indicados principios.</a:t>
            </a:r>
          </a:p>
          <a:p>
            <a:pPr marL="0" indent="0" algn="just">
              <a:buNone/>
            </a:pPr>
            <a:r>
              <a:rPr lang="es-ES" dirty="0">
                <a:solidFill>
                  <a:schemeClr val="tx1">
                    <a:lumMod val="65000"/>
                    <a:lumOff val="35000"/>
                  </a:schemeClr>
                </a:solidFill>
              </a:rPr>
              <a:t>- Facilitará la disponibilidad de los inmuebles para desarrollar este modelo de atención integral y de acogida y determinará los requisitos que deben reunir estos centros. Asimismo, ampliará la red pública de los centros de acuerdo a la demanda existente.</a:t>
            </a:r>
          </a:p>
          <a:p>
            <a:pPr marL="0" indent="0" algn="just">
              <a:buNone/>
            </a:pPr>
            <a:r>
              <a:rPr lang="es-ES" dirty="0">
                <a:solidFill>
                  <a:schemeClr val="tx1">
                    <a:lumMod val="65000"/>
                    <a:lumOff val="35000"/>
                  </a:schemeClr>
                </a:solidFill>
              </a:rPr>
              <a:t>- Facilitará el ingreso preferente en la red pública de centros existentes a las mujeres que además de sufrir violencia de género tengan otra problemáticas o situaciones añadidas.</a:t>
            </a:r>
          </a:p>
          <a:p>
            <a:pPr marL="0" indent="0" algn="just">
              <a:buNone/>
            </a:pPr>
            <a:r>
              <a:rPr lang="es-ES" dirty="0">
                <a:solidFill>
                  <a:schemeClr val="tx1">
                    <a:lumMod val="65000"/>
                    <a:lumOff val="35000"/>
                  </a:schemeClr>
                </a:solidFill>
              </a:rPr>
              <a:t>La tipología de centros de atención integral y de acogida se organizará de acuerdo a tres niveles de atención:</a:t>
            </a:r>
          </a:p>
          <a:p>
            <a:pPr marL="0" indent="0" algn="just">
              <a:buNone/>
            </a:pPr>
            <a:r>
              <a:rPr lang="es-ES" dirty="0">
                <a:solidFill>
                  <a:schemeClr val="tx1">
                    <a:lumMod val="65000"/>
                    <a:lumOff val="35000"/>
                  </a:schemeClr>
                </a:solidFill>
              </a:rPr>
              <a:t>1. Centros de emergencia que prestan atención a las mujeres y a los menores que las acompañan.</a:t>
            </a:r>
          </a:p>
          <a:p>
            <a:pPr marL="0" indent="0" algn="just">
              <a:buNone/>
            </a:pPr>
            <a:r>
              <a:rPr lang="es-ES" dirty="0">
                <a:solidFill>
                  <a:schemeClr val="tx1">
                    <a:lumMod val="65000"/>
                    <a:lumOff val="35000"/>
                  </a:schemeClr>
                </a:solidFill>
              </a:rPr>
              <a:t>2. Las casas de acogido.</a:t>
            </a:r>
          </a:p>
          <a:p>
            <a:pPr marL="0" indent="0" algn="just">
              <a:buNone/>
            </a:pPr>
            <a:r>
              <a:rPr lang="es-ES" dirty="0">
                <a:solidFill>
                  <a:schemeClr val="tx1">
                    <a:lumMod val="65000"/>
                    <a:lumOff val="35000"/>
                  </a:schemeClr>
                </a:solidFill>
              </a:rPr>
              <a:t>3. Pisos tutelados.</a:t>
            </a:r>
          </a:p>
          <a:p>
            <a:pPr marL="0" indent="0" algn="just">
              <a:buNone/>
            </a:pPr>
            <a:r>
              <a:rPr lang="es-ES" dirty="0">
                <a:solidFill>
                  <a:schemeClr val="tx1">
                    <a:lumMod val="65000"/>
                    <a:lumOff val="35000"/>
                  </a:schemeClr>
                </a:solidFill>
              </a:rPr>
              <a:t>En estos centros se procurará la recuperación integral de las mujeres y menores que las acompañen en el ámbito </a:t>
            </a:r>
            <a:r>
              <a:rPr lang="es-ES" dirty="0" err="1">
                <a:solidFill>
                  <a:schemeClr val="tx1">
                    <a:lumMod val="65000"/>
                    <a:lumOff val="35000"/>
                  </a:schemeClr>
                </a:solidFill>
              </a:rPr>
              <a:t>socieducativo</a:t>
            </a:r>
            <a:r>
              <a:rPr lang="es-ES" dirty="0">
                <a:solidFill>
                  <a:schemeClr val="tx1">
                    <a:lumMod val="65000"/>
                    <a:lumOff val="35000"/>
                  </a:schemeClr>
                </a:solidFill>
              </a:rPr>
              <a:t>, social, formativo, psicológico y jurídico.</a:t>
            </a:r>
          </a:p>
          <a:p>
            <a:pPr marL="0" indent="0">
              <a:buNone/>
            </a:pPr>
            <a:endParaRPr lang="es-ES" b="1" dirty="0">
              <a:solidFill>
                <a:schemeClr val="tx1">
                  <a:lumMod val="65000"/>
                  <a:lumOff val="35000"/>
                </a:schemeClr>
              </a:solidFill>
            </a:endParaRPr>
          </a:p>
          <a:p>
            <a:pPr marL="0" indent="0">
              <a:buNone/>
            </a:pPr>
            <a:endParaRPr lang="es-ES" dirty="0"/>
          </a:p>
        </p:txBody>
      </p:sp>
    </p:spTree>
    <p:extLst>
      <p:ext uri="{BB962C8B-B14F-4D97-AF65-F5344CB8AC3E}">
        <p14:creationId xmlns:p14="http://schemas.microsoft.com/office/powerpoint/2010/main" val="233583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0"/>
            <a:ext cx="8374704" cy="1052736"/>
          </a:xfrm>
        </p:spPr>
        <p:txBody>
          <a:bodyPr>
            <a:normAutofit fontScale="90000"/>
          </a:bodyPr>
          <a:lstStyle/>
          <a:p>
            <a:r>
              <a:rPr lang="es-ES" b="1" u="sng" dirty="0">
                <a:solidFill>
                  <a:schemeClr val="tx1">
                    <a:lumMod val="65000"/>
                    <a:lumOff val="35000"/>
                  </a:schemeClr>
                </a:solidFill>
              </a:rPr>
              <a:t>TÍTULO </a:t>
            </a:r>
            <a:r>
              <a:rPr lang="es-ES" b="1" u="sng" dirty="0" smtClean="0">
                <a:solidFill>
                  <a:schemeClr val="tx1">
                    <a:lumMod val="65000"/>
                    <a:lumOff val="35000"/>
                  </a:schemeClr>
                </a:solidFill>
              </a:rPr>
              <a:t>III: </a:t>
            </a:r>
            <a:r>
              <a:rPr lang="es-ES" b="1" u="sng" dirty="0" smtClean="0">
                <a:solidFill>
                  <a:schemeClr val="tx1">
                    <a:lumMod val="65000"/>
                    <a:lumOff val="35000"/>
                  </a:schemeClr>
                </a:solidFill>
              </a:rPr>
              <a:t>PROTECCIÓN: MEDIDAS PARA LA RECUPERACIÓN INTEGRAL</a:t>
            </a:r>
            <a:endParaRPr lang="es-ES" dirty="0"/>
          </a:p>
        </p:txBody>
      </p:sp>
      <p:sp>
        <p:nvSpPr>
          <p:cNvPr id="3" name="2 Marcador de contenido"/>
          <p:cNvSpPr>
            <a:spLocks noGrp="1"/>
          </p:cNvSpPr>
          <p:nvPr>
            <p:ph sz="quarter" idx="1"/>
          </p:nvPr>
        </p:nvSpPr>
        <p:spPr/>
        <p:txBody>
          <a:bodyPr>
            <a:normAutofit fontScale="77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I: AYUDAS SOCIOECONÓMICAS</a:t>
            </a:r>
            <a:r>
              <a:rPr lang="es-ES" b="1" dirty="0" smtClean="0">
                <a:solidFill>
                  <a:schemeClr val="tx1">
                    <a:lumMod val="65000"/>
                    <a:lumOff val="35000"/>
                  </a:schemeClr>
                </a:solidFill>
              </a:rPr>
              <a:t>.</a:t>
            </a:r>
          </a:p>
          <a:p>
            <a:pPr marL="0" indent="0" algn="just">
              <a:buNone/>
            </a:pPr>
            <a:r>
              <a:rPr lang="es-ES" dirty="0">
                <a:solidFill>
                  <a:schemeClr val="tx1">
                    <a:lumMod val="75000"/>
                    <a:lumOff val="25000"/>
                  </a:schemeClr>
                </a:solidFill>
              </a:rPr>
              <a:t>La Administración de la Junta de Andalucía:</a:t>
            </a:r>
          </a:p>
          <a:p>
            <a:pPr marL="0" indent="0" algn="just">
              <a:buNone/>
            </a:pPr>
            <a:r>
              <a:rPr lang="es-ES" dirty="0">
                <a:solidFill>
                  <a:schemeClr val="tx1">
                    <a:lumMod val="75000"/>
                    <a:lumOff val="25000"/>
                  </a:schemeClr>
                </a:solidFill>
              </a:rPr>
              <a:t>- Garantizará el acceso a las ayudas económicas que se prevean para las mujeres víctimas de violencia de género y de las personas de ellas dependientes  Todas las mujeres víctimas de violencia de género y sin recursos económicos pueden acceder a dichas ayudas.</a:t>
            </a:r>
          </a:p>
          <a:p>
            <a:pPr marL="0" indent="0" algn="just">
              <a:buNone/>
            </a:pPr>
            <a:r>
              <a:rPr lang="es-ES" dirty="0">
                <a:solidFill>
                  <a:schemeClr val="tx1">
                    <a:lumMod val="75000"/>
                    <a:lumOff val="25000"/>
                  </a:schemeClr>
                </a:solidFill>
              </a:rPr>
              <a:t>- Incluirá la violencia de género en el entorno familiar como factor de valoración para el establecimiento y concesión de ayudas que se destinen a familias con escasos recursos económicos, dirigidas a compensar las carencias y desventajas que impidan o dificulten el acceso y la permanencia de los menores en el sistema educativo. Esto se tendrá en cuenta para el acceso preferente de los hijos e hijas en la adjudicación de plazas ofertadas en los centros de atención socioeducativa para menores de tres años.</a:t>
            </a:r>
          </a:p>
          <a:p>
            <a:pPr marL="0" indent="0">
              <a:buNone/>
            </a:pPr>
            <a:endParaRPr lang="es-ES" dirty="0"/>
          </a:p>
        </p:txBody>
      </p:sp>
    </p:spTree>
    <p:extLst>
      <p:ext uri="{BB962C8B-B14F-4D97-AF65-F5344CB8AC3E}">
        <p14:creationId xmlns:p14="http://schemas.microsoft.com/office/powerpoint/2010/main" val="857083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77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II: DISPOSICIONES  EN MATERIA DE VIVIENDA</a:t>
            </a:r>
            <a:r>
              <a:rPr lang="es-ES" b="1" dirty="0" smtClean="0">
                <a:solidFill>
                  <a:schemeClr val="tx1">
                    <a:lumMod val="65000"/>
                    <a:lumOff val="35000"/>
                  </a:schemeClr>
                </a:solidFill>
              </a:rPr>
              <a:t>.</a:t>
            </a:r>
          </a:p>
          <a:p>
            <a:pPr marL="0" indent="0" algn="just">
              <a:buNone/>
            </a:pPr>
            <a:r>
              <a:rPr lang="es-ES" dirty="0">
                <a:solidFill>
                  <a:schemeClr val="tx1">
                    <a:lumMod val="65000"/>
                    <a:lumOff val="35000"/>
                  </a:schemeClr>
                </a:solidFill>
              </a:rPr>
              <a:t>Las Administraciones públicas podrán establecer un cupo de reserva de viviendas específico en aquellas promociones de vivienda protegida, para su cesión o adjudicación a las mujeres que acrediten su situación de violencia de género, cumpliendo los requisitos y con necesidad de vivienda. Las mujeres mayores y las mujeres con discapacidad que sufren este tipo de violencia y que se encuentran en situación de precariedad económica, deben ser consideradas colectiva preferente a los efectos de tener acceso a las residencias públicas.</a:t>
            </a:r>
          </a:p>
          <a:p>
            <a:pPr marL="0" indent="0" algn="just">
              <a:buNone/>
            </a:pPr>
            <a:r>
              <a:rPr lang="es-ES" dirty="0">
                <a:solidFill>
                  <a:schemeClr val="tx1">
                    <a:lumMod val="65000"/>
                    <a:lumOff val="35000"/>
                  </a:schemeClr>
                </a:solidFill>
              </a:rPr>
              <a:t>Con la finalidad de proteger la integridad física y psicológica de las mujeres víctimas de violencia de género se reconoce la posibilidad de autorizar permutas de viviendas protegidas adjudicadas a estas mujeres. Asimismo, se establecerán los mecanismos para la confidencialidad durante el procedimiento de acceso a viviendas protegidas; y se garantizará la confidencialidad del domicilio y situación de la mujer.</a:t>
            </a:r>
          </a:p>
          <a:p>
            <a:pPr marL="0" indent="0">
              <a:buNone/>
            </a:pPr>
            <a:endParaRPr lang="es-ES" dirty="0"/>
          </a:p>
        </p:txBody>
      </p:sp>
    </p:spTree>
    <p:extLst>
      <p:ext uri="{BB962C8B-B14F-4D97-AF65-F5344CB8AC3E}">
        <p14:creationId xmlns:p14="http://schemas.microsoft.com/office/powerpoint/2010/main" val="994573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179512" y="1556792"/>
            <a:ext cx="8712968" cy="5040560"/>
          </a:xfrm>
        </p:spPr>
        <p:txBody>
          <a:bodyPr>
            <a:normAutofit fontScale="77500" lnSpcReduction="20000"/>
          </a:bodyPr>
          <a:lstStyle/>
          <a:p>
            <a:pPr marL="0" indent="0">
              <a:buNone/>
            </a:pPr>
            <a:r>
              <a:rPr lang="es-ES" b="1" dirty="0">
                <a:solidFill>
                  <a:schemeClr val="tx1">
                    <a:lumMod val="65000"/>
                    <a:lumOff val="35000"/>
                  </a:schemeClr>
                </a:solidFill>
              </a:rPr>
              <a:t>CAPÍTULO </a:t>
            </a:r>
            <a:r>
              <a:rPr lang="es-ES" b="1" dirty="0" smtClean="0">
                <a:solidFill>
                  <a:schemeClr val="tx1">
                    <a:lumMod val="65000"/>
                    <a:lumOff val="35000"/>
                  </a:schemeClr>
                </a:solidFill>
              </a:rPr>
              <a:t>III: MEDIDAS EN EL ÁMBITO LABORAL</a:t>
            </a:r>
            <a:r>
              <a:rPr lang="es-ES" b="1" dirty="0" smtClean="0">
                <a:solidFill>
                  <a:schemeClr val="tx1">
                    <a:lumMod val="65000"/>
                    <a:lumOff val="35000"/>
                  </a:schemeClr>
                </a:solidFill>
              </a:rPr>
              <a:t>.</a:t>
            </a:r>
          </a:p>
          <a:p>
            <a:pPr marL="0" indent="0">
              <a:buNone/>
            </a:pPr>
            <a:r>
              <a:rPr lang="es-ES" sz="2900" dirty="0">
                <a:solidFill>
                  <a:schemeClr val="tx1">
                    <a:lumMod val="65000"/>
                    <a:lumOff val="35000"/>
                  </a:schemeClr>
                </a:solidFill>
              </a:rPr>
              <a:t>Las Administraciones públicas de Andalucía:</a:t>
            </a:r>
          </a:p>
          <a:p>
            <a:pPr marL="0" indent="0">
              <a:buNone/>
            </a:pPr>
            <a:r>
              <a:rPr lang="es-ES" sz="2900" dirty="0">
                <a:solidFill>
                  <a:schemeClr val="tx1">
                    <a:lumMod val="65000"/>
                    <a:lumOff val="35000"/>
                  </a:schemeClr>
                </a:solidFill>
              </a:rPr>
              <a:t>- Darán prioridad a las mujeres víctimas de violencia de género en los programas de formación e inserción laboral e incluirán en los planes de formación para el empleo acciones destinadas a ellas que mejoren su empleabilidad.</a:t>
            </a:r>
          </a:p>
          <a:p>
            <a:pPr marL="0" indent="0">
              <a:buNone/>
            </a:pPr>
            <a:r>
              <a:rPr lang="es-ES" sz="2900" dirty="0">
                <a:solidFill>
                  <a:schemeClr val="tx1">
                    <a:lumMod val="65000"/>
                    <a:lumOff val="35000"/>
                  </a:schemeClr>
                </a:solidFill>
              </a:rPr>
              <a:t>- Programarán para la orientación, formación y seguimiento en el acceso y mantenimiento del empleo por cuenta ajena, y establecerá acuerdos con empresas y organizaciones para facilitar la inserción laboral de las mujeres víctimas de violencia de género.</a:t>
            </a:r>
          </a:p>
          <a:p>
            <a:pPr marL="0" indent="0">
              <a:buNone/>
            </a:pPr>
            <a:r>
              <a:rPr lang="es-ES" sz="2900" dirty="0">
                <a:solidFill>
                  <a:schemeClr val="tx1">
                    <a:lumMod val="65000"/>
                    <a:lumOff val="35000"/>
                  </a:schemeClr>
                </a:solidFill>
              </a:rPr>
              <a:t>- Establecerá incentivos a las empresas constituidas por estas mujeres o a ellas mismas cuando se constituyan en trabajadoras autónomas.</a:t>
            </a:r>
          </a:p>
          <a:p>
            <a:pPr marL="0" indent="0">
              <a:buNone/>
            </a:pPr>
            <a:r>
              <a:rPr lang="es-ES" sz="2900" dirty="0" smtClean="0">
                <a:solidFill>
                  <a:schemeClr val="tx1">
                    <a:lumMod val="65000"/>
                    <a:lumOff val="35000"/>
                  </a:schemeClr>
                </a:solidFill>
              </a:rPr>
              <a:t>- Realizarán </a:t>
            </a:r>
            <a:r>
              <a:rPr lang="es-ES" sz="2900" dirty="0">
                <a:solidFill>
                  <a:schemeClr val="tx1">
                    <a:lumMod val="65000"/>
                    <a:lumOff val="35000"/>
                  </a:schemeClr>
                </a:solidFill>
              </a:rPr>
              <a:t>acciones de sensibilización que eviten que la violencia de género tenga consecuencias negativas para </a:t>
            </a:r>
            <a:r>
              <a:rPr lang="es-ES" sz="2900" dirty="0" smtClean="0">
                <a:solidFill>
                  <a:schemeClr val="tx1">
                    <a:lumMod val="65000"/>
                    <a:lumOff val="35000"/>
                  </a:schemeClr>
                </a:solidFill>
              </a:rPr>
              <a:t>las trabajadoras </a:t>
            </a:r>
            <a:r>
              <a:rPr lang="es-ES" sz="2900" dirty="0">
                <a:solidFill>
                  <a:schemeClr val="tx1">
                    <a:lumMod val="65000"/>
                    <a:lumOff val="35000"/>
                  </a:schemeClr>
                </a:solidFill>
              </a:rPr>
              <a:t>en sus condiciones de trabajo, acceso, promoción, retribución o formación</a:t>
            </a:r>
            <a:r>
              <a:rPr lang="es-ES" sz="2900" dirty="0" smtClean="0">
                <a:solidFill>
                  <a:schemeClr val="tx1">
                    <a:lumMod val="65000"/>
                    <a:lumOff val="35000"/>
                  </a:schemeClr>
                </a:solidFill>
              </a:rPr>
              <a:t>.</a:t>
            </a:r>
          </a:p>
          <a:p>
            <a:pPr>
              <a:buFontTx/>
              <a:buChar char="-"/>
            </a:pPr>
            <a:endParaRPr lang="es-ES" sz="2900" dirty="0">
              <a:solidFill>
                <a:schemeClr val="tx1">
                  <a:lumMod val="65000"/>
                  <a:lumOff val="35000"/>
                </a:schemeClr>
              </a:solidFill>
            </a:endParaRPr>
          </a:p>
          <a:p>
            <a:pPr marL="0" indent="0">
              <a:buNone/>
            </a:pPr>
            <a:endParaRPr lang="es-ES" dirty="0"/>
          </a:p>
        </p:txBody>
      </p:sp>
    </p:spTree>
    <p:extLst>
      <p:ext uri="{BB962C8B-B14F-4D97-AF65-F5344CB8AC3E}">
        <p14:creationId xmlns:p14="http://schemas.microsoft.com/office/powerpoint/2010/main" val="905857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70000" lnSpcReduction="20000"/>
          </a:bodyPr>
          <a:lstStyle/>
          <a:p>
            <a:pPr marL="0" indent="0" algn="just">
              <a:buNone/>
            </a:pPr>
            <a:r>
              <a:rPr lang="es-ES" sz="2800" dirty="0">
                <a:solidFill>
                  <a:schemeClr val="tx1">
                    <a:lumMod val="65000"/>
                    <a:lumOff val="35000"/>
                  </a:schemeClr>
                </a:solidFill>
              </a:rPr>
              <a:t>- Impulsarán y apoyarán la inclusión en la negociación colectiva de medidas a favor de las mujeres víctimas de violencia de género.</a:t>
            </a:r>
          </a:p>
          <a:p>
            <a:pPr marL="0" indent="0" algn="just">
              <a:buNone/>
            </a:pPr>
            <a:r>
              <a:rPr lang="es-ES" sz="2800" dirty="0">
                <a:solidFill>
                  <a:schemeClr val="tx1">
                    <a:lumMod val="65000"/>
                    <a:lumOff val="35000"/>
                  </a:schemeClr>
                </a:solidFill>
              </a:rPr>
              <a:t>- Realizarán acciones específicas de concienciación en el ámbito laboral y medidas de responsabilidad social corporativa que impulsen el desarrollo de acciones de concienciación y sensibilización en el ámbito empresarial en materia de violencia de género.</a:t>
            </a:r>
          </a:p>
          <a:p>
            <a:pPr marL="0" indent="0" algn="just">
              <a:buNone/>
            </a:pPr>
            <a:r>
              <a:rPr lang="es-ES" sz="2800" dirty="0">
                <a:solidFill>
                  <a:schemeClr val="tx1">
                    <a:lumMod val="65000"/>
                    <a:lumOff val="35000"/>
                  </a:schemeClr>
                </a:solidFill>
              </a:rPr>
              <a:t>- Facilitarán a todas sus empleadas públicas que se encuentren afectadas por este tipo de violencia los permisos que correspondan, el ejercicio del derecho a la reducción o la flexibilidad de su jornada laboral así como la movilidad geográfica y la excedencia.</a:t>
            </a:r>
          </a:p>
          <a:p>
            <a:pPr marL="0" indent="0" algn="just">
              <a:buNone/>
            </a:pPr>
            <a:r>
              <a:rPr lang="es-ES" sz="2800" dirty="0">
                <a:solidFill>
                  <a:schemeClr val="tx1">
                    <a:lumMod val="65000"/>
                    <a:lumOff val="35000"/>
                  </a:schemeClr>
                </a:solidFill>
              </a:rPr>
              <a:t>La trabajadora víctima de violencia de género tendrá derecho a la reducción o a la reordenación de su tiempo de trabajo, a la movilidad geográfica de centro de trabajo y a la excedencia. De igual modo, las ausencias o faltas de puntualidad al trabajo motivadas por la situación física o psicológica derivada de la violencia de género tendrán la consideración de justificadas.</a:t>
            </a:r>
          </a:p>
          <a:p>
            <a:pPr marL="0" indent="0">
              <a:buNone/>
            </a:pPr>
            <a:endParaRPr lang="es-ES" dirty="0"/>
          </a:p>
        </p:txBody>
      </p:sp>
    </p:spTree>
    <p:extLst>
      <p:ext uri="{BB962C8B-B14F-4D97-AF65-F5344CB8AC3E}">
        <p14:creationId xmlns:p14="http://schemas.microsoft.com/office/powerpoint/2010/main" val="3024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88640"/>
            <a:ext cx="8534400" cy="936104"/>
          </a:xfrm>
        </p:spPr>
        <p:txBody>
          <a:bodyPr>
            <a:normAutofit fontScale="90000"/>
          </a:bodyPr>
          <a:lstStyle/>
          <a:p>
            <a:r>
              <a:rPr lang="es-ES" b="1" u="sng" dirty="0">
                <a:solidFill>
                  <a:schemeClr val="tx1">
                    <a:lumMod val="65000"/>
                    <a:lumOff val="35000"/>
                  </a:schemeClr>
                </a:solidFill>
              </a:rPr>
              <a:t>TÍTULO </a:t>
            </a:r>
            <a:r>
              <a:rPr lang="es-ES" b="1" u="sng" dirty="0" smtClean="0">
                <a:solidFill>
                  <a:schemeClr val="tx1">
                    <a:lumMod val="65000"/>
                    <a:lumOff val="35000"/>
                  </a:schemeClr>
                </a:solidFill>
              </a:rPr>
              <a:t>IV: COORDINACIÓN Y COOPERACIÓN INSTITUCIONAL</a:t>
            </a:r>
            <a:endParaRPr lang="es-ES" dirty="0"/>
          </a:p>
        </p:txBody>
      </p:sp>
      <p:sp>
        <p:nvSpPr>
          <p:cNvPr id="3" name="2 Marcador de contenido"/>
          <p:cNvSpPr>
            <a:spLocks noGrp="1"/>
          </p:cNvSpPr>
          <p:nvPr>
            <p:ph sz="quarter" idx="1"/>
          </p:nvPr>
        </p:nvSpPr>
        <p:spPr>
          <a:xfrm>
            <a:off x="301752" y="1527048"/>
            <a:ext cx="8503920" cy="5214320"/>
          </a:xfrm>
        </p:spPr>
        <p:txBody>
          <a:bodyPr>
            <a:normAutofit fontScale="62500" lnSpcReduction="20000"/>
          </a:bodyPr>
          <a:lstStyle/>
          <a:p>
            <a:pPr marL="0" indent="0" algn="just">
              <a:buNone/>
            </a:pPr>
            <a:r>
              <a:rPr lang="es-ES" dirty="0">
                <a:solidFill>
                  <a:schemeClr val="tx1">
                    <a:lumMod val="65000"/>
                    <a:lumOff val="35000"/>
                  </a:schemeClr>
                </a:solidFill>
              </a:rPr>
              <a:t>- La Consejería impulsará la formalización de acuerdos de coordinación y cooperación entre las Administraciones públicas en instituciones.</a:t>
            </a:r>
          </a:p>
          <a:p>
            <a:pPr marL="0" indent="0" algn="just">
              <a:buNone/>
            </a:pPr>
            <a:r>
              <a:rPr lang="es-ES" dirty="0">
                <a:solidFill>
                  <a:schemeClr val="tx1">
                    <a:lumMod val="65000"/>
                    <a:lumOff val="35000"/>
                  </a:schemeClr>
                </a:solidFill>
              </a:rPr>
              <a:t>- Se crea una Comisión institucional de Andalucía de coordinación y seguimiento de acciones para la erradicación de la violencia de género, con el objeto de coordinar, impulsar y evaluar las acciones y medidas que se desarrollen en Andalucía contra la violencia de género. Estará coordinada por el Instituto Andaluz de la Mujer y compuesta por miembros de todas las Consejerías que compongan el Consejo de Gobierno, representantes de las entidades locales y de las asociaciones de mujeres. Su funcionamiento de desarrollará reglamentariamente.</a:t>
            </a:r>
          </a:p>
          <a:p>
            <a:pPr marL="0" indent="0" algn="just">
              <a:buNone/>
            </a:pPr>
            <a:r>
              <a:rPr lang="es-ES" dirty="0">
                <a:solidFill>
                  <a:schemeClr val="tx1">
                    <a:lumMod val="65000"/>
                    <a:lumOff val="35000"/>
                  </a:schemeClr>
                </a:solidFill>
              </a:rPr>
              <a:t>- Las Administraciones públicas establecerán redes de intercambio y colaboración para la erradicación de la violencia contra las mujeres.</a:t>
            </a:r>
          </a:p>
          <a:p>
            <a:pPr marL="0" indent="0" algn="just">
              <a:buNone/>
            </a:pPr>
            <a:r>
              <a:rPr lang="es-ES" dirty="0">
                <a:solidFill>
                  <a:schemeClr val="tx1">
                    <a:lumMod val="65000"/>
                    <a:lumOff val="35000"/>
                  </a:schemeClr>
                </a:solidFill>
              </a:rPr>
              <a:t>- La Administración de la Junta de Andalucía promoverá la elaboración de protocolos de actuación, cuyos objetivos para una intervención coordinada deben: garantizar la atención coordinada y delimitar los ámbitos de actuación, establecer mecanismos de cooperación y coordinación que permitan una información continuada y fluida entre organismos implicados, diseñar circuitos de atención adecuados a las diferentes situaciones de violencia y necesidades concretas derivadas de estas situaciones, y establecer un modelo único y consensuado de recogida de datos para garantizar el conocimiento de la realidad. La elaboración de protocolos será impulsada por el Instituto Andaluz de la Mujer estableciendo la concreción y el procedimiento de las actuaciones.</a:t>
            </a:r>
          </a:p>
          <a:p>
            <a:endParaRPr lang="es-ES" dirty="0"/>
          </a:p>
        </p:txBody>
      </p:sp>
    </p:spTree>
    <p:extLst>
      <p:ext uri="{BB962C8B-B14F-4D97-AF65-F5344CB8AC3E}">
        <p14:creationId xmlns:p14="http://schemas.microsoft.com/office/powerpoint/2010/main" val="4148016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solidFill>
                  <a:schemeClr val="tx1">
                    <a:lumMod val="65000"/>
                    <a:lumOff val="35000"/>
                  </a:schemeClr>
                </a:solidFill>
              </a:rPr>
              <a:t>DISPOSICIONES ADICIONALES</a:t>
            </a:r>
            <a:endParaRPr lang="es-ES" dirty="0"/>
          </a:p>
        </p:txBody>
      </p:sp>
      <p:sp>
        <p:nvSpPr>
          <p:cNvPr id="3" name="2 Marcador de contenido"/>
          <p:cNvSpPr>
            <a:spLocks noGrp="1"/>
          </p:cNvSpPr>
          <p:nvPr>
            <p:ph sz="quarter" idx="1"/>
          </p:nvPr>
        </p:nvSpPr>
        <p:spPr/>
        <p:txBody>
          <a:bodyPr>
            <a:normAutofit fontScale="77500" lnSpcReduction="20000"/>
          </a:bodyPr>
          <a:lstStyle/>
          <a:p>
            <a:pPr marL="0" indent="0" algn="just">
              <a:buNone/>
            </a:pPr>
            <a:r>
              <a:rPr lang="es-ES" dirty="0">
                <a:solidFill>
                  <a:schemeClr val="tx1">
                    <a:lumMod val="65000"/>
                    <a:lumOff val="35000"/>
                  </a:schemeClr>
                </a:solidFill>
              </a:rPr>
              <a:t>- Primera: Evaluación de las medidas: la Consejería elaborará un informe anual sobre el conjunto de actuaciones llevadas a cabo por las Consejerías implicadas en materia de violencia de género, que se presentará en el Parlamento Andaluz. </a:t>
            </a:r>
          </a:p>
          <a:p>
            <a:pPr marL="0" indent="0" algn="just">
              <a:buNone/>
            </a:pPr>
            <a:r>
              <a:rPr lang="es-ES" dirty="0">
                <a:solidFill>
                  <a:schemeClr val="tx1">
                    <a:lumMod val="65000"/>
                    <a:lumOff val="35000"/>
                  </a:schemeClr>
                </a:solidFill>
              </a:rPr>
              <a:t>- Segunda: Constitución de la Comisión institucional de coordinación y seguimiento de acciones para la erradicación de la violencia de género: en un año desde la entrada en vigor de la Ley, se procederá a  la constitución de la Comisión institucional de la coordinación y seguimiento de acciones para la erradicación de la violencia de género.</a:t>
            </a:r>
          </a:p>
          <a:p>
            <a:pPr marL="0" indent="0" algn="just">
              <a:buNone/>
            </a:pPr>
            <a:r>
              <a:rPr lang="es-ES" dirty="0">
                <a:solidFill>
                  <a:schemeClr val="tx1">
                    <a:lumMod val="65000"/>
                    <a:lumOff val="35000"/>
                  </a:schemeClr>
                </a:solidFill>
              </a:rPr>
              <a:t>- Tercera: Modificación de la Ley 13/2005, de 11 de noviembre: la presente Ley modifica el artículo 12.1 de la ley medidas para la vivienda protegida y el suelo, añade la posibilidad de permuta en caso de violencia de género, cuya redacción se añadirá “in fine”: y salvo la posibilidad de permuta en caso de violencia de género, tal y como prevé la Ley de Protección integral contra la violencia de género de Andalucía.</a:t>
            </a:r>
          </a:p>
          <a:p>
            <a:endParaRPr lang="es-ES" dirty="0"/>
          </a:p>
        </p:txBody>
      </p:sp>
    </p:spTree>
    <p:extLst>
      <p:ext uri="{BB962C8B-B14F-4D97-AF65-F5344CB8AC3E}">
        <p14:creationId xmlns:p14="http://schemas.microsoft.com/office/powerpoint/2010/main" val="1265743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968152"/>
          </a:xfrm>
        </p:spPr>
        <p:txBody>
          <a:bodyPr>
            <a:normAutofit fontScale="90000"/>
          </a:bodyPr>
          <a:lstStyle/>
          <a:p>
            <a:r>
              <a:rPr lang="es-ES" b="1" u="sng" dirty="0" smtClean="0">
                <a:solidFill>
                  <a:schemeClr val="tx1">
                    <a:lumMod val="65000"/>
                    <a:lumOff val="35000"/>
                  </a:schemeClr>
                </a:solidFill>
              </a:rPr>
              <a:t>DISPOSICIÓN TRANSITORIA ÚNICA Y DISPOSICIONES FINALES.</a:t>
            </a:r>
            <a:endParaRPr lang="es-ES" dirty="0"/>
          </a:p>
        </p:txBody>
      </p:sp>
      <p:sp>
        <p:nvSpPr>
          <p:cNvPr id="3" name="2 Marcador de contenido"/>
          <p:cNvSpPr>
            <a:spLocks noGrp="1"/>
          </p:cNvSpPr>
          <p:nvPr>
            <p:ph sz="quarter" idx="1"/>
          </p:nvPr>
        </p:nvSpPr>
        <p:spPr/>
        <p:txBody>
          <a:bodyPr/>
          <a:lstStyle/>
          <a:p>
            <a:pPr marL="0" indent="0" algn="just">
              <a:buNone/>
            </a:pPr>
            <a:r>
              <a:rPr lang="es-ES" dirty="0" smtClean="0">
                <a:solidFill>
                  <a:schemeClr val="tx1">
                    <a:lumMod val="65000"/>
                    <a:lumOff val="35000"/>
                  </a:schemeClr>
                </a:solidFill>
              </a:rPr>
              <a:t>Disposición transitoria única. Fondo de Garantías de Pensiones: la Junta de Andalucía reglamentará el Fondo de Garantía de Pensiones en el marco de sus competencias.</a:t>
            </a:r>
          </a:p>
          <a:p>
            <a:pPr marL="0" indent="0" algn="just">
              <a:buNone/>
            </a:pPr>
            <a:r>
              <a:rPr lang="es-ES" dirty="0" smtClean="0">
                <a:solidFill>
                  <a:schemeClr val="tx1">
                    <a:lumMod val="65000"/>
                    <a:lumOff val="35000"/>
                  </a:schemeClr>
                </a:solidFill>
              </a:rPr>
              <a:t>Disposición final primera. Habilitación normativa: se autoriza al Consejo de Gobierno para dictar cuantas disposiciones sean necesarias para la aplicación y desarrollo de la presente Ley.</a:t>
            </a:r>
          </a:p>
          <a:p>
            <a:pPr marL="0" indent="0" algn="just">
              <a:buNone/>
            </a:pPr>
            <a:r>
              <a:rPr lang="es-ES" dirty="0" smtClean="0">
                <a:solidFill>
                  <a:schemeClr val="tx1">
                    <a:lumMod val="65000"/>
                    <a:lumOff val="35000"/>
                  </a:schemeClr>
                </a:solidFill>
              </a:rPr>
              <a:t>Disposición final segunda: entrada en vigor al día siguiente de su publicación.</a:t>
            </a:r>
            <a:endParaRPr lang="es-ES" dirty="0">
              <a:solidFill>
                <a:schemeClr val="tx1">
                  <a:lumMod val="65000"/>
                  <a:lumOff val="35000"/>
                </a:schemeClr>
              </a:solidFill>
            </a:endParaRPr>
          </a:p>
        </p:txBody>
      </p:sp>
    </p:spTree>
    <p:extLst>
      <p:ext uri="{BB962C8B-B14F-4D97-AF65-F5344CB8AC3E}">
        <p14:creationId xmlns:p14="http://schemas.microsoft.com/office/powerpoint/2010/main" val="163655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539552" y="2819400"/>
            <a:ext cx="8352928" cy="3417912"/>
          </a:xfrm>
        </p:spPr>
        <p:txBody>
          <a:bodyPr>
            <a:normAutofit/>
          </a:bodyPr>
          <a:lstStyle/>
          <a:p>
            <a:pPr algn="just"/>
            <a:r>
              <a:rPr lang="es-ES" u="sng" cap="none" dirty="0"/>
              <a:t>A</a:t>
            </a:r>
            <a:r>
              <a:rPr lang="es-ES" u="sng" cap="none" dirty="0" smtClean="0"/>
              <a:t>rt. 1: Objeto de la ley: </a:t>
            </a:r>
          </a:p>
          <a:p>
            <a:pPr algn="just"/>
            <a:r>
              <a:rPr lang="es-ES" b="0" cap="none" dirty="0" smtClean="0"/>
              <a:t>a)Actuar contra la violencia que, como manifestación de la discriminación, la situación de la </a:t>
            </a:r>
            <a:r>
              <a:rPr lang="es-ES" b="0" cap="none" dirty="0" smtClean="0"/>
              <a:t>desigualdad </a:t>
            </a:r>
            <a:r>
              <a:rPr lang="es-ES" b="0" cap="none" dirty="0" smtClean="0"/>
              <a:t>y las relaciones de poder de los hombres sobre las mujeres, se ejerce sobre estas por el mero hecho de serlos.</a:t>
            </a:r>
          </a:p>
          <a:p>
            <a:pPr algn="just"/>
            <a:r>
              <a:rPr lang="es-ES" b="0" cap="none" dirty="0" smtClean="0"/>
              <a:t>b) Adopción de medidas para la </a:t>
            </a:r>
            <a:r>
              <a:rPr lang="es-ES" b="0" cap="none" dirty="0" smtClean="0"/>
              <a:t>erradicación </a:t>
            </a:r>
            <a:r>
              <a:rPr lang="es-ES" b="0" cap="none" dirty="0" smtClean="0"/>
              <a:t>de la violencia de género mediante actuaciones de prevención y de protección integral.</a:t>
            </a:r>
          </a:p>
          <a:p>
            <a:pPr algn="just"/>
            <a:endParaRPr lang="es-ES" cap="none" dirty="0" smtClean="0"/>
          </a:p>
          <a:p>
            <a:pPr algn="just"/>
            <a:r>
              <a:rPr lang="es-ES" u="sng" cap="none" dirty="0" smtClean="0"/>
              <a:t>Art. 2. Ámbito de aplicación</a:t>
            </a:r>
          </a:p>
          <a:p>
            <a:pPr algn="just"/>
            <a:r>
              <a:rPr lang="es-ES" b="0" cap="none" dirty="0" smtClean="0"/>
              <a:t>- Todo el ámbito de la comunidad autónoma de </a:t>
            </a:r>
            <a:r>
              <a:rPr lang="es-ES" b="0" cap="none" dirty="0"/>
              <a:t>A</a:t>
            </a:r>
            <a:r>
              <a:rPr lang="es-ES" b="0" cap="none" dirty="0" smtClean="0"/>
              <a:t>ndalucía</a:t>
            </a:r>
            <a:r>
              <a:rPr lang="es-ES" b="0" cap="none" dirty="0" smtClean="0"/>
              <a:t>.</a:t>
            </a:r>
          </a:p>
          <a:p>
            <a:pPr marL="285750" indent="-285750" algn="just">
              <a:buFontTx/>
              <a:buChar char="-"/>
            </a:pPr>
            <a:endParaRPr lang="es-ES" b="0" cap="none" dirty="0" smtClean="0"/>
          </a:p>
          <a:p>
            <a:pPr marL="285750" indent="-285750">
              <a:buFontTx/>
              <a:buChar char="-"/>
            </a:pPr>
            <a:endParaRPr lang="es-ES" cap="none" dirty="0"/>
          </a:p>
        </p:txBody>
      </p:sp>
      <p:sp>
        <p:nvSpPr>
          <p:cNvPr id="3" name="2 Título"/>
          <p:cNvSpPr>
            <a:spLocks noGrp="1"/>
          </p:cNvSpPr>
          <p:nvPr>
            <p:ph type="ctrTitle"/>
          </p:nvPr>
        </p:nvSpPr>
        <p:spPr/>
        <p:txBody>
          <a:bodyPr>
            <a:normAutofit fontScale="90000"/>
          </a:bodyPr>
          <a:lstStyle/>
          <a:p>
            <a:r>
              <a:rPr lang="es-ES" b="1" u="sng" dirty="0" smtClean="0">
                <a:solidFill>
                  <a:schemeClr val="tx1">
                    <a:lumMod val="65000"/>
                    <a:lumOff val="35000"/>
                  </a:schemeClr>
                </a:solidFill>
              </a:rPr>
              <a:t>TÍTULO PRELIMINAR: DISPOSICIONES </a:t>
            </a:r>
            <a:r>
              <a:rPr lang="es-ES" b="1" u="sng" dirty="0" smtClean="0">
                <a:solidFill>
                  <a:schemeClr val="tx1">
                    <a:lumMod val="65000"/>
                    <a:lumOff val="35000"/>
                  </a:schemeClr>
                </a:solidFill>
              </a:rPr>
              <a:t>GENERALES</a:t>
            </a:r>
            <a:endParaRPr lang="es-ES" b="1" u="sng" dirty="0">
              <a:solidFill>
                <a:schemeClr val="tx1">
                  <a:lumMod val="65000"/>
                  <a:lumOff val="35000"/>
                </a:schemeClr>
              </a:solidFill>
            </a:endParaRPr>
          </a:p>
        </p:txBody>
      </p:sp>
    </p:spTree>
    <p:extLst>
      <p:ext uri="{BB962C8B-B14F-4D97-AF65-F5344CB8AC3E}">
        <p14:creationId xmlns:p14="http://schemas.microsoft.com/office/powerpoint/2010/main" val="393281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p:txBody>
          <a:bodyPr>
            <a:normAutofit/>
          </a:bodyPr>
          <a:lstStyle/>
          <a:p>
            <a:r>
              <a:rPr lang="es-ES" sz="2800" b="1" dirty="0" smtClean="0">
                <a:solidFill>
                  <a:schemeClr val="tx1">
                    <a:lumMod val="65000"/>
                    <a:lumOff val="35000"/>
                  </a:schemeClr>
                </a:solidFill>
              </a:rPr>
              <a:t> </a:t>
            </a:r>
            <a:endParaRPr lang="es-ES" sz="2800" b="1" dirty="0">
              <a:solidFill>
                <a:schemeClr val="tx1">
                  <a:lumMod val="65000"/>
                  <a:lumOff val="35000"/>
                </a:schemeClr>
              </a:solidFill>
            </a:endParaRPr>
          </a:p>
        </p:txBody>
      </p:sp>
      <p:sp>
        <p:nvSpPr>
          <p:cNvPr id="8" name="7 Marcador de texto"/>
          <p:cNvSpPr>
            <a:spLocks noGrp="1"/>
          </p:cNvSpPr>
          <p:nvPr>
            <p:ph type="body" sz="half" idx="4294967295"/>
          </p:nvPr>
        </p:nvSpPr>
        <p:spPr>
          <a:xfrm>
            <a:off x="323529" y="1524000"/>
            <a:ext cx="8820472" cy="731838"/>
          </a:xfrm>
        </p:spPr>
        <p:txBody>
          <a:bodyPr/>
          <a:lstStyle/>
          <a:p>
            <a:pPr marL="0" indent="0">
              <a:buNone/>
            </a:pPr>
            <a:r>
              <a:rPr lang="es-ES" sz="2400" b="1" u="sng" dirty="0">
                <a:solidFill>
                  <a:schemeClr val="tx1">
                    <a:lumMod val="65000"/>
                    <a:lumOff val="35000"/>
                  </a:schemeClr>
                </a:solidFill>
              </a:rPr>
              <a:t>Art. 3: concepto de violencia de género</a:t>
            </a:r>
            <a:endParaRPr lang="es-ES" dirty="0"/>
          </a:p>
        </p:txBody>
      </p:sp>
      <p:sp>
        <p:nvSpPr>
          <p:cNvPr id="7" name="6 Marcador de contenido"/>
          <p:cNvSpPr>
            <a:spLocks noGrp="1"/>
          </p:cNvSpPr>
          <p:nvPr>
            <p:ph sz="quarter" idx="4294967295"/>
          </p:nvPr>
        </p:nvSpPr>
        <p:spPr>
          <a:xfrm>
            <a:off x="395536" y="2471738"/>
            <a:ext cx="3960440" cy="3817937"/>
          </a:xfrm>
        </p:spPr>
        <p:txBody>
          <a:bodyPr/>
          <a:lstStyle/>
          <a:p>
            <a:pPr algn="just"/>
            <a:r>
              <a:rPr lang="es-ES" sz="2400" dirty="0" smtClean="0">
                <a:solidFill>
                  <a:schemeClr val="tx1">
                    <a:lumMod val="65000"/>
                    <a:lumOff val="35000"/>
                  </a:schemeClr>
                </a:solidFill>
              </a:rPr>
              <a:t>Violencia </a:t>
            </a:r>
            <a:r>
              <a:rPr lang="es-ES" sz="2400" dirty="0">
                <a:solidFill>
                  <a:schemeClr val="tx1">
                    <a:lumMod val="65000"/>
                    <a:lumOff val="35000"/>
                  </a:schemeClr>
                </a:solidFill>
              </a:rPr>
              <a:t>de género: </a:t>
            </a:r>
            <a:r>
              <a:rPr lang="es-ES" sz="2400" dirty="0">
                <a:solidFill>
                  <a:schemeClr val="tx1">
                    <a:lumMod val="65000"/>
                    <a:lumOff val="35000"/>
                  </a:schemeClr>
                </a:solidFill>
              </a:rPr>
              <a:t>m</a:t>
            </a:r>
            <a:r>
              <a:rPr lang="es-ES" sz="2400" dirty="0" smtClean="0">
                <a:solidFill>
                  <a:schemeClr val="tx1">
                    <a:lumMod val="65000"/>
                    <a:lumOff val="35000"/>
                  </a:schemeClr>
                </a:solidFill>
              </a:rPr>
              <a:t>anifestación </a:t>
            </a:r>
            <a:r>
              <a:rPr lang="es-ES" sz="2400" dirty="0">
                <a:solidFill>
                  <a:schemeClr val="tx1">
                    <a:lumMod val="65000"/>
                    <a:lumOff val="35000"/>
                  </a:schemeClr>
                </a:solidFill>
              </a:rPr>
              <a:t>de la discriminación, la situación de desigualdad y las relaciones de poder de los hombres sobre las mujeres.</a:t>
            </a:r>
          </a:p>
          <a:p>
            <a:endParaRPr lang="es-ES" dirty="0"/>
          </a:p>
        </p:txBody>
      </p:sp>
      <p:sp>
        <p:nvSpPr>
          <p:cNvPr id="9" name="8 Marcador de contenido"/>
          <p:cNvSpPr>
            <a:spLocks noGrp="1"/>
          </p:cNvSpPr>
          <p:nvPr>
            <p:ph sz="quarter" idx="4294967295"/>
          </p:nvPr>
        </p:nvSpPr>
        <p:spPr>
          <a:xfrm>
            <a:off x="4644009" y="2565400"/>
            <a:ext cx="3960439" cy="3727450"/>
          </a:xfrm>
        </p:spPr>
        <p:txBody>
          <a:bodyPr>
            <a:normAutofit fontScale="85000" lnSpcReduction="10000"/>
          </a:bodyPr>
          <a:lstStyle/>
          <a:p>
            <a:pPr algn="just"/>
            <a:r>
              <a:rPr lang="es-ES" sz="2400" dirty="0" smtClean="0">
                <a:solidFill>
                  <a:schemeClr val="tx1">
                    <a:lumMod val="65000"/>
                    <a:lumOff val="35000"/>
                  </a:schemeClr>
                </a:solidFill>
              </a:rPr>
              <a:t>Cualquier acto de violencia que tenga como consecuencias o que tenga posibilidades de tenerlas, perjuicio o sufrimiento en la salud física, sexual o psicológica , incluyendo amenazas, coerción o privaciones arbitrarias de su libertad.</a:t>
            </a:r>
          </a:p>
          <a:p>
            <a:pPr algn="just"/>
            <a:r>
              <a:rPr lang="es-ES" sz="2400" dirty="0" smtClean="0">
                <a:solidFill>
                  <a:schemeClr val="tx1">
                    <a:lumMod val="65000"/>
                    <a:lumOff val="35000"/>
                  </a:schemeClr>
                </a:solidFill>
              </a:rPr>
              <a:t>Se considera violencia de género: física, psicológica, económica, sexual y abusos sexuales.</a:t>
            </a:r>
          </a:p>
        </p:txBody>
      </p:sp>
      <p:sp>
        <p:nvSpPr>
          <p:cNvPr id="2" name="1 Subtítulo"/>
          <p:cNvSpPr>
            <a:spLocks noGrp="1"/>
          </p:cNvSpPr>
          <p:nvPr>
            <p:ph type="subTitle" idx="4294967295"/>
          </p:nvPr>
        </p:nvSpPr>
        <p:spPr>
          <a:xfrm>
            <a:off x="0" y="2819400"/>
            <a:ext cx="608013" cy="1041400"/>
          </a:xfrm>
        </p:spPr>
        <p:txBody>
          <a:bodyPr/>
          <a:lstStyle/>
          <a:p>
            <a:r>
              <a:rPr lang="es-ES" dirty="0" smtClean="0"/>
              <a:t> </a:t>
            </a:r>
            <a:endParaRPr lang="es-ES" dirty="0"/>
          </a:p>
        </p:txBody>
      </p:sp>
    </p:spTree>
    <p:extLst>
      <p:ext uri="{BB962C8B-B14F-4D97-AF65-F5344CB8AC3E}">
        <p14:creationId xmlns:p14="http://schemas.microsoft.com/office/powerpoint/2010/main" val="355201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s-ES" sz="3200" b="1" dirty="0" smtClean="0">
                <a:solidFill>
                  <a:schemeClr val="tx1">
                    <a:lumMod val="65000"/>
                    <a:lumOff val="35000"/>
                  </a:schemeClr>
                </a:solidFill>
              </a:rPr>
              <a:t> </a:t>
            </a:r>
            <a:endParaRPr lang="es-ES" sz="3200" b="1" dirty="0">
              <a:solidFill>
                <a:schemeClr val="tx1">
                  <a:lumMod val="65000"/>
                  <a:lumOff val="35000"/>
                </a:schemeClr>
              </a:solidFill>
            </a:endParaRPr>
          </a:p>
        </p:txBody>
      </p:sp>
      <p:sp>
        <p:nvSpPr>
          <p:cNvPr id="6" name="5 Subtítulo"/>
          <p:cNvSpPr>
            <a:spLocks noGrp="1"/>
          </p:cNvSpPr>
          <p:nvPr>
            <p:ph type="subTitle" idx="4294967295"/>
          </p:nvPr>
        </p:nvSpPr>
        <p:spPr>
          <a:xfrm>
            <a:off x="251520" y="1700808"/>
            <a:ext cx="8568952" cy="4320580"/>
          </a:xfrm>
        </p:spPr>
        <p:txBody>
          <a:bodyPr>
            <a:normAutofit fontScale="92500" lnSpcReduction="20000"/>
          </a:bodyPr>
          <a:lstStyle/>
          <a:p>
            <a:pPr marL="0" indent="0" algn="just">
              <a:buNone/>
            </a:pPr>
            <a:r>
              <a:rPr lang="es-ES" sz="2800" b="1" u="sng" dirty="0" smtClean="0">
                <a:solidFill>
                  <a:schemeClr val="tx1">
                    <a:lumMod val="65000"/>
                    <a:lumOff val="35000"/>
                  </a:schemeClr>
                </a:solidFill>
              </a:rPr>
              <a:t>Art.4</a:t>
            </a:r>
            <a:r>
              <a:rPr lang="es-ES" sz="2800" b="1" u="sng" dirty="0">
                <a:solidFill>
                  <a:schemeClr val="tx1">
                    <a:lumMod val="65000"/>
                    <a:lumOff val="35000"/>
                  </a:schemeClr>
                </a:solidFill>
              </a:rPr>
              <a:t>. Principios rectores</a:t>
            </a:r>
            <a:endParaRPr lang="es-ES" b="0" u="sng" cap="none" dirty="0" smtClean="0">
              <a:solidFill>
                <a:schemeClr val="tx1">
                  <a:lumMod val="65000"/>
                  <a:lumOff val="35000"/>
                </a:schemeClr>
              </a:solidFill>
            </a:endParaRPr>
          </a:p>
          <a:p>
            <a:pPr marL="0" indent="0" algn="just">
              <a:buNone/>
            </a:pPr>
            <a:r>
              <a:rPr lang="es-ES" b="0" cap="none" dirty="0" smtClean="0">
                <a:solidFill>
                  <a:schemeClr val="tx1">
                    <a:lumMod val="65000"/>
                    <a:lumOff val="35000"/>
                  </a:schemeClr>
                </a:solidFill>
              </a:rPr>
              <a:t>- </a:t>
            </a:r>
            <a:r>
              <a:rPr lang="es-ES" b="0" cap="none" dirty="0" smtClean="0">
                <a:solidFill>
                  <a:schemeClr val="tx1">
                    <a:lumMod val="65000"/>
                    <a:lumOff val="35000"/>
                  </a:schemeClr>
                </a:solidFill>
              </a:rPr>
              <a:t>Desarrollar y aplicar políticas y acciones con un enfoque multidisciplinar, a través de acciones institucionales coordinadas y transversales.</a:t>
            </a:r>
          </a:p>
          <a:p>
            <a:pPr marL="0" indent="0" algn="just">
              <a:buNone/>
            </a:pPr>
            <a:r>
              <a:rPr lang="es-ES" b="0" cap="none" dirty="0" smtClean="0">
                <a:solidFill>
                  <a:schemeClr val="tx1">
                    <a:lumMod val="65000"/>
                    <a:lumOff val="35000"/>
                  </a:schemeClr>
                </a:solidFill>
              </a:rPr>
              <a:t>- Fortalecer acciones de sensibilización, formación e información con el fin de prevenir, atender y erradicar la violencia de género, mediante la dotación de instrumentos eficaces en cada ámbito de intervención.</a:t>
            </a:r>
          </a:p>
          <a:p>
            <a:pPr marL="0" indent="0" algn="just">
              <a:buNone/>
            </a:pPr>
            <a:r>
              <a:rPr lang="es-ES" b="0" cap="none" dirty="0" smtClean="0">
                <a:solidFill>
                  <a:schemeClr val="tx1">
                    <a:lumMod val="65000"/>
                    <a:lumOff val="35000"/>
                  </a:schemeClr>
                </a:solidFill>
              </a:rPr>
              <a:t>- Garantizar el acceso a las ayudas económicas que se prevean para las mujeres víctimas de violencia de género y a personas dependientes de ellas.</a:t>
            </a:r>
          </a:p>
          <a:p>
            <a:pPr marL="285750" indent="-285750" algn="just">
              <a:buFontTx/>
              <a:buChar char="-"/>
            </a:pPr>
            <a:r>
              <a:rPr lang="es-ES" cap="none" dirty="0" smtClean="0"/>
              <a:t> </a:t>
            </a:r>
          </a:p>
        </p:txBody>
      </p:sp>
    </p:spTree>
    <p:extLst>
      <p:ext uri="{BB962C8B-B14F-4D97-AF65-F5344CB8AC3E}">
        <p14:creationId xmlns:p14="http://schemas.microsoft.com/office/powerpoint/2010/main" val="158762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subTitle" idx="1"/>
          </p:nvPr>
        </p:nvSpPr>
        <p:spPr>
          <a:xfrm>
            <a:off x="467544" y="2780928"/>
            <a:ext cx="8352928" cy="3888432"/>
          </a:xfrm>
        </p:spPr>
        <p:txBody>
          <a:bodyPr>
            <a:normAutofit fontScale="25000" lnSpcReduction="20000"/>
          </a:bodyPr>
          <a:lstStyle/>
          <a:p>
            <a:pPr algn="just"/>
            <a:r>
              <a:rPr lang="es-ES" sz="7200" cap="none" dirty="0" smtClean="0">
                <a:solidFill>
                  <a:schemeClr val="tx1">
                    <a:lumMod val="65000"/>
                    <a:lumOff val="35000"/>
                  </a:schemeClr>
                </a:solidFill>
              </a:rPr>
              <a:t>CAPÍTULO I: </a:t>
            </a:r>
            <a:r>
              <a:rPr lang="es-ES" sz="7200" cap="none" dirty="0" smtClean="0">
                <a:solidFill>
                  <a:schemeClr val="tx1">
                    <a:lumMod val="65000"/>
                    <a:lumOff val="35000"/>
                  </a:schemeClr>
                </a:solidFill>
              </a:rPr>
              <a:t>INVESTIGACIÓN</a:t>
            </a:r>
            <a:endParaRPr lang="es-ES" sz="7200" cap="none" dirty="0" smtClean="0">
              <a:solidFill>
                <a:schemeClr val="tx1">
                  <a:lumMod val="65000"/>
                  <a:lumOff val="35000"/>
                </a:schemeClr>
              </a:solidFill>
            </a:endParaRPr>
          </a:p>
          <a:p>
            <a:pPr algn="just"/>
            <a:r>
              <a:rPr lang="es-ES" sz="4800" u="sng" cap="none" dirty="0" smtClean="0">
                <a:solidFill>
                  <a:schemeClr val="tx1">
                    <a:lumMod val="65000"/>
                    <a:lumOff val="35000"/>
                  </a:schemeClr>
                </a:solidFill>
              </a:rPr>
              <a:t>Art.5. Fomento de las investigaciones.</a:t>
            </a:r>
          </a:p>
          <a:p>
            <a:pPr algn="just"/>
            <a:endParaRPr lang="es-ES" sz="4800" b="0" cap="none" dirty="0" smtClean="0">
              <a:solidFill>
                <a:schemeClr val="tx1">
                  <a:lumMod val="65000"/>
                  <a:lumOff val="35000"/>
                </a:schemeClr>
              </a:solidFill>
            </a:endParaRPr>
          </a:p>
          <a:p>
            <a:pPr algn="just"/>
            <a:r>
              <a:rPr lang="es-ES" sz="4800" b="0" cap="none" dirty="0" smtClean="0">
                <a:solidFill>
                  <a:schemeClr val="tx1">
                    <a:lumMod val="65000"/>
                    <a:lumOff val="35000"/>
                  </a:schemeClr>
                </a:solidFill>
              </a:rPr>
              <a:t>La Administración de la Junta de Andalucía fomentará los estudios e investigaciones, impulsará la creación de un sistema de indicadores que ofrezca datos desagregados por sexo y evaluará el impacto de las políticas que se desarrollen para la erradicación de la violencia de género, y de las acciones que se implementen para garantizar la atención integral a las mujeres que la hayan padecido para conocer la situación real de la violencia de género</a:t>
            </a:r>
          </a:p>
          <a:p>
            <a:pPr algn="just"/>
            <a:endParaRPr lang="es-ES" sz="4800" b="0" cap="none" dirty="0" smtClean="0">
              <a:solidFill>
                <a:schemeClr val="tx1">
                  <a:lumMod val="65000"/>
                  <a:lumOff val="35000"/>
                </a:schemeClr>
              </a:solidFill>
            </a:endParaRPr>
          </a:p>
          <a:p>
            <a:pPr algn="just"/>
            <a:r>
              <a:rPr lang="es-ES" sz="4800" cap="none" dirty="0" smtClean="0">
                <a:solidFill>
                  <a:schemeClr val="tx1">
                    <a:lumMod val="65000"/>
                    <a:lumOff val="35000"/>
                  </a:schemeClr>
                </a:solidFill>
              </a:rPr>
              <a:t>Art.6. Líneas de investigación</a:t>
            </a:r>
          </a:p>
          <a:p>
            <a:pPr algn="just"/>
            <a:r>
              <a:rPr lang="es-ES" sz="4800" b="0" cap="none" dirty="0" smtClean="0">
                <a:solidFill>
                  <a:schemeClr val="tx1">
                    <a:lumMod val="65000"/>
                    <a:lumOff val="35000"/>
                  </a:schemeClr>
                </a:solidFill>
              </a:rPr>
              <a:t>La Administración de la Junta de Andalucía realizará actividades de investigación y estudio de análisis de causas y consecuencias, análisis y seguimiento para </a:t>
            </a:r>
          </a:p>
          <a:p>
            <a:pPr algn="just"/>
            <a:r>
              <a:rPr lang="es-ES" sz="4800" b="0" cap="none" dirty="0" smtClean="0">
                <a:solidFill>
                  <a:schemeClr val="tx1">
                    <a:lumMod val="65000"/>
                    <a:lumOff val="35000"/>
                  </a:schemeClr>
                </a:solidFill>
              </a:rPr>
              <a:t>su erradicación y de las medidas para protección y atención integral,  repercusiones en el ámbito de la salud de las mujeres, de sus familias y menores a su cargo, consecuencias en el empleo,  incidencia y consecuencias en los colectivos de mujeres y de análisis y mejora del tratamiento de la violencia de género en los medios de comunicación y publicidad.</a:t>
            </a:r>
          </a:p>
          <a:p>
            <a:pPr>
              <a:buFontTx/>
              <a:buChar char="-"/>
            </a:pPr>
            <a:endParaRPr lang="es-ES" dirty="0"/>
          </a:p>
          <a:p>
            <a:endParaRPr lang="es-ES" dirty="0"/>
          </a:p>
        </p:txBody>
      </p:sp>
      <p:sp>
        <p:nvSpPr>
          <p:cNvPr id="3" name="2 Título"/>
          <p:cNvSpPr>
            <a:spLocks noGrp="1"/>
          </p:cNvSpPr>
          <p:nvPr>
            <p:ph type="ctrTitle"/>
          </p:nvPr>
        </p:nvSpPr>
        <p:spPr/>
        <p:txBody>
          <a:bodyPr>
            <a:normAutofit fontScale="90000"/>
          </a:bodyPr>
          <a:lstStyle/>
          <a:p>
            <a:r>
              <a:rPr lang="es-ES" b="1" dirty="0" smtClean="0">
                <a:solidFill>
                  <a:schemeClr val="tx1">
                    <a:lumMod val="65000"/>
                    <a:lumOff val="35000"/>
                  </a:schemeClr>
                </a:solidFill>
              </a:rPr>
              <a:t/>
            </a:r>
            <a:br>
              <a:rPr lang="es-ES" b="1" dirty="0" smtClean="0">
                <a:solidFill>
                  <a:schemeClr val="tx1">
                    <a:lumMod val="65000"/>
                    <a:lumOff val="35000"/>
                  </a:schemeClr>
                </a:solidFill>
              </a:rPr>
            </a:br>
            <a:r>
              <a:rPr lang="es-ES" b="1" dirty="0">
                <a:solidFill>
                  <a:schemeClr val="tx1">
                    <a:lumMod val="65000"/>
                    <a:lumOff val="35000"/>
                  </a:schemeClr>
                </a:solidFill>
              </a:rPr>
              <a:t/>
            </a:r>
            <a:br>
              <a:rPr lang="es-ES" b="1" dirty="0">
                <a:solidFill>
                  <a:schemeClr val="tx1">
                    <a:lumMod val="65000"/>
                    <a:lumOff val="35000"/>
                  </a:schemeClr>
                </a:solidFill>
              </a:rPr>
            </a:br>
            <a:r>
              <a:rPr lang="es-ES" b="1" u="sng" dirty="0" smtClean="0">
                <a:solidFill>
                  <a:schemeClr val="tx1">
                    <a:lumMod val="65000"/>
                    <a:lumOff val="35000"/>
                  </a:schemeClr>
                </a:solidFill>
              </a:rPr>
              <a:t>TÍTULO I: INVESTIGACIÓN. SENSIBILIZACIÓN Y PREVENCIÓN</a:t>
            </a:r>
            <a:endParaRPr lang="es-ES" b="1" u="sng" dirty="0">
              <a:solidFill>
                <a:schemeClr val="tx1">
                  <a:lumMod val="65000"/>
                  <a:lumOff val="35000"/>
                </a:schemeClr>
              </a:solidFill>
            </a:endParaRPr>
          </a:p>
        </p:txBody>
      </p:sp>
    </p:spTree>
    <p:extLst>
      <p:ext uri="{BB962C8B-B14F-4D97-AF65-F5344CB8AC3E}">
        <p14:creationId xmlns:p14="http://schemas.microsoft.com/office/powerpoint/2010/main" val="368842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tx1">
                    <a:lumMod val="65000"/>
                    <a:lumOff val="35000"/>
                  </a:schemeClr>
                </a:solidFill>
              </a:rPr>
              <a:t> </a:t>
            </a:r>
            <a:endParaRPr lang="es-ES" b="1" dirty="0">
              <a:solidFill>
                <a:schemeClr val="tx1">
                  <a:lumMod val="65000"/>
                  <a:lumOff val="35000"/>
                </a:schemeClr>
              </a:solidFill>
            </a:endParaRPr>
          </a:p>
        </p:txBody>
      </p:sp>
      <p:sp>
        <p:nvSpPr>
          <p:cNvPr id="3" name="2 Marcador de contenido"/>
          <p:cNvSpPr>
            <a:spLocks noGrp="1"/>
          </p:cNvSpPr>
          <p:nvPr>
            <p:ph sz="quarter" idx="1"/>
          </p:nvPr>
        </p:nvSpPr>
        <p:spPr/>
        <p:txBody>
          <a:bodyPr>
            <a:normAutofit fontScale="70000" lnSpcReduction="20000"/>
          </a:bodyPr>
          <a:lstStyle/>
          <a:p>
            <a:pPr marL="0" indent="0" algn="just">
              <a:buNone/>
            </a:pPr>
            <a:r>
              <a:rPr lang="es-ES" b="1" dirty="0">
                <a:solidFill>
                  <a:schemeClr val="tx1">
                    <a:lumMod val="65000"/>
                    <a:lumOff val="35000"/>
                  </a:schemeClr>
                </a:solidFill>
              </a:rPr>
              <a:t>CAPÍTULO II: SENSIBILIZACIÓN</a:t>
            </a:r>
            <a:endParaRPr lang="es-ES" b="1" u="sng" dirty="0" smtClean="0">
              <a:solidFill>
                <a:schemeClr val="tx1">
                  <a:lumMod val="65000"/>
                  <a:lumOff val="35000"/>
                </a:schemeClr>
              </a:solidFill>
            </a:endParaRPr>
          </a:p>
          <a:p>
            <a:pPr marL="0" indent="0" algn="just">
              <a:buNone/>
            </a:pPr>
            <a:r>
              <a:rPr lang="es-ES" b="1" u="sng" dirty="0" smtClean="0">
                <a:solidFill>
                  <a:schemeClr val="tx1">
                    <a:lumMod val="65000"/>
                    <a:lumOff val="35000"/>
                  </a:schemeClr>
                </a:solidFill>
              </a:rPr>
              <a:t>Art</a:t>
            </a:r>
            <a:r>
              <a:rPr lang="es-ES" b="1" u="sng" dirty="0" smtClean="0">
                <a:solidFill>
                  <a:schemeClr val="tx1">
                    <a:lumMod val="65000"/>
                    <a:lumOff val="35000"/>
                  </a:schemeClr>
                </a:solidFill>
              </a:rPr>
              <a:t>. 8. Plan integral de sensibilización y prevención contra la violencia de género.</a:t>
            </a:r>
          </a:p>
          <a:p>
            <a:pPr marL="0" indent="0" algn="just">
              <a:buNone/>
            </a:pPr>
            <a:r>
              <a:rPr lang="es-ES" dirty="0" smtClean="0">
                <a:solidFill>
                  <a:schemeClr val="tx1">
                    <a:lumMod val="65000"/>
                    <a:lumOff val="35000"/>
                  </a:schemeClr>
                </a:solidFill>
              </a:rPr>
              <a:t>1. Se aprobará por el consejo de Gobierno de Andalucía cada 5 años.</a:t>
            </a:r>
          </a:p>
          <a:p>
            <a:pPr marL="0" indent="0" algn="just">
              <a:buNone/>
            </a:pPr>
            <a:r>
              <a:rPr lang="es-ES" dirty="0" smtClean="0">
                <a:solidFill>
                  <a:schemeClr val="tx1">
                    <a:lumMod val="65000"/>
                    <a:lumOff val="35000"/>
                  </a:schemeClr>
                </a:solidFill>
              </a:rPr>
              <a:t>2. Se desarrollarán las siguientes estrategias de actuación: </a:t>
            </a:r>
          </a:p>
          <a:p>
            <a:pPr marL="0" indent="0" algn="just">
              <a:buNone/>
            </a:pPr>
            <a:r>
              <a:rPr lang="es-ES" dirty="0" smtClean="0">
                <a:solidFill>
                  <a:schemeClr val="tx1">
                    <a:lumMod val="65000"/>
                    <a:lumOff val="35000"/>
                  </a:schemeClr>
                </a:solidFill>
              </a:rPr>
              <a:t>a) Educación: de infantil hasta niveles superiores.</a:t>
            </a:r>
          </a:p>
          <a:p>
            <a:pPr marL="0" indent="0" algn="just">
              <a:buNone/>
            </a:pPr>
            <a:r>
              <a:rPr lang="es-ES" dirty="0" smtClean="0">
                <a:solidFill>
                  <a:schemeClr val="tx1">
                    <a:lumMod val="65000"/>
                    <a:lumOff val="35000"/>
                  </a:schemeClr>
                </a:solidFill>
              </a:rPr>
              <a:t>b) Comunicación.</a:t>
            </a:r>
          </a:p>
          <a:p>
            <a:pPr marL="0" indent="0" algn="just">
              <a:buNone/>
            </a:pPr>
            <a:r>
              <a:rPr lang="es-ES" dirty="0" smtClean="0">
                <a:solidFill>
                  <a:schemeClr val="tx1">
                    <a:lumMod val="65000"/>
                    <a:lumOff val="35000"/>
                  </a:schemeClr>
                </a:solidFill>
              </a:rPr>
              <a:t>c) Detección, atención y prevención de la violencia de género. </a:t>
            </a:r>
          </a:p>
          <a:p>
            <a:pPr marL="0" indent="0" algn="just">
              <a:buNone/>
            </a:pPr>
            <a:r>
              <a:rPr lang="es-ES" dirty="0" smtClean="0">
                <a:solidFill>
                  <a:schemeClr val="tx1">
                    <a:lumMod val="65000"/>
                    <a:lumOff val="35000"/>
                  </a:schemeClr>
                </a:solidFill>
              </a:rPr>
              <a:t>d) Formación y especialización de profesionales.</a:t>
            </a:r>
          </a:p>
          <a:p>
            <a:pPr marL="0" indent="0" algn="just">
              <a:buNone/>
            </a:pPr>
            <a:r>
              <a:rPr lang="es-ES" dirty="0" smtClean="0">
                <a:solidFill>
                  <a:schemeClr val="tx1">
                    <a:lumMod val="65000"/>
                    <a:lumOff val="35000"/>
                  </a:schemeClr>
                </a:solidFill>
              </a:rPr>
              <a:t>e) Coordinación y cooperación de distintos operadores implicados en la erradicación de la violencia de género, la no victimización de las mujeres y la eficacia en la prestación de los servicios.</a:t>
            </a:r>
          </a:p>
          <a:p>
            <a:pPr marL="0" indent="0" algn="just">
              <a:buNone/>
            </a:pPr>
            <a:r>
              <a:rPr lang="es-ES" dirty="0" smtClean="0">
                <a:solidFill>
                  <a:schemeClr val="tx1">
                    <a:lumMod val="65000"/>
                    <a:lumOff val="35000"/>
                  </a:schemeClr>
                </a:solidFill>
              </a:rPr>
              <a:t>3. Los poderes públicos impulsarán campañas de información y sensibilización específicas con el fin de prevenir.</a:t>
            </a:r>
          </a:p>
          <a:p>
            <a:pPr marL="0" indent="0" algn="just">
              <a:buNone/>
            </a:pPr>
            <a:r>
              <a:rPr lang="es-ES" dirty="0" smtClean="0">
                <a:solidFill>
                  <a:schemeClr val="tx1">
                    <a:lumMod val="65000"/>
                    <a:lumOff val="35000"/>
                  </a:schemeClr>
                </a:solidFill>
              </a:rPr>
              <a:t>4. Las actuaciones de sensibilización tienen como objetivo modificar los mitos, modelos y prejuicios existentes. </a:t>
            </a:r>
            <a:endParaRPr lang="es-ES" dirty="0">
              <a:solidFill>
                <a:schemeClr val="tx1">
                  <a:lumMod val="65000"/>
                  <a:lumOff val="35000"/>
                </a:schemeClr>
              </a:solidFill>
            </a:endParaRPr>
          </a:p>
        </p:txBody>
      </p:sp>
    </p:spTree>
    <p:extLst>
      <p:ext uri="{BB962C8B-B14F-4D97-AF65-F5344CB8AC3E}">
        <p14:creationId xmlns:p14="http://schemas.microsoft.com/office/powerpoint/2010/main" val="85953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85000" lnSpcReduction="20000"/>
          </a:bodyPr>
          <a:lstStyle/>
          <a:p>
            <a:pPr marL="0" indent="0" algn="just">
              <a:buNone/>
            </a:pPr>
            <a:r>
              <a:rPr lang="es-ES" b="1" u="sng" dirty="0" smtClean="0">
                <a:solidFill>
                  <a:schemeClr val="tx1">
                    <a:lumMod val="65000"/>
                    <a:lumOff val="35000"/>
                  </a:schemeClr>
                </a:solidFill>
              </a:rPr>
              <a:t>Art. 9. Apoyo al movimiento asociativo.</a:t>
            </a:r>
          </a:p>
          <a:p>
            <a:pPr marL="0" indent="0" algn="just">
              <a:buNone/>
            </a:pPr>
            <a:r>
              <a:rPr lang="es-ES" dirty="0" smtClean="0">
                <a:solidFill>
                  <a:schemeClr val="tx1">
                    <a:lumMod val="65000"/>
                    <a:lumOff val="35000"/>
                  </a:schemeClr>
                </a:solidFill>
              </a:rPr>
              <a:t>Las administraciones de la Junta de Andalucía apoyará a todas las asociaciones dedicadas a la erradicación de la violencia de género y lleven a cabo actividades de sensibilización y prevención.</a:t>
            </a:r>
          </a:p>
          <a:p>
            <a:pPr marL="0" indent="0" algn="just">
              <a:buNone/>
            </a:pPr>
            <a:endParaRPr lang="es-ES" dirty="0" smtClean="0">
              <a:solidFill>
                <a:schemeClr val="tx1">
                  <a:lumMod val="65000"/>
                  <a:lumOff val="35000"/>
                </a:schemeClr>
              </a:solidFill>
            </a:endParaRPr>
          </a:p>
          <a:p>
            <a:pPr marL="0" indent="0" algn="just">
              <a:buNone/>
            </a:pPr>
            <a:r>
              <a:rPr lang="es-ES" b="1" u="sng" dirty="0" smtClean="0">
                <a:solidFill>
                  <a:schemeClr val="tx1">
                    <a:lumMod val="65000"/>
                    <a:lumOff val="35000"/>
                  </a:schemeClr>
                </a:solidFill>
              </a:rPr>
              <a:t>Art. 10. Actividades culturales y artísticas.</a:t>
            </a:r>
          </a:p>
          <a:p>
            <a:pPr marL="0" indent="0" algn="just">
              <a:buNone/>
            </a:pPr>
            <a:r>
              <a:rPr lang="es-ES" dirty="0" smtClean="0">
                <a:solidFill>
                  <a:schemeClr val="tx1">
                    <a:lumMod val="65000"/>
                    <a:lumOff val="35000"/>
                  </a:schemeClr>
                </a:solidFill>
              </a:rPr>
              <a:t>1. La Administración de la Junta de Andalucía impulsará las manifestaciones sociales, que promuevan la sensibilización social contra a violencia de género.</a:t>
            </a:r>
          </a:p>
          <a:p>
            <a:pPr marL="0" indent="0" algn="just">
              <a:buNone/>
            </a:pPr>
            <a:r>
              <a:rPr lang="es-ES" dirty="0" smtClean="0">
                <a:solidFill>
                  <a:schemeClr val="tx1">
                    <a:lumMod val="65000"/>
                    <a:lumOff val="35000"/>
                  </a:schemeClr>
                </a:solidFill>
              </a:rPr>
              <a:t>2. El Gobierno andaluz y la Administración de la Junta de Andalucía tendrán como objetivo evitar la tolerancia social con respecto a la violencia de género poniendo para ello todos los medios que sean necesarios.</a:t>
            </a:r>
            <a:endParaRPr lang="es-ES" dirty="0">
              <a:solidFill>
                <a:schemeClr val="tx1">
                  <a:lumMod val="65000"/>
                  <a:lumOff val="35000"/>
                </a:schemeClr>
              </a:solidFill>
            </a:endParaRPr>
          </a:p>
        </p:txBody>
      </p:sp>
    </p:spTree>
    <p:extLst>
      <p:ext uri="{BB962C8B-B14F-4D97-AF65-F5344CB8AC3E}">
        <p14:creationId xmlns:p14="http://schemas.microsoft.com/office/powerpoint/2010/main" val="57658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88640"/>
            <a:ext cx="8534400" cy="432048"/>
          </a:xfrm>
        </p:spPr>
        <p:txBody>
          <a:bodyPr>
            <a:normAutofit fontScale="90000"/>
          </a:bodyPr>
          <a:lstStyle/>
          <a:p>
            <a:r>
              <a:rPr lang="es-ES" b="1" u="sng" dirty="0" smtClean="0">
                <a:solidFill>
                  <a:schemeClr val="tx1">
                    <a:lumMod val="65000"/>
                    <a:lumOff val="35000"/>
                  </a:schemeClr>
                </a:solidFill>
              </a:rPr>
              <a:t> </a:t>
            </a:r>
            <a:endParaRPr lang="es-ES" b="1" u="sng" dirty="0">
              <a:solidFill>
                <a:schemeClr val="tx1">
                  <a:lumMod val="65000"/>
                  <a:lumOff val="35000"/>
                </a:schemeClr>
              </a:solidFill>
            </a:endParaRPr>
          </a:p>
        </p:txBody>
      </p:sp>
      <p:sp>
        <p:nvSpPr>
          <p:cNvPr id="3" name="2 Marcador de contenido"/>
          <p:cNvSpPr>
            <a:spLocks noGrp="1"/>
          </p:cNvSpPr>
          <p:nvPr>
            <p:ph sz="quarter" idx="1"/>
          </p:nvPr>
        </p:nvSpPr>
        <p:spPr/>
        <p:txBody>
          <a:bodyPr>
            <a:normAutofit fontScale="55000" lnSpcReduction="20000"/>
          </a:bodyPr>
          <a:lstStyle/>
          <a:p>
            <a:pPr marL="0" indent="0">
              <a:buNone/>
            </a:pPr>
            <a:r>
              <a:rPr lang="es-ES" sz="2900" b="1" dirty="0">
                <a:solidFill>
                  <a:schemeClr val="tx1">
                    <a:lumMod val="65000"/>
                    <a:lumOff val="35000"/>
                  </a:schemeClr>
                </a:solidFill>
              </a:rPr>
              <a:t>CAPÍTULO III: MEDIDAS EN EL ÁMBITO EDUCATIVO</a:t>
            </a:r>
            <a:r>
              <a:rPr lang="es-ES" sz="2900" dirty="0" smtClean="0"/>
              <a:t> </a:t>
            </a:r>
          </a:p>
          <a:p>
            <a:pPr marL="0" indent="0">
              <a:buNone/>
            </a:pPr>
            <a:endParaRPr lang="es-ES" sz="2900" dirty="0" smtClean="0"/>
          </a:p>
          <a:p>
            <a:r>
              <a:rPr lang="es-ES" sz="2900" b="1" dirty="0" smtClean="0">
                <a:solidFill>
                  <a:schemeClr val="tx1">
                    <a:lumMod val="65000"/>
                    <a:lumOff val="35000"/>
                  </a:schemeClr>
                </a:solidFill>
              </a:rPr>
              <a:t>PREVENCIÓN EN EL ÁMBITO EDUCATIVO</a:t>
            </a:r>
          </a:p>
          <a:p>
            <a:pPr marL="0" indent="0" algn="just">
              <a:buNone/>
            </a:pPr>
            <a:r>
              <a:rPr lang="es-ES" sz="2900" dirty="0" smtClean="0">
                <a:solidFill>
                  <a:schemeClr val="tx1">
                    <a:lumMod val="65000"/>
                    <a:lumOff val="35000"/>
                  </a:schemeClr>
                </a:solidFill>
              </a:rPr>
              <a:t>La Administración educativa:</a:t>
            </a:r>
          </a:p>
          <a:p>
            <a:pPr marL="0" indent="0" algn="just">
              <a:buNone/>
            </a:pPr>
            <a:r>
              <a:rPr lang="es-ES" sz="2900" dirty="0" smtClean="0">
                <a:solidFill>
                  <a:schemeClr val="tx1">
                    <a:lumMod val="65000"/>
                    <a:lumOff val="35000"/>
                  </a:schemeClr>
                </a:solidFill>
              </a:rPr>
              <a:t>- C</a:t>
            </a:r>
            <a:r>
              <a:rPr lang="es-ES" sz="2900" dirty="0" smtClean="0">
                <a:solidFill>
                  <a:schemeClr val="tx1">
                    <a:lumMod val="65000"/>
                    <a:lumOff val="35000"/>
                  </a:schemeClr>
                </a:solidFill>
              </a:rPr>
              <a:t>ontribuirá a que la acción educativa sea un elemento fundamental de prevención de cualquier tipo de violencia, y adoptará medidas para eliminar prejuicios y prácticas basadas en la desigualdad y en la atribución de estereotipos sexistas.</a:t>
            </a:r>
          </a:p>
          <a:p>
            <a:pPr marL="0" indent="0" algn="just">
              <a:buNone/>
            </a:pPr>
            <a:r>
              <a:rPr lang="es-ES" sz="2900" dirty="0" smtClean="0">
                <a:solidFill>
                  <a:schemeClr val="tx1">
                    <a:lumMod val="65000"/>
                    <a:lumOff val="35000"/>
                  </a:schemeClr>
                </a:solidFill>
              </a:rPr>
              <a:t>- Impulsará la realización de actividades dirigidas a la comunidad escolar para la prevención de comportamientos y actitudes de violencia de género y la identificación de las distintas formas de abuso, búsqueda de alternativas de resolución de los conflictos y profundización en el aprendizaje de la convivencia basada en el respeto.</a:t>
            </a:r>
          </a:p>
          <a:p>
            <a:pPr marL="0" indent="0" algn="just">
              <a:buNone/>
            </a:pPr>
            <a:r>
              <a:rPr lang="es-ES" sz="2900" dirty="0" smtClean="0">
                <a:solidFill>
                  <a:schemeClr val="tx1">
                    <a:lumMod val="65000"/>
                    <a:lumOff val="35000"/>
                  </a:schemeClr>
                </a:solidFill>
              </a:rPr>
              <a:t>A efectos de esta Ley, la Coeducación es la acción educadora que valora indistintamente la experiencias, las aptitudes y la aportación social y cultural de las mujeres y los hombre, sin estereotipos sexistas y androcéntricos, ni actitudes discriminatorias, para conseguir el objetivo de construir una sociedad sin subordinaciones culturales y sociales entre mujeres y hombres. Los valores de la coeducación y los principios de la escuela inclusiva deben tener un carácter permanente y transversal. En los materiales educativos y libros de textos se eliminarán los estereotipos sexistas o discriminatorios. Se deberá supervisar los libros de texto y otros materiales curriculares como parte del proceso. Además, la Administración educativa andaluza contribuirá a desarrollar entre niñas, niños y adolescentes el aprendizaje en la resolución pacífica de conflictos. </a:t>
            </a:r>
          </a:p>
          <a:p>
            <a:pPr marL="0" indent="0" algn="just">
              <a:buNone/>
            </a:pPr>
            <a:endParaRPr lang="es-ES" dirty="0" smtClean="0">
              <a:solidFill>
                <a:schemeClr val="tx1">
                  <a:lumMod val="65000"/>
                  <a:lumOff val="35000"/>
                </a:schemeClr>
              </a:solidFill>
            </a:endParaRPr>
          </a:p>
        </p:txBody>
      </p:sp>
    </p:spTree>
    <p:extLst>
      <p:ext uri="{BB962C8B-B14F-4D97-AF65-F5344CB8AC3E}">
        <p14:creationId xmlns:p14="http://schemas.microsoft.com/office/powerpoint/2010/main" val="38112281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alizado 1">
      <a:dk1>
        <a:sysClr val="windowText" lastClr="000000"/>
      </a:dk1>
      <a:lt1>
        <a:sysClr val="window" lastClr="FFFFFF"/>
      </a:lt1>
      <a:dk2>
        <a:srgbClr val="4F271C"/>
      </a:dk2>
      <a:lt2>
        <a:srgbClr val="E7DEC9"/>
      </a:lt2>
      <a:accent1>
        <a:srgbClr val="DD03DD"/>
      </a:accent1>
      <a:accent2>
        <a:srgbClr val="B652AA"/>
      </a:accent2>
      <a:accent3>
        <a:srgbClr val="AA469C"/>
      </a:accent3>
      <a:accent4>
        <a:srgbClr val="8B537F"/>
      </a:accent4>
      <a:accent5>
        <a:srgbClr val="6B1765"/>
      </a:accent5>
      <a:accent6>
        <a:srgbClr val="7F4C88"/>
      </a:accent6>
      <a:hlink>
        <a:srgbClr val="7F4C88"/>
      </a:hlink>
      <a:folHlink>
        <a:srgbClr val="7F4C88"/>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417</TotalTime>
  <Words>4156</Words>
  <Application>Microsoft Office PowerPoint</Application>
  <PresentationFormat>Presentación en pantalla (4:3)</PresentationFormat>
  <Paragraphs>179</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Civil</vt:lpstr>
      <vt:lpstr>LEY 13/2007, de 26 de noviembre, de medidas  de prevención y protección integral contra la violencia de género</vt:lpstr>
      <vt:lpstr>EXPOSICIÓN DE MOTIVOS</vt:lpstr>
      <vt:lpstr>TÍTULO PRELIMINAR: DISPOSICIONES GENERALES</vt:lpstr>
      <vt:lpstr> </vt:lpstr>
      <vt:lpstr> </vt:lpstr>
      <vt:lpstr>  TÍTULO I: INVESTIGACIÓN. SENSIBILIZACIÓN Y PREVENCIÓN</vt:lpstr>
      <vt:lpstr> </vt:lpstr>
      <vt:lpstr> </vt:lpstr>
      <vt:lpstr> </vt:lpstr>
      <vt:lpstr> </vt:lpstr>
      <vt:lpstr> </vt:lpstr>
      <vt:lpstr> </vt:lpstr>
      <vt:lpstr> </vt:lpstr>
      <vt:lpstr> </vt:lpstr>
      <vt:lpstr>TÍTULO II: PROTECCIÓN Y ATENCIÓN A LAS MUJERES</vt:lpstr>
      <vt:lpstr> </vt:lpstr>
      <vt:lpstr> </vt:lpstr>
      <vt:lpstr> </vt:lpstr>
      <vt:lpstr> </vt:lpstr>
      <vt:lpstr> </vt:lpstr>
      <vt:lpstr>TÍTULO III: PROTECCIÓN: MEDIDAS PARA LA RECUPERACIÓN INTEGRAL</vt:lpstr>
      <vt:lpstr> </vt:lpstr>
      <vt:lpstr> </vt:lpstr>
      <vt:lpstr> </vt:lpstr>
      <vt:lpstr>TÍTULO IV: COORDINACIÓN Y COOPERACIÓN INSTITUCIONAL</vt:lpstr>
      <vt:lpstr>DISPOSICIONES ADICIONALES</vt:lpstr>
      <vt:lpstr>DISPOSICIÓN TRANSITORIA ÚNICA Y DISPOSICIONES FINALES.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13/2007, de 26 de noviembre, de medidas</dc:title>
  <dc:creator>Marita Marcun</dc:creator>
  <cp:lastModifiedBy>Marita Marcun</cp:lastModifiedBy>
  <cp:revision>39</cp:revision>
  <dcterms:created xsi:type="dcterms:W3CDTF">2018-01-28T18:42:18Z</dcterms:created>
  <dcterms:modified xsi:type="dcterms:W3CDTF">2018-02-08T23:26:13Z</dcterms:modified>
</cp:coreProperties>
</file>