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8" r:id="rId12"/>
    <p:sldId id="269" r:id="rId13"/>
    <p:sldId id="270" r:id="rId14"/>
    <p:sldId id="271" r:id="rId15"/>
    <p:sldId id="267" r:id="rId16"/>
    <p:sldId id="272" r:id="rId17"/>
    <p:sldId id="273" r:id="rId18"/>
    <p:sldId id="274" r:id="rId19"/>
    <p:sldId id="275" r:id="rId20"/>
    <p:sldId id="277" r:id="rId21"/>
    <p:sldId id="276" r:id="rId22"/>
    <p:sldId id="278" r:id="rId23"/>
    <p:sldId id="279"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58" d="100"/>
          <a:sy n="58" d="100"/>
        </p:scale>
        <p:origin x="-102" y="-3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605109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185195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08251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5522822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43819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0946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317685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644523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75881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012662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79544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056305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312441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4799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352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6DFF08F-DC6B-4601-B491-B0F83F6DD2DA}" type="datetimeFigureOut">
              <a:rPr lang="en-US" smtClean="0"/>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44196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1/29/2018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1244304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546" y="768913"/>
            <a:ext cx="9517487" cy="2309133"/>
          </a:xfrm>
        </p:spPr>
        <p:txBody>
          <a:bodyPr/>
          <a:lstStyle/>
          <a:p>
            <a:r>
              <a:rPr lang="es-ES" sz="6600" dirty="0" smtClean="0"/>
              <a:t>Ley 2/2014, 8 de julio</a:t>
            </a:r>
            <a:endParaRPr lang="es-ES" sz="6600" dirty="0"/>
          </a:p>
        </p:txBody>
      </p:sp>
      <p:sp>
        <p:nvSpPr>
          <p:cNvPr id="3" name="Subtítulo 2"/>
          <p:cNvSpPr>
            <a:spLocks noGrp="1"/>
          </p:cNvSpPr>
          <p:nvPr>
            <p:ph type="subTitle" idx="1"/>
          </p:nvPr>
        </p:nvSpPr>
        <p:spPr>
          <a:xfrm>
            <a:off x="1713131" y="3587193"/>
            <a:ext cx="7766936" cy="1096899"/>
          </a:xfrm>
        </p:spPr>
        <p:txBody>
          <a:bodyPr>
            <a:normAutofit fontScale="85000" lnSpcReduction="10000"/>
          </a:bodyPr>
          <a:lstStyle/>
          <a:p>
            <a:r>
              <a:rPr lang="es-ES" sz="2800" dirty="0" smtClean="0"/>
              <a:t>Ley integral para la no discriminación por motivos de identidad de género y reconocimiento de los derechos de las personas transexuales de Andalucía</a:t>
            </a:r>
            <a:endParaRPr lang="es-ES" sz="2800" dirty="0"/>
          </a:p>
        </p:txBody>
      </p:sp>
    </p:spTree>
    <p:extLst>
      <p:ext uri="{BB962C8B-B14F-4D97-AF65-F5344CB8AC3E}">
        <p14:creationId xmlns:p14="http://schemas.microsoft.com/office/powerpoint/2010/main" val="3819597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I-DISPOSICIONES GENERALES</a:t>
            </a:r>
            <a:endParaRPr lang="es-ES" dirty="0"/>
          </a:p>
        </p:txBody>
      </p:sp>
      <p:sp>
        <p:nvSpPr>
          <p:cNvPr id="3" name="Marcador de contenido 2"/>
          <p:cNvSpPr>
            <a:spLocks noGrp="1"/>
          </p:cNvSpPr>
          <p:nvPr>
            <p:ph idx="1"/>
          </p:nvPr>
        </p:nvSpPr>
        <p:spPr/>
        <p:txBody>
          <a:bodyPr>
            <a:normAutofit fontScale="92500"/>
          </a:bodyPr>
          <a:lstStyle/>
          <a:p>
            <a:r>
              <a:rPr lang="es-ES" b="1" dirty="0" smtClean="0"/>
              <a:t>Artículo 1. Objeto: </a:t>
            </a:r>
            <a:r>
              <a:rPr lang="es-ES" dirty="0" smtClean="0"/>
              <a:t>esta ley tiene por objeto establecer el marco normativo adecuado para garantizar el derecho a la autodeterminación de género de las personas que manifiesten una identidad de género distinta a la asignada al nacer.</a:t>
            </a:r>
          </a:p>
          <a:p>
            <a:r>
              <a:rPr lang="es-ES" b="1" dirty="0" smtClean="0"/>
              <a:t>Artículo 2. Derecho a la autodeterminación de género: </a:t>
            </a:r>
            <a:r>
              <a:rPr lang="es-ES" dirty="0" smtClean="0"/>
              <a:t>afirma que toda persona tiene derecho a recibir una atención integral, al reconocimiento de su identidad de género, al libre desarrollo de su persona, a ser tratada de acuerdo con su identidad de género y al ejercicio de su libertad.</a:t>
            </a:r>
          </a:p>
          <a:p>
            <a:r>
              <a:rPr lang="es-ES" b="1" dirty="0" smtClean="0"/>
              <a:t>Artículo 3. Identidad de género: </a:t>
            </a:r>
            <a:r>
              <a:rPr lang="es-ES" dirty="0"/>
              <a:t>define la identidad de género como la vivencia interna e </a:t>
            </a:r>
            <a:r>
              <a:rPr lang="es-ES" dirty="0" smtClean="0"/>
              <a:t>individual del </a:t>
            </a:r>
            <a:r>
              <a:rPr lang="es-ES" dirty="0"/>
              <a:t>género tal y como cada persona la siente, que puede corresponder o no con el sexo asignado al </a:t>
            </a:r>
            <a:r>
              <a:rPr lang="es-ES" dirty="0" smtClean="0"/>
              <a:t>momento del </a:t>
            </a:r>
            <a:r>
              <a:rPr lang="es-ES" dirty="0"/>
              <a:t>nacimiento, y que incluye la vivencia personal del cuerpo. Puede involucrar la modificación de la </a:t>
            </a:r>
            <a:r>
              <a:rPr lang="es-ES" dirty="0" smtClean="0"/>
              <a:t>apariencia o </a:t>
            </a:r>
            <a:r>
              <a:rPr lang="es-ES" dirty="0"/>
              <a:t>la función corporal a través de medios farmacológicos, quirúrgicos o de otra índole, siempre que ello </a:t>
            </a:r>
            <a:r>
              <a:rPr lang="es-ES" dirty="0" smtClean="0"/>
              <a:t>sea libremente </a:t>
            </a:r>
            <a:r>
              <a:rPr lang="es-ES" dirty="0"/>
              <a:t>escogido</a:t>
            </a:r>
            <a:r>
              <a:rPr lang="es-ES" dirty="0" smtClean="0"/>
              <a:t>.</a:t>
            </a:r>
            <a:endParaRPr lang="es-ES" dirty="0"/>
          </a:p>
        </p:txBody>
      </p:sp>
    </p:spTree>
    <p:extLst>
      <p:ext uri="{BB962C8B-B14F-4D97-AF65-F5344CB8AC3E}">
        <p14:creationId xmlns:p14="http://schemas.microsoft.com/office/powerpoint/2010/main" val="2439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I-DISPOSICIONES GENERALES</a:t>
            </a:r>
            <a:endParaRPr lang="es-ES" dirty="0"/>
          </a:p>
        </p:txBody>
      </p:sp>
      <p:sp>
        <p:nvSpPr>
          <p:cNvPr id="3" name="Marcador de contenido 2"/>
          <p:cNvSpPr>
            <a:spLocks noGrp="1"/>
          </p:cNvSpPr>
          <p:nvPr>
            <p:ph idx="1"/>
          </p:nvPr>
        </p:nvSpPr>
        <p:spPr/>
        <p:txBody>
          <a:bodyPr>
            <a:normAutofit/>
          </a:bodyPr>
          <a:lstStyle/>
          <a:p>
            <a:r>
              <a:rPr lang="es-ES" b="1" dirty="0" smtClean="0"/>
              <a:t>Artículo 4. Ámbito de aplicación de la Ley: </a:t>
            </a:r>
            <a:r>
              <a:rPr lang="es-ES" dirty="0" smtClean="0"/>
              <a:t>la ley es de aplicación a toda la comunidad autónoma andaluza. Las disposiciones  de la misma se aplican a:</a:t>
            </a:r>
          </a:p>
          <a:p>
            <a:pPr lvl="1"/>
            <a:r>
              <a:rPr lang="es-ES" dirty="0" smtClean="0"/>
              <a:t>La administración de la Junta de Andalucía y sus agencias.</a:t>
            </a:r>
          </a:p>
          <a:p>
            <a:pPr lvl="1"/>
            <a:r>
              <a:rPr lang="es-ES" dirty="0" smtClean="0"/>
              <a:t>Las entidades que integran la Administración Local andaluza.</a:t>
            </a:r>
          </a:p>
          <a:p>
            <a:pPr lvl="1"/>
            <a:r>
              <a:rPr lang="es-ES" dirty="0" smtClean="0"/>
              <a:t>Los entes instrumentales del Derecho Público vinculados o dependientes de las Administraciones Locales andaluzas</a:t>
            </a:r>
          </a:p>
          <a:p>
            <a:pPr lvl="1"/>
            <a:r>
              <a:rPr lang="es-ES" dirty="0" smtClean="0"/>
              <a:t>El sistema universitario andaluz</a:t>
            </a:r>
          </a:p>
          <a:p>
            <a:pPr lvl="1"/>
            <a:r>
              <a:rPr lang="es-ES" dirty="0" smtClean="0"/>
              <a:t>Las fundaciones del sector público.</a:t>
            </a:r>
          </a:p>
        </p:txBody>
      </p:sp>
    </p:spTree>
    <p:extLst>
      <p:ext uri="{BB962C8B-B14F-4D97-AF65-F5344CB8AC3E}">
        <p14:creationId xmlns:p14="http://schemas.microsoft.com/office/powerpoint/2010/main" val="1166250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I-DISPOSICIONES GENERALES</a:t>
            </a:r>
            <a:endParaRPr lang="es-ES" dirty="0"/>
          </a:p>
        </p:txBody>
      </p:sp>
      <p:sp>
        <p:nvSpPr>
          <p:cNvPr id="3" name="Marcador de contenido 2"/>
          <p:cNvSpPr>
            <a:spLocks noGrp="1"/>
          </p:cNvSpPr>
          <p:nvPr>
            <p:ph idx="1"/>
          </p:nvPr>
        </p:nvSpPr>
        <p:spPr/>
        <p:txBody>
          <a:bodyPr>
            <a:normAutofit lnSpcReduction="10000"/>
          </a:bodyPr>
          <a:lstStyle/>
          <a:p>
            <a:r>
              <a:rPr lang="es-ES" b="1" dirty="0" smtClean="0"/>
              <a:t>Artículo 5. Criterios generales de actuación:</a:t>
            </a:r>
          </a:p>
          <a:p>
            <a:pPr lvl="1"/>
            <a:r>
              <a:rPr lang="es-ES" b="1" dirty="0" smtClean="0"/>
              <a:t> </a:t>
            </a:r>
            <a:r>
              <a:rPr lang="es-ES" dirty="0"/>
              <a:t>T</a:t>
            </a:r>
            <a:r>
              <a:rPr lang="es-ES" dirty="0" smtClean="0"/>
              <a:t>oda norma o reglamentación de esta Ley debe respetar el derecho humano a la autodeterminación de la identidad de género.</a:t>
            </a:r>
          </a:p>
          <a:p>
            <a:pPr lvl="1"/>
            <a:r>
              <a:rPr lang="es-ES" dirty="0" smtClean="0"/>
              <a:t>Ninguna persona será obligada someterse a tratamiento o procedimiento médico o psicológico que coarte su libertad de autodeterminación de género.</a:t>
            </a:r>
          </a:p>
          <a:p>
            <a:pPr lvl="1"/>
            <a:r>
              <a:rPr lang="es-ES" dirty="0" smtClean="0"/>
              <a:t>La administración adoptará medidas administrativas que permitan el acceso a los servicios y prestaciones de acuerdo con la identidad de género manifestada.</a:t>
            </a:r>
          </a:p>
          <a:p>
            <a:pPr lvl="1"/>
            <a:r>
              <a:rPr lang="es-ES" dirty="0" smtClean="0"/>
              <a:t>El derecho a la autodeterminación de la identidad de género se integrará en la adopción y ejecución de las disposiciones normativas de Andalucía.</a:t>
            </a:r>
          </a:p>
          <a:p>
            <a:pPr lvl="1"/>
            <a:r>
              <a:rPr lang="es-ES" dirty="0" smtClean="0"/>
              <a:t>A fin de facilitar el acceso a los servicios y prestaciones públicas y privada, la comunidad autónoma adoptará medidas administrativas necesarias a fin de garantizar que, en las menciones a las personas, estas reflejen la identidad de género manifestada, respetando la dignidad y privacidad de la persona concernida.</a:t>
            </a:r>
          </a:p>
        </p:txBody>
      </p:sp>
    </p:spTree>
    <p:extLst>
      <p:ext uri="{BB962C8B-B14F-4D97-AF65-F5344CB8AC3E}">
        <p14:creationId xmlns:p14="http://schemas.microsoft.com/office/powerpoint/2010/main" val="677509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I-DISPOSICIONES GENERALES</a:t>
            </a:r>
            <a:endParaRPr lang="es-ES" dirty="0"/>
          </a:p>
        </p:txBody>
      </p:sp>
      <p:sp>
        <p:nvSpPr>
          <p:cNvPr id="3" name="Marcador de contenido 2"/>
          <p:cNvSpPr>
            <a:spLocks noGrp="1"/>
          </p:cNvSpPr>
          <p:nvPr>
            <p:ph idx="1"/>
          </p:nvPr>
        </p:nvSpPr>
        <p:spPr>
          <a:xfrm>
            <a:off x="677334" y="1406209"/>
            <a:ext cx="9038166" cy="5017451"/>
          </a:xfrm>
        </p:spPr>
        <p:txBody>
          <a:bodyPr>
            <a:normAutofit lnSpcReduction="10000"/>
          </a:bodyPr>
          <a:lstStyle/>
          <a:p>
            <a:r>
              <a:rPr lang="es-ES" b="1" dirty="0" smtClean="0"/>
              <a:t>Artículo 6. Principio de no discriminación por motivos de identidad de género: </a:t>
            </a:r>
            <a:endParaRPr lang="es-ES" dirty="0" smtClean="0"/>
          </a:p>
          <a:p>
            <a:pPr lvl="1"/>
            <a:r>
              <a:rPr lang="es-ES" dirty="0"/>
              <a:t>Todas las personas nacen libres e iguales en dignidad y derechos, con independencia de su </a:t>
            </a:r>
            <a:r>
              <a:rPr lang="es-ES" dirty="0" smtClean="0"/>
              <a:t>identidad de </a:t>
            </a:r>
            <a:r>
              <a:rPr lang="es-ES" dirty="0"/>
              <a:t>género.</a:t>
            </a:r>
          </a:p>
          <a:p>
            <a:pPr lvl="1"/>
            <a:r>
              <a:rPr lang="es-ES" dirty="0" smtClean="0"/>
              <a:t>Ninguna </a:t>
            </a:r>
            <a:r>
              <a:rPr lang="es-ES" dirty="0"/>
              <a:t>persona podrá ser objeto de discriminación, acoso, penalización o </a:t>
            </a:r>
            <a:r>
              <a:rPr lang="es-ES" dirty="0" smtClean="0"/>
              <a:t>denegación </a:t>
            </a:r>
            <a:r>
              <a:rPr lang="es-ES" dirty="0"/>
              <a:t>de servicio </a:t>
            </a:r>
            <a:r>
              <a:rPr lang="es-ES" dirty="0" smtClean="0"/>
              <a:t>por motivo </a:t>
            </a:r>
            <a:r>
              <a:rPr lang="es-ES" dirty="0"/>
              <a:t>de su identidad de género</a:t>
            </a:r>
            <a:r>
              <a:rPr lang="es-ES" dirty="0" smtClean="0"/>
              <a:t>.</a:t>
            </a:r>
          </a:p>
          <a:p>
            <a:r>
              <a:rPr lang="es-ES" b="1" dirty="0" smtClean="0"/>
              <a:t>Artículo 7. Medidas contra la transfobia: </a:t>
            </a:r>
            <a:r>
              <a:rPr lang="es-ES" dirty="0" smtClean="0"/>
              <a:t>la administración se encargará de:</a:t>
            </a:r>
          </a:p>
          <a:p>
            <a:pPr lvl="1"/>
            <a:r>
              <a:rPr lang="es-ES" dirty="0" smtClean="0"/>
              <a:t>Diseñar e implementar una política proactiva para la integración social.</a:t>
            </a:r>
          </a:p>
          <a:p>
            <a:pPr lvl="1"/>
            <a:r>
              <a:rPr lang="es-ES" dirty="0" smtClean="0"/>
              <a:t>Procurar una protección especial a mujeres transexuales.</a:t>
            </a:r>
          </a:p>
          <a:p>
            <a:pPr lvl="1"/>
            <a:r>
              <a:rPr lang="es-ES" dirty="0" smtClean="0"/>
              <a:t>Desarrollar programas de capacitación y sensibilización para funcionarios</a:t>
            </a:r>
          </a:p>
          <a:p>
            <a:pPr lvl="1"/>
            <a:r>
              <a:rPr lang="es-ES" dirty="0" smtClean="0"/>
              <a:t>Emprender campañas de sensibilización</a:t>
            </a:r>
          </a:p>
          <a:p>
            <a:pPr lvl="1"/>
            <a:r>
              <a:rPr lang="es-ES" dirty="0" smtClean="0"/>
              <a:t>Fomentar la creación de un tejido social y de autoapoyo y redes de ayuda.</a:t>
            </a:r>
          </a:p>
          <a:p>
            <a:pPr lvl="1"/>
            <a:r>
              <a:rPr lang="es-ES" dirty="0" smtClean="0"/>
              <a:t>Asegurar que los medios de comunicación promuevan el conocimiento de la realidad transexual.</a:t>
            </a:r>
          </a:p>
          <a:p>
            <a:pPr lvl="1"/>
            <a:r>
              <a:rPr lang="es-ES" dirty="0" smtClean="0"/>
              <a:t>Promover que las Universidades fomenten la formación e investigación en relación a la autodeterminación de género</a:t>
            </a:r>
          </a:p>
        </p:txBody>
      </p:sp>
    </p:spTree>
    <p:extLst>
      <p:ext uri="{BB962C8B-B14F-4D97-AF65-F5344CB8AC3E}">
        <p14:creationId xmlns:p14="http://schemas.microsoft.com/office/powerpoint/2010/main" val="3691927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I-DISPOSICIONES GENERALES</a:t>
            </a:r>
            <a:endParaRPr lang="es-ES" dirty="0"/>
          </a:p>
        </p:txBody>
      </p:sp>
      <p:sp>
        <p:nvSpPr>
          <p:cNvPr id="3" name="Marcador de contenido 2"/>
          <p:cNvSpPr>
            <a:spLocks noGrp="1"/>
          </p:cNvSpPr>
          <p:nvPr>
            <p:ph idx="1"/>
          </p:nvPr>
        </p:nvSpPr>
        <p:spPr>
          <a:xfrm>
            <a:off x="677334" y="1406209"/>
            <a:ext cx="9038166" cy="5017451"/>
          </a:xfrm>
        </p:spPr>
        <p:txBody>
          <a:bodyPr>
            <a:normAutofit/>
          </a:bodyPr>
          <a:lstStyle/>
          <a:p>
            <a:r>
              <a:rPr lang="es-ES" b="1" dirty="0" smtClean="0"/>
              <a:t>Artículo 8: confidencialidad y respeto a la privacidad. </a:t>
            </a:r>
            <a:r>
              <a:rPr lang="es-ES" dirty="0" smtClean="0"/>
              <a:t>Se velará por la confidencialidad de los datos relativos a la identidad de género.</a:t>
            </a:r>
            <a:endParaRPr lang="es-ES" b="1" dirty="0" smtClean="0"/>
          </a:p>
          <a:p>
            <a:r>
              <a:rPr lang="es-ES" b="1" dirty="0" smtClean="0"/>
              <a:t>Artículo 9 Documentación administrativa. </a:t>
            </a:r>
            <a:r>
              <a:rPr lang="es-ES" dirty="0" smtClean="0"/>
              <a:t>Para las personas que lo soliciten se les acreditará su identidad de género. La Junta de Andalucía facilitará el asesoramiento necesario para realizar los cambios oportunos en ficheros de organismos privados o estatales de acuerdo a la Ley Orgánica 15/1999.</a:t>
            </a:r>
          </a:p>
        </p:txBody>
      </p:sp>
    </p:spTree>
    <p:extLst>
      <p:ext uri="{BB962C8B-B14F-4D97-AF65-F5344CB8AC3E}">
        <p14:creationId xmlns:p14="http://schemas.microsoft.com/office/powerpoint/2010/main" val="3890303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II-ATENCIÓN SANITARIA</a:t>
            </a:r>
            <a:endParaRPr lang="es-ES" dirty="0"/>
          </a:p>
        </p:txBody>
      </p:sp>
      <p:sp>
        <p:nvSpPr>
          <p:cNvPr id="3" name="Marcador de contenido 2"/>
          <p:cNvSpPr>
            <a:spLocks noGrp="1"/>
          </p:cNvSpPr>
          <p:nvPr>
            <p:ph idx="1"/>
          </p:nvPr>
        </p:nvSpPr>
        <p:spPr/>
        <p:txBody>
          <a:bodyPr>
            <a:normAutofit/>
          </a:bodyPr>
          <a:lstStyle/>
          <a:p>
            <a:r>
              <a:rPr lang="es-ES" b="1" dirty="0" smtClean="0"/>
              <a:t>Artículo 10. </a:t>
            </a:r>
            <a:r>
              <a:rPr lang="es-ES" dirty="0" smtClean="0"/>
              <a:t>Asistencia sanitaria a través del Servicio Andaluz de Salud</a:t>
            </a:r>
          </a:p>
          <a:p>
            <a:pPr lvl="1"/>
            <a:r>
              <a:rPr lang="es-ES" dirty="0" smtClean="0"/>
              <a:t>Todas las personas tienen derecho al disfrute del más alto nivel de salud física y mental.</a:t>
            </a:r>
          </a:p>
          <a:p>
            <a:pPr lvl="1"/>
            <a:r>
              <a:rPr lang="es-ES" dirty="0" smtClean="0"/>
              <a:t>El SAS garantiza el acceso a todas las personas incluidas en el ámbito de esta Ley.</a:t>
            </a:r>
          </a:p>
          <a:p>
            <a:pPr lvl="1"/>
            <a:r>
              <a:rPr lang="es-ES" dirty="0" smtClean="0"/>
              <a:t>La consejería establece un procedimiento asistencial de atención a las personas transexuales </a:t>
            </a:r>
          </a:p>
          <a:p>
            <a:pPr lvl="1"/>
            <a:r>
              <a:rPr lang="es-ES" dirty="0" smtClean="0"/>
              <a:t>La fase de reasignación quirúrgica será prestada para personas de mayor edad</a:t>
            </a:r>
          </a:p>
          <a:p>
            <a:pPr lvl="1"/>
            <a:r>
              <a:rPr lang="es-ES" dirty="0" smtClean="0"/>
              <a:t>La Consejería considera en su cartera de servicios los tratamientos que tiendan a la modulación del tono y timbre de voz.</a:t>
            </a:r>
          </a:p>
          <a:p>
            <a:pPr lvl="1"/>
            <a:r>
              <a:rPr lang="es-ES" dirty="0" smtClean="0"/>
              <a:t>En todos los casos se requiere el consentimiento informado de la persona capaz y legalmente responsable </a:t>
            </a:r>
            <a:endParaRPr lang="es-ES" dirty="0"/>
          </a:p>
        </p:txBody>
      </p:sp>
    </p:spTree>
    <p:extLst>
      <p:ext uri="{BB962C8B-B14F-4D97-AF65-F5344CB8AC3E}">
        <p14:creationId xmlns:p14="http://schemas.microsoft.com/office/powerpoint/2010/main" val="943516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II-ATENCIÓN SANITARIA</a:t>
            </a:r>
            <a:endParaRPr lang="es-ES" dirty="0"/>
          </a:p>
        </p:txBody>
      </p:sp>
      <p:sp>
        <p:nvSpPr>
          <p:cNvPr id="3" name="Marcador de contenido 2"/>
          <p:cNvSpPr>
            <a:spLocks noGrp="1"/>
          </p:cNvSpPr>
          <p:nvPr>
            <p:ph idx="1"/>
          </p:nvPr>
        </p:nvSpPr>
        <p:spPr/>
        <p:txBody>
          <a:bodyPr>
            <a:normAutofit/>
          </a:bodyPr>
          <a:lstStyle/>
          <a:p>
            <a:r>
              <a:rPr lang="es-ES" b="1" dirty="0" smtClean="0"/>
              <a:t>Artículo 11. Formación de los profesionales clínicos</a:t>
            </a:r>
          </a:p>
          <a:p>
            <a:r>
              <a:rPr lang="es-ES" b="1" dirty="0" smtClean="0"/>
              <a:t>Artículo 12. Indicadores de seguimiento. </a:t>
            </a:r>
            <a:r>
              <a:rPr lang="es-ES" sz="1600" dirty="0" smtClean="0"/>
              <a:t>El seguimiento de la atención primaria de las personas transexuales incluirá la creación de indicadores de seguimiento sobre los resultados de los tratamientos, terapias e intervenciones que se llevan a cabo. Se crearán ficheros  para la elaboración de las estadísticas.</a:t>
            </a:r>
          </a:p>
          <a:p>
            <a:endParaRPr lang="es-ES" sz="1600" dirty="0"/>
          </a:p>
        </p:txBody>
      </p:sp>
    </p:spTree>
    <p:extLst>
      <p:ext uri="{BB962C8B-B14F-4D97-AF65-F5344CB8AC3E}">
        <p14:creationId xmlns:p14="http://schemas.microsoft.com/office/powerpoint/2010/main" val="2682092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III-NO DISCRIMINACIÓN EN EL ÁMBITO LABORAL</a:t>
            </a:r>
            <a:endParaRPr lang="es-ES" dirty="0"/>
          </a:p>
        </p:txBody>
      </p:sp>
      <p:sp>
        <p:nvSpPr>
          <p:cNvPr id="3" name="Marcador de contenido 2"/>
          <p:cNvSpPr>
            <a:spLocks noGrp="1"/>
          </p:cNvSpPr>
          <p:nvPr>
            <p:ph idx="1"/>
          </p:nvPr>
        </p:nvSpPr>
        <p:spPr/>
        <p:txBody>
          <a:bodyPr>
            <a:normAutofit/>
          </a:bodyPr>
          <a:lstStyle/>
          <a:p>
            <a:r>
              <a:rPr lang="es-ES" b="1" dirty="0" smtClean="0"/>
              <a:t>Artículo 13. No discriminación en el trabajo. </a:t>
            </a:r>
            <a:r>
              <a:rPr lang="es-ES" sz="1600" dirty="0" smtClean="0"/>
              <a:t>No podrá aplicarse discriminación laboral ni de acceso, ni promoción, ni remuneración, ni de trato ni ser causa de despido o cese, por el hecho  de manifestar la propia identidad de género.</a:t>
            </a:r>
            <a:endParaRPr lang="es-ES" sz="1600" b="1" dirty="0" smtClean="0"/>
          </a:p>
          <a:p>
            <a:pPr marL="0" indent="0">
              <a:buNone/>
            </a:pPr>
            <a:endParaRPr lang="es-ES" b="1" dirty="0" smtClean="0"/>
          </a:p>
          <a:p>
            <a:r>
              <a:rPr lang="es-ES" b="1" dirty="0" smtClean="0"/>
              <a:t>Artículo 14. Políticas activas de ocupación. </a:t>
            </a:r>
            <a:r>
              <a:rPr lang="es-ES" sz="1600" dirty="0" smtClean="0"/>
              <a:t>Se fomentará la empleabilidad de las personas que manifiesten socialmente una identidad de género distinta a la asignada al nacer.</a:t>
            </a:r>
            <a:endParaRPr lang="es-ES" sz="1600" dirty="0"/>
          </a:p>
        </p:txBody>
      </p:sp>
    </p:spTree>
    <p:extLst>
      <p:ext uri="{BB962C8B-B14F-4D97-AF65-F5344CB8AC3E}">
        <p14:creationId xmlns:p14="http://schemas.microsoft.com/office/powerpoint/2010/main" val="24899385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32326"/>
            <a:ext cx="8596668" cy="1320800"/>
          </a:xfrm>
        </p:spPr>
        <p:txBody>
          <a:bodyPr/>
          <a:lstStyle/>
          <a:p>
            <a:pPr algn="ctr"/>
            <a:r>
              <a:rPr lang="es-ES" dirty="0" smtClean="0"/>
              <a:t>CAPÍTULO IV-ATENCIÓN EDUCATIVA</a:t>
            </a:r>
            <a:endParaRPr lang="es-ES" dirty="0"/>
          </a:p>
        </p:txBody>
      </p:sp>
      <p:sp>
        <p:nvSpPr>
          <p:cNvPr id="3" name="Marcador de contenido 2"/>
          <p:cNvSpPr>
            <a:spLocks noGrp="1"/>
          </p:cNvSpPr>
          <p:nvPr>
            <p:ph idx="1"/>
          </p:nvPr>
        </p:nvSpPr>
        <p:spPr>
          <a:xfrm>
            <a:off x="677334" y="1068947"/>
            <a:ext cx="8596668" cy="4547413"/>
          </a:xfrm>
        </p:spPr>
        <p:txBody>
          <a:bodyPr>
            <a:noAutofit/>
          </a:bodyPr>
          <a:lstStyle/>
          <a:p>
            <a:r>
              <a:rPr lang="es-ES" sz="1600" b="1" dirty="0" smtClean="0"/>
              <a:t>Artículo 15. Actuaciones respecto a la identidad de género de las personas en el ámbito educativo. La Consejería de Educación:</a:t>
            </a:r>
          </a:p>
          <a:p>
            <a:pPr lvl="1"/>
            <a:r>
              <a:rPr lang="es-ES" dirty="0" smtClean="0"/>
              <a:t>Velará </a:t>
            </a:r>
            <a:r>
              <a:rPr lang="es-ES" dirty="0"/>
              <a:t>por que el sistema educativo sea un espacio de respeto y tolerancia libre de toda presión, </a:t>
            </a:r>
            <a:r>
              <a:rPr lang="es-ES" dirty="0" smtClean="0"/>
              <a:t>agresión o </a:t>
            </a:r>
            <a:r>
              <a:rPr lang="es-ES" dirty="0"/>
              <a:t>discriminación por motivos de identidad de género, con amparo a los estudiantes, docentes y familias que </a:t>
            </a:r>
            <a:r>
              <a:rPr lang="es-ES" dirty="0" smtClean="0"/>
              <a:t>lo componen</a:t>
            </a:r>
            <a:r>
              <a:rPr lang="es-ES" dirty="0"/>
              <a:t>. Asimismo, asegurará el respeto a todas las expresiones de género presentes en el ámbito educativo.</a:t>
            </a:r>
          </a:p>
          <a:p>
            <a:pPr lvl="1"/>
            <a:r>
              <a:rPr lang="es-ES" dirty="0" smtClean="0"/>
              <a:t>Adoptará </a:t>
            </a:r>
            <a:r>
              <a:rPr lang="es-ES" dirty="0"/>
              <a:t>todas las medidas apropiadas, incluyendo programas de educación y capacitación, </a:t>
            </a:r>
            <a:r>
              <a:rPr lang="es-ES" dirty="0" smtClean="0"/>
              <a:t>para alcanzar </a:t>
            </a:r>
            <a:r>
              <a:rPr lang="es-ES" dirty="0"/>
              <a:t>la eliminación de actitudes y prácticas con prejuicio o discriminatorias dentro del sistema </a:t>
            </a:r>
            <a:r>
              <a:rPr lang="es-ES" dirty="0" smtClean="0"/>
              <a:t>educativo, basadas </a:t>
            </a:r>
            <a:r>
              <a:rPr lang="es-ES" dirty="0"/>
              <a:t>en la idea de la inferioridad o superioridad de cualquier orientación sexual o expresión de identidad </a:t>
            </a:r>
            <a:r>
              <a:rPr lang="es-ES" dirty="0" smtClean="0"/>
              <a:t>de género</a:t>
            </a:r>
            <a:r>
              <a:rPr lang="es-ES" dirty="0"/>
              <a:t>, y en defensa del derecho a la autodeterminación de la identidad de género.</a:t>
            </a:r>
          </a:p>
          <a:p>
            <a:pPr lvl="1"/>
            <a:r>
              <a:rPr lang="es-ES" dirty="0" smtClean="0"/>
              <a:t>Creará </a:t>
            </a:r>
            <a:r>
              <a:rPr lang="es-ES" dirty="0"/>
              <a:t>y promoverá programas de prevención para evitar de manera efectiva en el ámbito </a:t>
            </a:r>
            <a:r>
              <a:rPr lang="es-ES" dirty="0" smtClean="0"/>
              <a:t>educativo acciones </a:t>
            </a:r>
            <a:r>
              <a:rPr lang="es-ES" dirty="0"/>
              <a:t>discriminatorias por motivos de identidad de género.</a:t>
            </a:r>
          </a:p>
          <a:p>
            <a:pPr lvl="1"/>
            <a:r>
              <a:rPr lang="es-ES" dirty="0" smtClean="0"/>
              <a:t>Creará </a:t>
            </a:r>
            <a:r>
              <a:rPr lang="es-ES" dirty="0"/>
              <a:t>y promoverá programas de coordinación entre los sistemas educativo, sanitario y </a:t>
            </a:r>
            <a:r>
              <a:rPr lang="es-ES" dirty="0" smtClean="0"/>
              <a:t>social, orientados </a:t>
            </a:r>
            <a:r>
              <a:rPr lang="es-ES" dirty="0"/>
              <a:t>especialmente a la detección y a la intervención ante situaciones de riesgo que pongan en peligro </a:t>
            </a:r>
            <a:r>
              <a:rPr lang="es-ES" dirty="0" smtClean="0"/>
              <a:t>el desarrollo </a:t>
            </a:r>
            <a:r>
              <a:rPr lang="es-ES" dirty="0"/>
              <a:t>integral de los menores que manifiesten una identidad de género distinta a la asignada al nacer</a:t>
            </a:r>
            <a:r>
              <a:rPr lang="es-ES" dirty="0" smtClean="0"/>
              <a:t>.</a:t>
            </a:r>
            <a:endParaRPr lang="es-ES" dirty="0"/>
          </a:p>
        </p:txBody>
      </p:sp>
    </p:spTree>
    <p:extLst>
      <p:ext uri="{BB962C8B-B14F-4D97-AF65-F5344CB8AC3E}">
        <p14:creationId xmlns:p14="http://schemas.microsoft.com/office/powerpoint/2010/main" val="487403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5809"/>
            <a:ext cx="8596668" cy="1320800"/>
          </a:xfrm>
        </p:spPr>
        <p:txBody>
          <a:bodyPr/>
          <a:lstStyle/>
          <a:p>
            <a:pPr algn="ctr"/>
            <a:r>
              <a:rPr lang="es-ES" dirty="0"/>
              <a:t>CAPÍTULO IV-ATENCIÓN EDUCATIVA</a:t>
            </a:r>
          </a:p>
        </p:txBody>
      </p:sp>
      <p:sp>
        <p:nvSpPr>
          <p:cNvPr id="3" name="Marcador de contenido 2"/>
          <p:cNvSpPr>
            <a:spLocks noGrp="1"/>
          </p:cNvSpPr>
          <p:nvPr>
            <p:ph idx="1"/>
          </p:nvPr>
        </p:nvSpPr>
        <p:spPr>
          <a:xfrm>
            <a:off x="677334" y="656826"/>
            <a:ext cx="8596668" cy="4650444"/>
          </a:xfrm>
        </p:spPr>
        <p:txBody>
          <a:bodyPr>
            <a:noAutofit/>
          </a:bodyPr>
          <a:lstStyle/>
          <a:p>
            <a:r>
              <a:rPr lang="es-ES" sz="1600" b="1" dirty="0"/>
              <a:t>Artículo 15. Actuaciones respecto a la identidad de género de las personas en el ámbito educativo. La Consejería de </a:t>
            </a:r>
            <a:r>
              <a:rPr lang="es-ES" sz="1600" b="1" dirty="0" smtClean="0"/>
              <a:t>Educación:</a:t>
            </a:r>
            <a:endParaRPr lang="es-ES" sz="1600" dirty="0" smtClean="0"/>
          </a:p>
          <a:p>
            <a:pPr lvl="1"/>
            <a:r>
              <a:rPr lang="es-ES" dirty="0"/>
              <a:t>Garantizará protección adecuada a todas las personas concernidas (estudiantes y sus familias, miembros del personal y docentes) contra todas las formas de exclusión social y violencia por motivos de identidad de género, incluyendo el acoso y el hostigamiento, dentro del ámbito escolar.</a:t>
            </a:r>
          </a:p>
          <a:p>
            <a:pPr lvl="1"/>
            <a:r>
              <a:rPr lang="es-ES" dirty="0"/>
              <a:t>Asegurará que no se margine ni segregue a estudiantes que sufran dicha exclusión o violencia</a:t>
            </a:r>
            <a:r>
              <a:rPr lang="es-ES" dirty="0" smtClean="0"/>
              <a:t>.</a:t>
            </a:r>
          </a:p>
          <a:p>
            <a:pPr lvl="1"/>
            <a:r>
              <a:rPr lang="es-ES" dirty="0" smtClean="0"/>
              <a:t>Adoptará </a:t>
            </a:r>
            <a:r>
              <a:rPr lang="es-ES" dirty="0"/>
              <a:t>las medidas necesarias para incluir en los planes de formación inicial y continua </a:t>
            </a:r>
            <a:r>
              <a:rPr lang="es-ES" dirty="0" smtClean="0"/>
              <a:t>del profesorado </a:t>
            </a:r>
            <a:r>
              <a:rPr lang="es-ES" dirty="0"/>
              <a:t>una preparación específica en materia de identidad de género y diversidad familiar resultante </a:t>
            </a:r>
            <a:r>
              <a:rPr lang="es-ES" dirty="0" smtClean="0"/>
              <a:t>del ejercicio </a:t>
            </a:r>
            <a:r>
              <a:rPr lang="es-ES" dirty="0"/>
              <a:t>del derecho a la identidad de género, dentro del respeto a la diversidad afectivo-sexual y a las </a:t>
            </a:r>
            <a:r>
              <a:rPr lang="es-ES" dirty="0" smtClean="0"/>
              <a:t>plurales identidades </a:t>
            </a:r>
            <a:r>
              <a:rPr lang="es-ES" dirty="0"/>
              <a:t>de género.</a:t>
            </a:r>
          </a:p>
          <a:p>
            <a:pPr lvl="1"/>
            <a:r>
              <a:rPr lang="es-ES" dirty="0" smtClean="0"/>
              <a:t>Garantizará </a:t>
            </a:r>
            <a:r>
              <a:rPr lang="es-ES" dirty="0"/>
              <a:t>que se preste apoyo de los equipos de orientación educativa y psicopedagógica </a:t>
            </a:r>
            <a:r>
              <a:rPr lang="es-ES" dirty="0" smtClean="0"/>
              <a:t>en aquellas </a:t>
            </a:r>
            <a:r>
              <a:rPr lang="es-ES" dirty="0"/>
              <a:t>situaciones que lo requieran por motivos de identidad de género, en los términos previstos por </a:t>
            </a:r>
            <a:r>
              <a:rPr lang="es-ES" dirty="0" smtClean="0"/>
              <a:t>la normativa </a:t>
            </a:r>
            <a:r>
              <a:rPr lang="es-ES" dirty="0"/>
              <a:t>reguladora.</a:t>
            </a:r>
          </a:p>
          <a:p>
            <a:pPr lvl="1"/>
            <a:r>
              <a:rPr lang="es-ES" dirty="0" smtClean="0"/>
              <a:t>Elaborará </a:t>
            </a:r>
            <a:r>
              <a:rPr lang="es-ES" dirty="0"/>
              <a:t>y difundirá los protocolos necesarios a fin de detectar, prevenir, intervenir y combatir </a:t>
            </a:r>
            <a:r>
              <a:rPr lang="es-ES" dirty="0" smtClean="0"/>
              <a:t>cualquier forma </a:t>
            </a:r>
            <a:r>
              <a:rPr lang="es-ES" dirty="0"/>
              <a:t>de discriminación, en defensa de los menores que manifiesten actitudes de una identidad de </a:t>
            </a:r>
            <a:r>
              <a:rPr lang="es-ES" dirty="0" smtClean="0"/>
              <a:t>género distinta </a:t>
            </a:r>
            <a:r>
              <a:rPr lang="es-ES" dirty="0"/>
              <a:t>a la asignada al nacer, con especial atención a las medidas contra el acoso y el hostigamiento, </a:t>
            </a:r>
            <a:r>
              <a:rPr lang="es-ES" dirty="0" smtClean="0"/>
              <a:t>para su </a:t>
            </a:r>
            <a:r>
              <a:rPr lang="es-ES" dirty="0"/>
              <a:t>aplicación en servicios y centros de atención educativa financiados con fondos públicos, tanto de </a:t>
            </a:r>
            <a:r>
              <a:rPr lang="es-ES" dirty="0" smtClean="0"/>
              <a:t>titularidad pública </a:t>
            </a:r>
            <a:r>
              <a:rPr lang="es-ES" dirty="0"/>
              <a:t>como privada.</a:t>
            </a:r>
          </a:p>
          <a:p>
            <a:endParaRPr lang="es-ES" sz="1600" dirty="0"/>
          </a:p>
        </p:txBody>
      </p:sp>
    </p:spTree>
    <p:extLst>
      <p:ext uri="{BB962C8B-B14F-4D97-AF65-F5344CB8AC3E}">
        <p14:creationId xmlns:p14="http://schemas.microsoft.com/office/powerpoint/2010/main" val="332352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RESUMEN DE LA LEY	</a:t>
            </a:r>
            <a:endParaRPr lang="es-ES" dirty="0"/>
          </a:p>
        </p:txBody>
      </p:sp>
      <p:sp>
        <p:nvSpPr>
          <p:cNvPr id="3" name="Marcador de contenido 2"/>
          <p:cNvSpPr>
            <a:spLocks noGrp="1"/>
          </p:cNvSpPr>
          <p:nvPr>
            <p:ph idx="1"/>
          </p:nvPr>
        </p:nvSpPr>
        <p:spPr/>
        <p:txBody>
          <a:bodyPr/>
          <a:lstStyle/>
          <a:p>
            <a:r>
              <a:rPr lang="es-ES" sz="2800" dirty="0" smtClean="0"/>
              <a:t>La ley cuenta con:</a:t>
            </a:r>
          </a:p>
          <a:p>
            <a:pPr lvl="1"/>
            <a:r>
              <a:rPr lang="es-ES" sz="2400" b="1" dirty="0" smtClean="0"/>
              <a:t>Una exposición de motivos con 4 puntos</a:t>
            </a:r>
          </a:p>
          <a:p>
            <a:pPr lvl="1"/>
            <a:r>
              <a:rPr lang="es-ES" sz="2400" b="1" dirty="0" smtClean="0"/>
              <a:t>Cinco capítulos con un total de 23 artículos</a:t>
            </a:r>
          </a:p>
          <a:p>
            <a:pPr lvl="1"/>
            <a:r>
              <a:rPr lang="es-ES" sz="2400" b="1" dirty="0" smtClean="0"/>
              <a:t>Tres disposiciones adicionales</a:t>
            </a:r>
          </a:p>
          <a:p>
            <a:pPr lvl="1"/>
            <a:r>
              <a:rPr lang="es-ES" sz="2400" b="1" dirty="0" smtClean="0"/>
              <a:t>Dos disposiciones finales</a:t>
            </a:r>
          </a:p>
          <a:p>
            <a:endParaRPr lang="es-ES" dirty="0"/>
          </a:p>
        </p:txBody>
      </p:sp>
    </p:spTree>
    <p:extLst>
      <p:ext uri="{BB962C8B-B14F-4D97-AF65-F5344CB8AC3E}">
        <p14:creationId xmlns:p14="http://schemas.microsoft.com/office/powerpoint/2010/main" val="1905385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CAPÍTULO IV-ATENCIÓN EDUCATIVA</a:t>
            </a:r>
          </a:p>
        </p:txBody>
      </p:sp>
      <p:sp>
        <p:nvSpPr>
          <p:cNvPr id="3" name="Marcador de contenido 2"/>
          <p:cNvSpPr>
            <a:spLocks noGrp="1"/>
          </p:cNvSpPr>
          <p:nvPr>
            <p:ph idx="1"/>
          </p:nvPr>
        </p:nvSpPr>
        <p:spPr>
          <a:xfrm>
            <a:off x="677334" y="1581041"/>
            <a:ext cx="8596668" cy="3880773"/>
          </a:xfrm>
        </p:spPr>
        <p:txBody>
          <a:bodyPr>
            <a:normAutofit fontScale="92500" lnSpcReduction="10000"/>
          </a:bodyPr>
          <a:lstStyle/>
          <a:p>
            <a:r>
              <a:rPr lang="es-ES" b="1" dirty="0"/>
              <a:t>Artículo 15. Actuaciones respecto a la identidad de género de las personas en el ámbito educativo. </a:t>
            </a:r>
            <a:r>
              <a:rPr lang="es-ES" b="1" dirty="0" smtClean="0"/>
              <a:t>Los estudiantes, el personal y los docentes:</a:t>
            </a:r>
            <a:endParaRPr lang="es-ES" dirty="0" smtClean="0"/>
          </a:p>
          <a:p>
            <a:pPr lvl="1"/>
            <a:r>
              <a:rPr lang="es-ES" dirty="0" smtClean="0"/>
              <a:t>Mostrar </a:t>
            </a:r>
            <a:r>
              <a:rPr lang="es-ES" dirty="0"/>
              <a:t>los rasgos distintivos de la personalidad que suponga el cambio y la evolución de su </a:t>
            </a:r>
            <a:r>
              <a:rPr lang="es-ES" dirty="0" smtClean="0"/>
              <a:t>proceso de </a:t>
            </a:r>
            <a:r>
              <a:rPr lang="es-ES" dirty="0"/>
              <a:t>identidad de género, debiéndose respetar su imagen física, la elección de su indumentaria y el acceso y </a:t>
            </a:r>
            <a:r>
              <a:rPr lang="es-ES" dirty="0" smtClean="0"/>
              <a:t>uso de </a:t>
            </a:r>
            <a:r>
              <a:rPr lang="es-ES" dirty="0"/>
              <a:t>las instalaciones del centro conforme a su género elegido.</a:t>
            </a:r>
          </a:p>
          <a:p>
            <a:pPr lvl="1"/>
            <a:r>
              <a:rPr lang="es-ES" dirty="0" smtClean="0"/>
              <a:t>Utilizar </a:t>
            </a:r>
            <a:r>
              <a:rPr lang="es-ES" dirty="0"/>
              <a:t>libremente el nombre que hayan elegido, conforme a lo establecido en el artículo 9 de </a:t>
            </a:r>
            <a:r>
              <a:rPr lang="es-ES" dirty="0" smtClean="0"/>
              <a:t>la presente </a:t>
            </a:r>
            <a:r>
              <a:rPr lang="es-ES" dirty="0"/>
              <a:t>Ley, que será reflejado en la documentación administrativa del centro, en especial en aquella </a:t>
            </a:r>
            <a:r>
              <a:rPr lang="es-ES" dirty="0" smtClean="0"/>
              <a:t>de exposición </a:t>
            </a:r>
            <a:r>
              <a:rPr lang="es-ES" dirty="0"/>
              <a:t>pública, como listados de alumnado, calificaciones académicas o censos electorales para </a:t>
            </a:r>
            <a:r>
              <a:rPr lang="es-ES" dirty="0" smtClean="0"/>
              <a:t>elecciones sindicales </a:t>
            </a:r>
            <a:r>
              <a:rPr lang="es-ES" dirty="0"/>
              <a:t>o administrativas</a:t>
            </a:r>
            <a:r>
              <a:rPr lang="es-ES" dirty="0" smtClean="0"/>
              <a:t>.</a:t>
            </a:r>
          </a:p>
          <a:p>
            <a:r>
              <a:rPr lang="es-ES" b="1" dirty="0" smtClean="0"/>
              <a:t>Artículo 16. Combatir el acoso escolar. </a:t>
            </a:r>
            <a:r>
              <a:rPr lang="es-ES" dirty="0" smtClean="0"/>
              <a:t>La administración de la Junta de Andalucía reforzará especialmente las actuaciones en los centros educativos de Andalucía que tengan por objeto combatir el acoso escolar por razón de identidad de género.</a:t>
            </a:r>
            <a:endParaRPr lang="es-ES" dirty="0"/>
          </a:p>
        </p:txBody>
      </p:sp>
    </p:spTree>
    <p:extLst>
      <p:ext uri="{BB962C8B-B14F-4D97-AF65-F5344CB8AC3E}">
        <p14:creationId xmlns:p14="http://schemas.microsoft.com/office/powerpoint/2010/main" val="399533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V-ATENCIÓN SOCIAL</a:t>
            </a:r>
            <a:endParaRPr lang="es-ES" dirty="0"/>
          </a:p>
        </p:txBody>
      </p:sp>
      <p:sp>
        <p:nvSpPr>
          <p:cNvPr id="3" name="Marcador de contenido 2"/>
          <p:cNvSpPr>
            <a:spLocks noGrp="1"/>
          </p:cNvSpPr>
          <p:nvPr>
            <p:ph idx="1"/>
          </p:nvPr>
        </p:nvSpPr>
        <p:spPr/>
        <p:txBody>
          <a:bodyPr>
            <a:normAutofit lnSpcReduction="10000"/>
          </a:bodyPr>
          <a:lstStyle/>
          <a:p>
            <a:pPr lvl="1"/>
            <a:r>
              <a:rPr lang="es-ES" b="1" dirty="0" smtClean="0"/>
              <a:t>Artículo 17. Medidas para la inserción social. </a:t>
            </a:r>
            <a:r>
              <a:rPr lang="es-ES" dirty="0" smtClean="0"/>
              <a:t>Ninguna persona podrá ser excluida, por razón de su identidad de género.</a:t>
            </a:r>
          </a:p>
          <a:p>
            <a:pPr lvl="1"/>
            <a:r>
              <a:rPr lang="es-ES" b="1" dirty="0" smtClean="0"/>
              <a:t>Artículo 18. Servicio de asesoramiento y apoyo. </a:t>
            </a:r>
            <a:r>
              <a:rPr lang="es-ES" dirty="0" smtClean="0"/>
              <a:t>Reglamentariamente se regulará la organización y funcionamiento de servicios como asesoramiento legal, adaptación psicosocial, defensa de los derechos y lucha contra la discriminación social</a:t>
            </a:r>
          </a:p>
          <a:p>
            <a:pPr lvl="1"/>
            <a:r>
              <a:rPr lang="es-ES" b="1" dirty="0" smtClean="0"/>
              <a:t>Artículo 19 Menores de edad. </a:t>
            </a:r>
            <a:r>
              <a:rPr lang="es-ES" dirty="0" smtClean="0"/>
              <a:t>Los menores de edad tendrán derecho a recibir la protección y atención necesarias para promover su desarrollo. Sus padres o tutores legales , con la expresa conformidad delos menores serán oídos teniendo en cuenta los principios de aptitud y capacidad progresiva. Cuando no se puedan tramitar las solicitudes del artículo 9, se podrá recabar por parte de la Consejería la intervención del Ministerio Fiscal en defensa de los derechos de los menores. También tienen derecho a recibir la atención sanitaria necesaria para garantizar l desarrollo equilibrado y saludable de su identidad de género, con especial atención a la etapa de la pubertad. Por último la Consejería velará por los derechos de las personas menores con identidad de género.</a:t>
            </a:r>
            <a:endParaRPr lang="es-ES" b="1" dirty="0"/>
          </a:p>
        </p:txBody>
      </p:sp>
    </p:spTree>
    <p:extLst>
      <p:ext uri="{BB962C8B-B14F-4D97-AF65-F5344CB8AC3E}">
        <p14:creationId xmlns:p14="http://schemas.microsoft.com/office/powerpoint/2010/main" val="3261832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V-ATENCIÓN SOCIAL</a:t>
            </a:r>
            <a:endParaRPr lang="es-ES" dirty="0"/>
          </a:p>
        </p:txBody>
      </p:sp>
      <p:sp>
        <p:nvSpPr>
          <p:cNvPr id="3" name="Marcador de contenido 2"/>
          <p:cNvSpPr>
            <a:spLocks noGrp="1"/>
          </p:cNvSpPr>
          <p:nvPr>
            <p:ph idx="1"/>
          </p:nvPr>
        </p:nvSpPr>
        <p:spPr/>
        <p:txBody>
          <a:bodyPr>
            <a:normAutofit/>
          </a:bodyPr>
          <a:lstStyle/>
          <a:p>
            <a:pPr lvl="1"/>
            <a:r>
              <a:rPr lang="es-ES" b="1" dirty="0" smtClean="0"/>
              <a:t>Artículo 20. Personas jóvenes. </a:t>
            </a:r>
            <a:r>
              <a:rPr lang="es-ES" dirty="0" smtClean="0"/>
              <a:t>La Consejería competente en materia de juventud promoverá y difundirá el respeto a la libre orientación sexual y a la identidad de género, así como las buenas prácticas al respecto en el ámbito de la participación y el asesoramiento juvenil.</a:t>
            </a:r>
          </a:p>
          <a:p>
            <a:pPr lvl="1"/>
            <a:r>
              <a:rPr lang="es-ES" b="1" dirty="0" smtClean="0"/>
              <a:t>Artículo 21. Personas mayores. </a:t>
            </a:r>
            <a:r>
              <a:rPr lang="es-ES" dirty="0" smtClean="0"/>
              <a:t>Las personas mayores tienen derecho a :</a:t>
            </a:r>
          </a:p>
          <a:p>
            <a:pPr lvl="2"/>
            <a:r>
              <a:rPr lang="es-ES" dirty="0" smtClean="0"/>
              <a:t>Recibir un sistema de servicios públicos sociales, una protección y una atención integrales para la promoción de su autonomía personal y del envejecimiento activo.</a:t>
            </a:r>
          </a:p>
          <a:p>
            <a:pPr lvl="2"/>
            <a:r>
              <a:rPr lang="es-ES" dirty="0" smtClean="0"/>
              <a:t>Acogimiento en residencias adecuadas a su identidad de género y a recibir un trato que respete su individualidad e intimidad y su identidad de género.</a:t>
            </a:r>
          </a:p>
          <a:p>
            <a:pPr lvl="2"/>
            <a:r>
              <a:rPr lang="es-ES" dirty="0" smtClean="0"/>
              <a:t>La Consejería establecerá y difundirá protocolos de buenas prácticas en relación con los problemas específicos de identidad de género en la vejez</a:t>
            </a:r>
            <a:endParaRPr lang="es-ES" dirty="0"/>
          </a:p>
        </p:txBody>
      </p:sp>
    </p:spTree>
    <p:extLst>
      <p:ext uri="{BB962C8B-B14F-4D97-AF65-F5344CB8AC3E}">
        <p14:creationId xmlns:p14="http://schemas.microsoft.com/office/powerpoint/2010/main" val="1871307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CAPÍTULO V-ATENCIÓN SOCIAL</a:t>
            </a:r>
            <a:endParaRPr lang="es-ES" dirty="0"/>
          </a:p>
        </p:txBody>
      </p:sp>
      <p:sp>
        <p:nvSpPr>
          <p:cNvPr id="3" name="Marcador de contenido 2"/>
          <p:cNvSpPr>
            <a:spLocks noGrp="1"/>
          </p:cNvSpPr>
          <p:nvPr>
            <p:ph idx="1"/>
          </p:nvPr>
        </p:nvSpPr>
        <p:spPr/>
        <p:txBody>
          <a:bodyPr>
            <a:normAutofit/>
          </a:bodyPr>
          <a:lstStyle/>
          <a:p>
            <a:pPr lvl="1"/>
            <a:r>
              <a:rPr lang="es-ES" b="1" dirty="0" smtClean="0"/>
              <a:t>Artículo 22. Principios para la atención, apoyo y protección a las víctimas. </a:t>
            </a:r>
            <a:r>
              <a:rPr lang="es-ES" dirty="0" smtClean="0"/>
              <a:t>La Comunidad Autónoma de Andalucía, asegurará que las personas transexuales que hayan sido víctimas de un delito reciban protección y apoyo adecuados, especialmente cuando se trate de crímenes de odio basados en la identidad de género , expresión de género u orientación sexual. Esto se aplicará tanto a las víctimas como a sus familiares  y personas de su entorno.</a:t>
            </a:r>
          </a:p>
          <a:p>
            <a:pPr lvl="1"/>
            <a:r>
              <a:rPr lang="es-ES" b="1" dirty="0" smtClean="0"/>
              <a:t>Artículo 23. Acceso a los servicios de apoyo y protección de víctimas de violencia de género.</a:t>
            </a:r>
            <a:r>
              <a:rPr lang="es-ES" dirty="0"/>
              <a:t> Toda persona cuya identidad de género sea la de mujer y sea víctima de la violencia machista </a:t>
            </a:r>
            <a:r>
              <a:rPr lang="es-ES" dirty="0" smtClean="0"/>
              <a:t>tendrá acceso</a:t>
            </a:r>
            <a:r>
              <a:rPr lang="es-ES" dirty="0"/>
              <a:t>, en condiciones de igualdad, a los recursos asistenciales existentes </a:t>
            </a:r>
            <a:r>
              <a:rPr lang="es-ES" dirty="0" smtClean="0"/>
              <a:t>y mecanismos </a:t>
            </a:r>
            <a:r>
              <a:rPr lang="es-ES" dirty="0"/>
              <a:t>de protección de </a:t>
            </a:r>
            <a:r>
              <a:rPr lang="es-ES" dirty="0" smtClean="0"/>
              <a:t>la Ley </a:t>
            </a:r>
            <a:r>
              <a:rPr lang="es-ES" dirty="0"/>
              <a:t>13/2007, de 26 de noviembre, de medidas de prevención y protección integral contra la violencia de </a:t>
            </a:r>
            <a:r>
              <a:rPr lang="es-ES" dirty="0" smtClean="0"/>
              <a:t>género, aprobada </a:t>
            </a:r>
            <a:r>
              <a:rPr lang="es-ES" dirty="0"/>
              <a:t>por el Parlamento de Andalucía</a:t>
            </a:r>
            <a:endParaRPr lang="es-ES" b="1" dirty="0"/>
          </a:p>
        </p:txBody>
      </p:sp>
    </p:spTree>
    <p:extLst>
      <p:ext uri="{BB962C8B-B14F-4D97-AF65-F5344CB8AC3E}">
        <p14:creationId xmlns:p14="http://schemas.microsoft.com/office/powerpoint/2010/main" val="2053446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dirty="0" smtClean="0"/>
              <a:t>DISPOSICIONES ADICIONALES</a:t>
            </a:r>
            <a:endParaRPr lang="es-ES" dirty="0"/>
          </a:p>
        </p:txBody>
      </p:sp>
      <p:sp>
        <p:nvSpPr>
          <p:cNvPr id="3" name="Marcador de contenido 2"/>
          <p:cNvSpPr>
            <a:spLocks noGrp="1"/>
          </p:cNvSpPr>
          <p:nvPr>
            <p:ph idx="1"/>
          </p:nvPr>
        </p:nvSpPr>
        <p:spPr>
          <a:xfrm>
            <a:off x="677334" y="1714501"/>
            <a:ext cx="9243906" cy="4326862"/>
          </a:xfrm>
        </p:spPr>
        <p:txBody>
          <a:bodyPr>
            <a:normAutofit lnSpcReduction="10000"/>
          </a:bodyPr>
          <a:lstStyle/>
          <a:p>
            <a:r>
              <a:rPr lang="es-ES" b="1" dirty="0"/>
              <a:t>Disposición adicional primera. Unidad de atención sanitaria en materia de </a:t>
            </a:r>
            <a:r>
              <a:rPr lang="es-ES" b="1" dirty="0" smtClean="0"/>
              <a:t>transexualidad</a:t>
            </a:r>
            <a:r>
              <a:rPr lang="es-ES" dirty="0" smtClean="0"/>
              <a:t>. En </a:t>
            </a:r>
            <a:r>
              <a:rPr lang="es-ES" dirty="0"/>
              <a:t>el marco del Sistema Sanitario Público de Andalucía se garantizará la existencia de una </a:t>
            </a:r>
            <a:r>
              <a:rPr lang="es-ES" dirty="0" smtClean="0"/>
              <a:t>unidad específica </a:t>
            </a:r>
            <a:r>
              <a:rPr lang="es-ES" dirty="0"/>
              <a:t>de atención sanitaria en materia de transexualidad</a:t>
            </a:r>
            <a:r>
              <a:rPr lang="es-ES" dirty="0" smtClean="0"/>
              <a:t>.</a:t>
            </a:r>
          </a:p>
          <a:p>
            <a:r>
              <a:rPr lang="es-ES" b="1" dirty="0"/>
              <a:t>Disposición adicional segunda. Protocolos Específicos de Actuación para </a:t>
            </a:r>
            <a:r>
              <a:rPr lang="es-ES" b="1" dirty="0" smtClean="0"/>
              <a:t>profesionales</a:t>
            </a:r>
            <a:r>
              <a:rPr lang="es-ES" dirty="0" smtClean="0"/>
              <a:t>. La </a:t>
            </a:r>
            <a:r>
              <a:rPr lang="es-ES" dirty="0"/>
              <a:t>Administración de la Junta de Andalucía elaborará y difundirá Protocolos Específicos de </a:t>
            </a:r>
            <a:r>
              <a:rPr lang="es-ES" dirty="0" smtClean="0"/>
              <a:t>Actuación para </a:t>
            </a:r>
            <a:r>
              <a:rPr lang="es-ES" dirty="0"/>
              <a:t>todos aquellos profesionales que estén implicados en el desarrollo de lo contenido en la presente </a:t>
            </a:r>
            <a:r>
              <a:rPr lang="es-ES" dirty="0" smtClean="0"/>
              <a:t>Ley, especialmente </a:t>
            </a:r>
            <a:r>
              <a:rPr lang="es-ES" dirty="0"/>
              <a:t>en los ámbitos sanitario, educativo y social</a:t>
            </a:r>
            <a:r>
              <a:rPr lang="es-ES" dirty="0" smtClean="0"/>
              <a:t>.</a:t>
            </a:r>
          </a:p>
          <a:p>
            <a:r>
              <a:rPr lang="es-ES" b="1" dirty="0"/>
              <a:t>Disposición adicional tercera. Evaluación de la aplicación de la </a:t>
            </a:r>
            <a:r>
              <a:rPr lang="es-ES" b="1" dirty="0" smtClean="0"/>
              <a:t>Ley</a:t>
            </a:r>
            <a:r>
              <a:rPr lang="es-ES" dirty="0" smtClean="0"/>
              <a:t>. En </a:t>
            </a:r>
            <a:r>
              <a:rPr lang="es-ES" dirty="0"/>
              <a:t>los términos </a:t>
            </a:r>
            <a:r>
              <a:rPr lang="es-ES" dirty="0" smtClean="0"/>
              <a:t>que </a:t>
            </a:r>
            <a:r>
              <a:rPr lang="es-ES" dirty="0"/>
              <a:t>se determinen, se elaborará un </a:t>
            </a:r>
            <a:r>
              <a:rPr lang="es-ES" dirty="0" smtClean="0"/>
              <a:t>informe bienal </a:t>
            </a:r>
            <a:r>
              <a:rPr lang="es-ES" dirty="0"/>
              <a:t>sobre el conjunto de actuaciones en relación con la efectividad </a:t>
            </a:r>
            <a:r>
              <a:rPr lang="es-ES" dirty="0" smtClean="0"/>
              <a:t>del principio </a:t>
            </a:r>
            <a:r>
              <a:rPr lang="es-ES" dirty="0"/>
              <a:t>de autodeterminación de género, que estará coordinado por la Consejería que ostente las </a:t>
            </a:r>
            <a:r>
              <a:rPr lang="es-ES" dirty="0" smtClean="0"/>
              <a:t>competencias en </a:t>
            </a:r>
            <a:r>
              <a:rPr lang="es-ES" dirty="0"/>
              <a:t>materia de igualdad y que establecerá los criterios correctores que se correspondan con la finalidad objeto </a:t>
            </a:r>
            <a:r>
              <a:rPr lang="es-ES" dirty="0" smtClean="0"/>
              <a:t>de esta </a:t>
            </a:r>
            <a:r>
              <a:rPr lang="es-ES" dirty="0"/>
              <a:t>Ley, en colaboración con personas transexuales y entidades que las representan</a:t>
            </a:r>
            <a:endParaRPr lang="es-ES" b="1" dirty="0"/>
          </a:p>
        </p:txBody>
      </p:sp>
    </p:spTree>
    <p:extLst>
      <p:ext uri="{BB962C8B-B14F-4D97-AF65-F5344CB8AC3E}">
        <p14:creationId xmlns:p14="http://schemas.microsoft.com/office/powerpoint/2010/main" val="2326397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dirty="0" smtClean="0"/>
              <a:t>DISPOSICIONES FINALES</a:t>
            </a:r>
            <a:endParaRPr lang="es-ES" dirty="0"/>
          </a:p>
        </p:txBody>
      </p:sp>
      <p:sp>
        <p:nvSpPr>
          <p:cNvPr id="3" name="Marcador de contenido 2"/>
          <p:cNvSpPr>
            <a:spLocks noGrp="1"/>
          </p:cNvSpPr>
          <p:nvPr>
            <p:ph idx="1"/>
          </p:nvPr>
        </p:nvSpPr>
        <p:spPr>
          <a:xfrm>
            <a:off x="677334" y="1714501"/>
            <a:ext cx="9243906" cy="4326862"/>
          </a:xfrm>
        </p:spPr>
        <p:txBody>
          <a:bodyPr>
            <a:normAutofit/>
          </a:bodyPr>
          <a:lstStyle/>
          <a:p>
            <a:r>
              <a:rPr lang="es-ES" b="1" dirty="0"/>
              <a:t>Disposición final primera. Desarrollo </a:t>
            </a:r>
            <a:r>
              <a:rPr lang="es-ES" b="1" dirty="0" smtClean="0"/>
              <a:t>reglamentario</a:t>
            </a:r>
            <a:r>
              <a:rPr lang="es-ES" dirty="0" smtClean="0"/>
              <a:t>. Se </a:t>
            </a:r>
            <a:r>
              <a:rPr lang="es-ES" dirty="0"/>
              <a:t>autoriza al Consejo de Gobierno de la Junta de Andalucía para dictar cuantas disposiciones </a:t>
            </a:r>
            <a:r>
              <a:rPr lang="es-ES" dirty="0" smtClean="0"/>
              <a:t>sean precisas </a:t>
            </a:r>
            <a:r>
              <a:rPr lang="es-ES" dirty="0"/>
              <a:t>para el desarrollo y ejecución de la presente Ley.</a:t>
            </a:r>
          </a:p>
          <a:p>
            <a:r>
              <a:rPr lang="es-ES" b="1" dirty="0"/>
              <a:t>Disposición final segunda. Entrada en </a:t>
            </a:r>
            <a:r>
              <a:rPr lang="es-ES" b="1" dirty="0" smtClean="0"/>
              <a:t>vigor</a:t>
            </a:r>
            <a:r>
              <a:rPr lang="es-ES" dirty="0" smtClean="0"/>
              <a:t>. La </a:t>
            </a:r>
            <a:r>
              <a:rPr lang="es-ES" dirty="0"/>
              <a:t>presente Ley entrará en vigor el día siguiente al de su </a:t>
            </a:r>
            <a:r>
              <a:rPr lang="es-ES" dirty="0" smtClean="0"/>
              <a:t>publicación </a:t>
            </a:r>
            <a:r>
              <a:rPr lang="es-ES" dirty="0"/>
              <a:t>en el Boletín Oficial de la Junta </a:t>
            </a:r>
            <a:r>
              <a:rPr lang="es-ES" dirty="0" smtClean="0"/>
              <a:t>de Andalucía.</a:t>
            </a:r>
          </a:p>
          <a:p>
            <a:endParaRPr lang="es-ES" b="1" dirty="0"/>
          </a:p>
          <a:p>
            <a:r>
              <a:rPr lang="es-ES" b="1" dirty="0" smtClean="0"/>
              <a:t>Esta Ley entró en vigor el 9 de julio de 2014</a:t>
            </a:r>
            <a:endParaRPr lang="es-ES" b="1" dirty="0"/>
          </a:p>
        </p:txBody>
      </p:sp>
    </p:spTree>
    <p:extLst>
      <p:ext uri="{BB962C8B-B14F-4D97-AF65-F5344CB8AC3E}">
        <p14:creationId xmlns:p14="http://schemas.microsoft.com/office/powerpoint/2010/main" val="346754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a:t>EXPOSICIÓN I-INTRODUCCIÓN Y CONTEXTO</a:t>
            </a:r>
          </a:p>
        </p:txBody>
      </p:sp>
      <p:sp>
        <p:nvSpPr>
          <p:cNvPr id="3" name="Marcador de contenido 2"/>
          <p:cNvSpPr>
            <a:spLocks noGrp="1"/>
          </p:cNvSpPr>
          <p:nvPr>
            <p:ph idx="1"/>
          </p:nvPr>
        </p:nvSpPr>
        <p:spPr/>
        <p:txBody>
          <a:bodyPr/>
          <a:lstStyle/>
          <a:p>
            <a:r>
              <a:rPr lang="es-ES" dirty="0" smtClean="0"/>
              <a:t>La </a:t>
            </a:r>
            <a:r>
              <a:rPr lang="es-ES" b="1" dirty="0" smtClean="0"/>
              <a:t>transexualidad</a:t>
            </a:r>
            <a:r>
              <a:rPr lang="es-ES" dirty="0" smtClean="0"/>
              <a:t> no es un fenómeno actual. Existe desde siempre y en todas las culturas de la humanidad. Algunas sociedades han </a:t>
            </a:r>
            <a:r>
              <a:rPr lang="es-ES" b="1" dirty="0" smtClean="0"/>
              <a:t>aceptado</a:t>
            </a:r>
            <a:r>
              <a:rPr lang="es-ES" dirty="0" smtClean="0"/>
              <a:t> en mayor o menor grado esta realidad, sin embargo, otras han manifestado diversos grados de </a:t>
            </a:r>
            <a:r>
              <a:rPr lang="es-ES" b="1" dirty="0" smtClean="0"/>
              <a:t>rechazo</a:t>
            </a:r>
            <a:r>
              <a:rPr lang="es-ES" dirty="0" smtClean="0"/>
              <a:t> y represión de la transexualidad.</a:t>
            </a:r>
          </a:p>
          <a:p>
            <a:r>
              <a:rPr lang="es-ES" dirty="0" smtClean="0"/>
              <a:t>La definición del </a:t>
            </a:r>
            <a:r>
              <a:rPr lang="es-ES" b="1" dirty="0" smtClean="0"/>
              <a:t>sexo-género</a:t>
            </a:r>
            <a:r>
              <a:rPr lang="es-ES" dirty="0" smtClean="0"/>
              <a:t> de una persona va mucho más allá de la apreciación visual de sus órganos genitales externos en el momento de su nacimiento y no es un concepto puramente biológico, sino, sobre todo, psicosocial- como ha establecido el Tribunal Europeo de Derechos Humanos.</a:t>
            </a:r>
          </a:p>
          <a:p>
            <a:r>
              <a:rPr lang="es-ES" dirty="0" smtClean="0"/>
              <a:t>El concepto de </a:t>
            </a:r>
            <a:r>
              <a:rPr lang="es-ES" b="1" dirty="0" smtClean="0"/>
              <a:t>identidad de género </a:t>
            </a:r>
            <a:r>
              <a:rPr lang="es-ES" dirty="0" smtClean="0"/>
              <a:t>se refiere a la vivencia interna e individual del género tal y como cada persona la siente profundamente incluyendo la vivencia personal del cuerpo y otras cosas como vestimenta, el modo de hablar y los modales.</a:t>
            </a:r>
            <a:endParaRPr lang="es-ES" b="1" dirty="0"/>
          </a:p>
        </p:txBody>
      </p:sp>
    </p:spTree>
    <p:extLst>
      <p:ext uri="{BB962C8B-B14F-4D97-AF65-F5344CB8AC3E}">
        <p14:creationId xmlns:p14="http://schemas.microsoft.com/office/powerpoint/2010/main" val="3005704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EXPOSICIÓN I-INTRODUCCIÓN Y CONTEXTO</a:t>
            </a:r>
            <a:endParaRPr lang="es-ES" dirty="0"/>
          </a:p>
        </p:txBody>
      </p:sp>
      <p:sp>
        <p:nvSpPr>
          <p:cNvPr id="3" name="Marcador de contenido 2"/>
          <p:cNvSpPr>
            <a:spLocks noGrp="1"/>
          </p:cNvSpPr>
          <p:nvPr>
            <p:ph idx="1"/>
          </p:nvPr>
        </p:nvSpPr>
        <p:spPr/>
        <p:txBody>
          <a:bodyPr/>
          <a:lstStyle/>
          <a:p>
            <a:r>
              <a:rPr lang="es-ES" dirty="0" smtClean="0"/>
              <a:t>El problema actual es que las personas transexuales no sólo tienen que luchar por reconocerse y aceptar su propia identidad, sino que deben enfrentarse a la sociedad que, en muchos casos, le da la espalda. Alguna muestra de ello es que  l</a:t>
            </a:r>
            <a:r>
              <a:rPr lang="es-ES" b="1" dirty="0" smtClean="0"/>
              <a:t>os manuales internacionales de enfermedades mentales </a:t>
            </a:r>
            <a:r>
              <a:rPr lang="es-ES" dirty="0" smtClean="0"/>
              <a:t>DSM-IV-R y CIE-10, recogen y clasifican la transexualidad como trastorno de la identidad sexual o desorden de la identidad de género. Sin embargo hace poco, el nuevo manual  DSM-V y los informes y resoluciones de la ONU han dado un cambio de rumbo, de forma que hay un principio de resolución relativa a orientación sexual e identidad de género que incluye a las personas transexuales.</a:t>
            </a:r>
            <a:endParaRPr lang="es-ES" b="1" dirty="0"/>
          </a:p>
        </p:txBody>
      </p:sp>
    </p:spTree>
    <p:extLst>
      <p:ext uri="{BB962C8B-B14F-4D97-AF65-F5344CB8AC3E}">
        <p14:creationId xmlns:p14="http://schemas.microsoft.com/office/powerpoint/2010/main" val="2568091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EXPOSICIÓN </a:t>
            </a:r>
            <a:r>
              <a:rPr lang="es-ES" dirty="0"/>
              <a:t>I</a:t>
            </a:r>
            <a:r>
              <a:rPr lang="es-ES" dirty="0" smtClean="0"/>
              <a:t>I</a:t>
            </a:r>
            <a:endParaRPr lang="es-ES" dirty="0"/>
          </a:p>
        </p:txBody>
      </p:sp>
      <p:sp>
        <p:nvSpPr>
          <p:cNvPr id="3" name="Marcador de contenido 2"/>
          <p:cNvSpPr>
            <a:spLocks noGrp="1"/>
          </p:cNvSpPr>
          <p:nvPr>
            <p:ph idx="1"/>
          </p:nvPr>
        </p:nvSpPr>
        <p:spPr/>
        <p:txBody>
          <a:bodyPr/>
          <a:lstStyle/>
          <a:p>
            <a:r>
              <a:rPr lang="es-ES" dirty="0" smtClean="0"/>
              <a:t>Todas las personas sin distinción nacen iguales en dignidad y en derechos, como proclama la Declaración Universal de los Derechos Humanos. Esto es el claro fundamento para que las personas transexuales reclamen con toda justicia de los poderes públicos una regulación jurídica que se les debe. Esta regulación debe:</a:t>
            </a:r>
          </a:p>
          <a:p>
            <a:pPr lvl="1"/>
            <a:r>
              <a:rPr lang="es-ES" dirty="0" smtClean="0"/>
              <a:t>Poder modificar mediante los recursos sanitarios disponibles el propio cuerpo para conseguir una apariencia lo más congruente posible con el sexo-género con el que se identifica.</a:t>
            </a:r>
          </a:p>
          <a:p>
            <a:pPr lvl="1"/>
            <a:r>
              <a:rPr lang="es-ES" dirty="0" smtClean="0"/>
              <a:t>Poder adoptar un modo de vida personal y social igualmente congruente y correspondiente a esta identidad.</a:t>
            </a:r>
          </a:p>
          <a:p>
            <a:pPr lvl="1"/>
            <a:r>
              <a:rPr lang="es-ES" dirty="0" smtClean="0"/>
              <a:t>Tener derecho a un trato igual a las demás personas en todos los ámbitos, sin que ningún caso sea discriminativo.</a:t>
            </a:r>
            <a:endParaRPr lang="es-ES" dirty="0"/>
          </a:p>
        </p:txBody>
      </p:sp>
    </p:spTree>
    <p:extLst>
      <p:ext uri="{BB962C8B-B14F-4D97-AF65-F5344CB8AC3E}">
        <p14:creationId xmlns:p14="http://schemas.microsoft.com/office/powerpoint/2010/main" val="2734981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EXPOSICIÓN </a:t>
            </a:r>
            <a:r>
              <a:rPr lang="es-ES" dirty="0"/>
              <a:t>I</a:t>
            </a:r>
            <a:r>
              <a:rPr lang="es-ES" dirty="0" smtClean="0"/>
              <a:t>I</a:t>
            </a:r>
            <a:endParaRPr lang="es-ES" dirty="0"/>
          </a:p>
        </p:txBody>
      </p:sp>
      <p:sp>
        <p:nvSpPr>
          <p:cNvPr id="3" name="Marcador de contenido 2"/>
          <p:cNvSpPr>
            <a:spLocks noGrp="1"/>
          </p:cNvSpPr>
          <p:nvPr>
            <p:ph idx="1"/>
          </p:nvPr>
        </p:nvSpPr>
        <p:spPr/>
        <p:txBody>
          <a:bodyPr/>
          <a:lstStyle/>
          <a:p>
            <a:r>
              <a:rPr lang="es-ES" dirty="0" smtClean="0"/>
              <a:t>Como antecedentes a esta ley, el estatuto de autonomía para Andalucía contiene:</a:t>
            </a:r>
          </a:p>
          <a:p>
            <a:pPr lvl="1"/>
            <a:r>
              <a:rPr lang="es-ES" b="1" dirty="0" smtClean="0"/>
              <a:t>En su artículo 14 </a:t>
            </a:r>
            <a:r>
              <a:rPr lang="es-ES" dirty="0" smtClean="0"/>
              <a:t>una claúsula general antidiscriminatoria en la que contempla el derecho a que se respete la orientación sexual e identidad de género de todo individuo y la obligación de los poderes públicos de promover políticas para garantizar su ejercicio. Por otro lado</a:t>
            </a:r>
          </a:p>
          <a:p>
            <a:pPr lvl="1"/>
            <a:r>
              <a:rPr lang="es-ES" b="1" dirty="0" smtClean="0"/>
              <a:t>En su artículo 37.1 </a:t>
            </a:r>
            <a:r>
              <a:rPr lang="es-ES" dirty="0" smtClean="0"/>
              <a:t>proclama que las políticas deben luchar contra el sexismo y la homofobia, especialmente mediante la educación en valores que fomente la igualdad, la tolerancia, la libertad y la solidaridad.</a:t>
            </a:r>
          </a:p>
          <a:p>
            <a:r>
              <a:rPr lang="es-ES" dirty="0" smtClean="0"/>
              <a:t>La presente Ley concreta para el ámbito andaluz la misma línea de desarrollo normativo señalada en la Resolución del Parlamento Europeo de 12 de diciembre de 2012</a:t>
            </a:r>
          </a:p>
        </p:txBody>
      </p:sp>
    </p:spTree>
    <p:extLst>
      <p:ext uri="{BB962C8B-B14F-4D97-AF65-F5344CB8AC3E}">
        <p14:creationId xmlns:p14="http://schemas.microsoft.com/office/powerpoint/2010/main" val="133853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EXPOSICIÓN </a:t>
            </a:r>
            <a:r>
              <a:rPr lang="es-ES" dirty="0"/>
              <a:t>I</a:t>
            </a:r>
            <a:r>
              <a:rPr lang="es-ES" dirty="0" smtClean="0"/>
              <a:t>I</a:t>
            </a:r>
            <a:endParaRPr lang="es-ES" dirty="0"/>
          </a:p>
        </p:txBody>
      </p:sp>
      <p:sp>
        <p:nvSpPr>
          <p:cNvPr id="3" name="Marcador de contenido 2"/>
          <p:cNvSpPr>
            <a:spLocks noGrp="1"/>
          </p:cNvSpPr>
          <p:nvPr>
            <p:ph idx="1"/>
          </p:nvPr>
        </p:nvSpPr>
        <p:spPr/>
        <p:txBody>
          <a:bodyPr/>
          <a:lstStyle/>
          <a:p>
            <a:r>
              <a:rPr lang="es-ES" dirty="0" smtClean="0"/>
              <a:t>Además la Comunidad Autónoma Andaluza ostenta competencias suficientes en distintas materias para la regulación de todos y cada uno de los aspectos que aborda esta Ley, como es el caso de las contempladas en el Estatuto de Autonomía sobre </a:t>
            </a:r>
            <a:r>
              <a:rPr lang="es-ES" b="1" dirty="0" smtClean="0"/>
              <a:t>educación (artículo 52) o salud, sanidad y farmacia (artículo 55).</a:t>
            </a:r>
            <a:endParaRPr lang="es-ES" dirty="0" smtClean="0"/>
          </a:p>
        </p:txBody>
      </p:sp>
    </p:spTree>
    <p:extLst>
      <p:ext uri="{BB962C8B-B14F-4D97-AF65-F5344CB8AC3E}">
        <p14:creationId xmlns:p14="http://schemas.microsoft.com/office/powerpoint/2010/main" val="830220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EXPOSICIÓN III</a:t>
            </a:r>
            <a:endParaRPr lang="es-ES" dirty="0"/>
          </a:p>
        </p:txBody>
      </p:sp>
      <p:sp>
        <p:nvSpPr>
          <p:cNvPr id="3" name="Marcador de contenido 2"/>
          <p:cNvSpPr>
            <a:spLocks noGrp="1"/>
          </p:cNvSpPr>
          <p:nvPr>
            <p:ph idx="1"/>
          </p:nvPr>
        </p:nvSpPr>
        <p:spPr/>
        <p:txBody>
          <a:bodyPr>
            <a:normAutofit lnSpcReduction="10000"/>
          </a:bodyPr>
          <a:lstStyle/>
          <a:p>
            <a:r>
              <a:rPr lang="es-ES" dirty="0" smtClean="0"/>
              <a:t>Andalucía ha sido pionera en la prestación de atención sanitaria específica para las personas transexuales. Pero es necesario avanzar más, por lo que esta Ley trata de responder a todas las necesidades de las personas transexuales. Contempla:</a:t>
            </a:r>
          </a:p>
          <a:p>
            <a:pPr lvl="1"/>
            <a:r>
              <a:rPr lang="es-ES" dirty="0" smtClean="0"/>
              <a:t>Medidas de integración e inserción social</a:t>
            </a:r>
          </a:p>
          <a:p>
            <a:pPr lvl="1"/>
            <a:r>
              <a:rPr lang="es-ES" dirty="0" smtClean="0"/>
              <a:t>Asesoramiento, orientación y apoyo</a:t>
            </a:r>
          </a:p>
          <a:p>
            <a:pPr lvl="1"/>
            <a:r>
              <a:rPr lang="es-ES" dirty="0" smtClean="0"/>
              <a:t>Protección especial a las mujeres transexuales</a:t>
            </a:r>
          </a:p>
          <a:p>
            <a:pPr lvl="1"/>
            <a:r>
              <a:rPr lang="es-ES" dirty="0" smtClean="0"/>
              <a:t>Sensibilización del personal de las administraciones públicas de Andalucía</a:t>
            </a:r>
          </a:p>
          <a:p>
            <a:pPr lvl="1"/>
            <a:r>
              <a:rPr lang="es-ES" dirty="0" smtClean="0"/>
              <a:t>Fomento de la formación e investigación en las universidades en materia de autodeterminación de género</a:t>
            </a:r>
          </a:p>
          <a:p>
            <a:pPr lvl="1"/>
            <a:r>
              <a:rPr lang="es-ES" dirty="0" smtClean="0"/>
              <a:t>Medidas diversas en el ámbito educativo y coordinación en el ámbito sanitario en relación con los menores</a:t>
            </a:r>
          </a:p>
        </p:txBody>
      </p:sp>
    </p:spTree>
    <p:extLst>
      <p:ext uri="{BB962C8B-B14F-4D97-AF65-F5344CB8AC3E}">
        <p14:creationId xmlns:p14="http://schemas.microsoft.com/office/powerpoint/2010/main" val="2249189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t>EXPOSICIÓN IV-PROTECCIÓN A LOS MENORES</a:t>
            </a:r>
            <a:endParaRPr lang="es-ES" dirty="0"/>
          </a:p>
        </p:txBody>
      </p:sp>
      <p:sp>
        <p:nvSpPr>
          <p:cNvPr id="3" name="Marcador de contenido 2"/>
          <p:cNvSpPr>
            <a:spLocks noGrp="1"/>
          </p:cNvSpPr>
          <p:nvPr>
            <p:ph idx="1"/>
          </p:nvPr>
        </p:nvSpPr>
        <p:spPr/>
        <p:txBody>
          <a:bodyPr>
            <a:normAutofit/>
          </a:bodyPr>
          <a:lstStyle/>
          <a:p>
            <a:r>
              <a:rPr lang="es-ES" dirty="0" smtClean="0"/>
              <a:t>Los menores, por el estado evolutivo de su madurez, física, mental y emocional, necesitan protección y cuidado especiales. Por tanto, gozarán de una protección especial. Esto queda recogido en el Estatuto de Autonomía de Andalucía y en la Ley 1/1998 de 20 de abril establece en su artículo 9.1 que las Administraciones Públicas  andaluzas establecerán las medidas necesarias para facilitar la completa realización personal y la integración social y </a:t>
            </a:r>
            <a:r>
              <a:rPr lang="es-ES" b="1" dirty="0" smtClean="0"/>
              <a:t>educativa</a:t>
            </a:r>
            <a:r>
              <a:rPr lang="es-ES" dirty="0" smtClean="0"/>
              <a:t> de todos los menores y en especial de aquellos que por sus especiales circunstancias físicas, psíquicas o sociales puedan ser susceptibles de un trato discriminatorio.</a:t>
            </a:r>
          </a:p>
          <a:p>
            <a:r>
              <a:rPr lang="es-ES" dirty="0" smtClean="0"/>
              <a:t>La presente Ley concreta la seguridad jurídica que debe proteger los derechos de los menores.</a:t>
            </a:r>
          </a:p>
        </p:txBody>
      </p:sp>
    </p:spTree>
    <p:extLst>
      <p:ext uri="{BB962C8B-B14F-4D97-AF65-F5344CB8AC3E}">
        <p14:creationId xmlns:p14="http://schemas.microsoft.com/office/powerpoint/2010/main" val="3633839451"/>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610</TotalTime>
  <Words>3146</Words>
  <Application>Microsoft Office PowerPoint</Application>
  <PresentationFormat>Personalizado</PresentationFormat>
  <Paragraphs>125</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Faceta</vt:lpstr>
      <vt:lpstr>Ley 2/2014, 8 de julio</vt:lpstr>
      <vt:lpstr>RESUMEN DE LA LEY </vt:lpstr>
      <vt:lpstr>EXPOSICIÓN I-INTRODUCCIÓN Y CONTEXTO</vt:lpstr>
      <vt:lpstr>EXPOSICIÓN I-INTRODUCCIÓN Y CONTEXTO</vt:lpstr>
      <vt:lpstr>EXPOSICIÓN II</vt:lpstr>
      <vt:lpstr>EXPOSICIÓN II</vt:lpstr>
      <vt:lpstr>EXPOSICIÓN II</vt:lpstr>
      <vt:lpstr>EXPOSICIÓN III</vt:lpstr>
      <vt:lpstr>EXPOSICIÓN IV-PROTECCIÓN A LOS MENORES</vt:lpstr>
      <vt:lpstr>CAPÍTULO I-DISPOSICIONES GENERALES</vt:lpstr>
      <vt:lpstr>CAPÍTULO I-DISPOSICIONES GENERALES</vt:lpstr>
      <vt:lpstr>CAPÍTULO I-DISPOSICIONES GENERALES</vt:lpstr>
      <vt:lpstr>CAPÍTULO I-DISPOSICIONES GENERALES</vt:lpstr>
      <vt:lpstr>CAPÍTULO I-DISPOSICIONES GENERALES</vt:lpstr>
      <vt:lpstr>CAPÍTULO II-ATENCIÓN SANITARIA</vt:lpstr>
      <vt:lpstr>CAPÍTULO II-ATENCIÓN SANITARIA</vt:lpstr>
      <vt:lpstr>CAPÍTULO III-NO DISCRIMINACIÓN EN EL ÁMBITO LABORAL</vt:lpstr>
      <vt:lpstr>CAPÍTULO IV-ATENCIÓN EDUCATIVA</vt:lpstr>
      <vt:lpstr>CAPÍTULO IV-ATENCIÓN EDUCATIVA</vt:lpstr>
      <vt:lpstr>CAPÍTULO IV-ATENCIÓN EDUCATIVA</vt:lpstr>
      <vt:lpstr>CAPÍTULO V-ATENCIÓN SOCIAL</vt:lpstr>
      <vt:lpstr>CAPÍTULO V-ATENCIÓN SOCIAL</vt:lpstr>
      <vt:lpstr>CAPÍTULO V-ATENCIÓN SOCIAL</vt:lpstr>
      <vt:lpstr>DISPOSICIONES ADICIONALES</vt:lpstr>
      <vt:lpstr>DISPOSICIONES FINALES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Ley 2/2014, 8 de julio</dc:title>
  <dc:creator>Windows User</dc:creator>
  <cp:lastModifiedBy>usuario</cp:lastModifiedBy>
  <cp:revision>26</cp:revision>
  <dcterms:created xsi:type="dcterms:W3CDTF">2018-01-16T08:47:50Z</dcterms:created>
  <dcterms:modified xsi:type="dcterms:W3CDTF">2018-01-29T10:00:42Z</dcterms:modified>
</cp:coreProperties>
</file>