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3" r:id="rId8"/>
    <p:sldId id="264" r:id="rId9"/>
    <p:sldId id="267"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319" r:id="rId23"/>
    <p:sldId id="281" r:id="rId24"/>
    <p:sldId id="283" r:id="rId25"/>
    <p:sldId id="284" r:id="rId26"/>
    <p:sldId id="285" r:id="rId27"/>
    <p:sldId id="286" r:id="rId28"/>
    <p:sldId id="287"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37829664-6AB2-4161-9C82-2D0DB66F4D59}" type="datetimeFigureOut">
              <a:rPr lang="es-ES" smtClean="0"/>
              <a:pPr/>
              <a:t>24/01/2018</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A1F323C-85E7-443A-A211-ECF8B39B352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7829664-6AB2-4161-9C82-2D0DB66F4D59}" type="datetimeFigureOut">
              <a:rPr lang="es-ES" smtClean="0"/>
              <a:pPr/>
              <a:t>24/01/2018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1F323C-85E7-443A-A211-ECF8B39B352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7829664-6AB2-4161-9C82-2D0DB66F4D59}" type="datetimeFigureOut">
              <a:rPr lang="es-ES" smtClean="0"/>
              <a:pPr/>
              <a:t>24/01/2018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1F323C-85E7-443A-A211-ECF8B39B352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37829664-6AB2-4161-9C82-2D0DB66F4D59}" type="datetimeFigureOut">
              <a:rPr lang="es-ES" smtClean="0"/>
              <a:pPr/>
              <a:t>24/01/2018</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FA1F323C-85E7-443A-A211-ECF8B39B352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37829664-6AB2-4161-9C82-2D0DB66F4D59}" type="datetimeFigureOut">
              <a:rPr lang="es-ES" smtClean="0"/>
              <a:pPr/>
              <a:t>24/01/2018</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FA1F323C-85E7-443A-A211-ECF8B39B352E}" type="slidenum">
              <a:rPr lang="es-ES" smtClean="0"/>
              <a:pPr/>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37829664-6AB2-4161-9C82-2D0DB66F4D59}" type="datetimeFigureOut">
              <a:rPr lang="es-ES" smtClean="0"/>
              <a:pPr/>
              <a:t>24/01/2018</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FA1F323C-85E7-443A-A211-ECF8B39B352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37829664-6AB2-4161-9C82-2D0DB66F4D59}" type="datetimeFigureOut">
              <a:rPr lang="es-ES" smtClean="0"/>
              <a:pPr/>
              <a:t>24/01/2018</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FA1F323C-85E7-443A-A211-ECF8B39B352E}"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7829664-6AB2-4161-9C82-2D0DB66F4D59}" type="datetimeFigureOut">
              <a:rPr lang="es-ES" smtClean="0"/>
              <a:pPr/>
              <a:t>24/01/2018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A1F323C-85E7-443A-A211-ECF8B39B352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37829664-6AB2-4161-9C82-2D0DB66F4D59}" type="datetimeFigureOut">
              <a:rPr lang="es-ES" smtClean="0"/>
              <a:pPr/>
              <a:t>24/01/2018</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FA1F323C-85E7-443A-A211-ECF8B39B352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37829664-6AB2-4161-9C82-2D0DB66F4D59}" type="datetimeFigureOut">
              <a:rPr lang="es-ES" smtClean="0"/>
              <a:pPr/>
              <a:t>24/01/2018</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FA1F323C-85E7-443A-A211-ECF8B39B352E}"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37829664-6AB2-4161-9C82-2D0DB66F4D59}" type="datetimeFigureOut">
              <a:rPr lang="es-ES" smtClean="0"/>
              <a:pPr/>
              <a:t>24/01/2018</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FA1F323C-85E7-443A-A211-ECF8B39B352E}"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7829664-6AB2-4161-9C82-2D0DB66F4D59}" type="datetimeFigureOut">
              <a:rPr lang="es-ES" smtClean="0"/>
              <a:pPr/>
              <a:t>24/01/2018</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A1F323C-85E7-443A-A211-ECF8B39B352E}"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40544" y="776288"/>
            <a:ext cx="8062912" cy="6081712"/>
          </a:xfrm>
        </p:spPr>
        <p:txBody>
          <a:bodyPr>
            <a:normAutofit fontScale="90000"/>
          </a:bodyPr>
          <a:lstStyle/>
          <a:p>
            <a:pPr algn="l"/>
            <a:r>
              <a:rPr lang="es-ES" sz="4000" dirty="0" smtClean="0"/>
              <a:t>ORDEN de 20 de junio de 2011, por la que se adoptan medidas para la promoción de la convivencia en los centros docentes sostenidos con fondos públicos y se regula el derecho de las familias a participar en el</a:t>
            </a:r>
            <a:br>
              <a:rPr lang="es-ES" sz="4000" dirty="0" smtClean="0"/>
            </a:br>
            <a:r>
              <a:rPr lang="es-ES" sz="4000" dirty="0" smtClean="0"/>
              <a:t>proceso educati</a:t>
            </a:r>
            <a:r>
              <a:rPr lang="es-ES" dirty="0" smtClean="0"/>
              <a:t>vo de sus hijos e hijas.</a:t>
            </a:r>
            <a:br>
              <a:rPr lang="es-ES" dirty="0" smtClean="0"/>
            </a:b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4000" dirty="0" smtClean="0"/>
              <a:t>Artículo 4. Contenidos del plan de convivencia.</a:t>
            </a:r>
            <a:r>
              <a:rPr lang="es-ES" dirty="0" smtClean="0"/>
              <a:t/>
            </a:r>
            <a:br>
              <a:rPr lang="es-ES" dirty="0" smtClean="0"/>
            </a:br>
            <a:endParaRPr lang="es-ES" dirty="0"/>
          </a:p>
        </p:txBody>
      </p:sp>
      <p:sp>
        <p:nvSpPr>
          <p:cNvPr id="3" name="2 Marcador de contenido"/>
          <p:cNvSpPr>
            <a:spLocks noGrp="1"/>
          </p:cNvSpPr>
          <p:nvPr>
            <p:ph idx="1"/>
          </p:nvPr>
        </p:nvSpPr>
        <p:spPr/>
        <p:txBody>
          <a:bodyPr/>
          <a:lstStyle/>
          <a:p>
            <a:r>
              <a:rPr lang="es-ES" dirty="0" smtClean="0"/>
              <a:t>El plan de convivencia incluirá los siguientes aspectos:</a:t>
            </a: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476672"/>
            <a:ext cx="8604448" cy="5762112"/>
          </a:xfrm>
        </p:spPr>
        <p:txBody>
          <a:bodyPr>
            <a:noAutofit/>
          </a:bodyPr>
          <a:lstStyle/>
          <a:p>
            <a:r>
              <a:rPr lang="es-ES" sz="2400" dirty="0" smtClean="0"/>
              <a:t>a) Diagnóstico del estado de la convivencia en el centro, así como los objetivos a conseguir.</a:t>
            </a:r>
          </a:p>
          <a:p>
            <a:r>
              <a:rPr lang="es-ES" sz="2400" dirty="0" smtClean="0"/>
              <a:t>b) Normas de convivencia, tanto generales del centro que favorezcan las relaciones de los distintos sectores de la comunidad educativa, como particulares del aula, y un sistema que</a:t>
            </a:r>
          </a:p>
          <a:p>
            <a:pPr>
              <a:buNone/>
            </a:pPr>
            <a:r>
              <a:rPr lang="es-ES" sz="2400" dirty="0" smtClean="0"/>
              <a:t>     detecte el incumplimiento de las normas.</a:t>
            </a:r>
          </a:p>
          <a:p>
            <a:r>
              <a:rPr lang="es-ES" sz="2400" dirty="0" smtClean="0"/>
              <a:t>c) Composición, plan de reuniones y plan de actuación de la comisión de convivencia.</a:t>
            </a:r>
          </a:p>
          <a:p>
            <a:r>
              <a:rPr lang="es-ES" sz="2400" dirty="0" smtClean="0"/>
              <a:t>d) Normas específicas para el funcionamiento del aula de convivencia del centro.</a:t>
            </a:r>
          </a:p>
          <a:p>
            <a:r>
              <a:rPr lang="es-ES" sz="2400" dirty="0" smtClean="0"/>
              <a:t>e) Medidas específicas para promover la convivencia en el centro, fomentando el diálogo, la corresponsabilidad y la cultura de paz.</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978136"/>
          </a:xfrm>
        </p:spPr>
        <p:txBody>
          <a:bodyPr>
            <a:normAutofit/>
          </a:bodyPr>
          <a:lstStyle/>
          <a:p>
            <a:r>
              <a:rPr lang="es-ES" sz="2400" dirty="0" smtClean="0"/>
              <a:t>f) Medidas a aplicar en el centro para prevenir, detectar, mediar y resolver los conflictos que pudieran plantearse, entre las que se incluirán los compromisos de convivencia, las actuaciones preventivas y que contribuyan a la detección de la conflictividad, y la mediación en la resolución de los conflictos que pudieran plantearse.</a:t>
            </a:r>
            <a:br>
              <a:rPr lang="es-ES" sz="2400" dirty="0" smtClean="0"/>
            </a:br>
            <a:r>
              <a:rPr lang="es-ES" sz="2400" dirty="0" smtClean="0"/>
              <a:t>g) Funciones de los delegados y de las delegadas del alumnado en la mediación para la resolución pacífica de los conflictos que pudieran presentarse entre el alumnado, promoviendo su colaboración con el tutor o la tutora del grupo.</a:t>
            </a:r>
          </a:p>
          <a:p>
            <a:endParaRPr lang="es-ES" sz="2400" dirty="0" smtClean="0"/>
          </a:p>
          <a:p>
            <a:endParaRPr lang="es-E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7992888" cy="5690104"/>
          </a:xfrm>
        </p:spPr>
        <p:txBody>
          <a:bodyPr>
            <a:normAutofit fontScale="92500"/>
          </a:bodyPr>
          <a:lstStyle/>
          <a:p>
            <a:r>
              <a:rPr lang="es-ES" sz="2400" dirty="0" smtClean="0"/>
              <a:t>h) Procedimiento de elección y funciones de los delegados o de las delegadas de los padres y madres del alumnado entre las que se incluirá la de mediación en la resolución pacífica de</a:t>
            </a:r>
          </a:p>
          <a:p>
            <a:r>
              <a:rPr lang="es-ES" sz="2400" dirty="0" smtClean="0"/>
              <a:t>conflictos entre el propio alumnado o entre éste y cualquier miembro de la comunidad educativa.</a:t>
            </a:r>
          </a:p>
          <a:p>
            <a:r>
              <a:rPr lang="es-ES" sz="2400" dirty="0" smtClean="0"/>
              <a:t>i) La programación de las necesidades de formación de la comunidad educativa en esta materia.</a:t>
            </a:r>
          </a:p>
          <a:p>
            <a:r>
              <a:rPr lang="es-ES" sz="2400" dirty="0" smtClean="0"/>
              <a:t>j) Las estrategias para realizar la difusión, el seguimiento y la evaluación del plan de convivencia en el marco del proyecto educativo.</a:t>
            </a:r>
          </a:p>
          <a:p>
            <a:r>
              <a:rPr lang="es-ES" sz="2400" dirty="0" smtClean="0"/>
              <a:t>k) El procedimiento para articular la colaboración con entidades e instituciones del entorno para la construcción de comunidades educadoras</a:t>
            </a:r>
          </a:p>
          <a:p>
            <a:endParaRPr lang="es-ES" sz="2400" dirty="0" smtClean="0"/>
          </a:p>
          <a:p>
            <a:endParaRPr lang="es-E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20688"/>
            <a:ext cx="7834064" cy="6237312"/>
          </a:xfrm>
        </p:spPr>
        <p:txBody>
          <a:bodyPr/>
          <a:lstStyle/>
          <a:p>
            <a:r>
              <a:rPr lang="es-ES" sz="2400" dirty="0" smtClean="0"/>
              <a:t>l) El procedimiento para la recogida de las incidencias en materia de convivencia en el Sistema de Información Séneca</a:t>
            </a:r>
            <a:r>
              <a:rPr lang="es-ES" dirty="0" smtClean="0"/>
              <a:t>.</a:t>
            </a:r>
          </a:p>
          <a:p>
            <a:r>
              <a:rPr lang="es-ES" sz="2400" dirty="0" smtClean="0"/>
              <a:t>m) Cualesquiera otras que le sean atribuidas por el Consejo Escolar del centro, en el ámbito de la convivencia escolar.</a:t>
            </a:r>
          </a:p>
          <a:p>
            <a:endParaRPr lang="es-E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Artículo 5. Diagnóstico del estado de la convivencia en el</a:t>
            </a:r>
            <a:br>
              <a:rPr lang="es-ES" dirty="0" smtClean="0"/>
            </a:br>
            <a:r>
              <a:rPr lang="es-ES" dirty="0" smtClean="0"/>
              <a:t>centro.</a:t>
            </a:r>
            <a:endParaRPr lang="es-ES" dirty="0"/>
          </a:p>
        </p:txBody>
      </p:sp>
      <p:sp>
        <p:nvSpPr>
          <p:cNvPr id="3" name="2 Marcador de contenido"/>
          <p:cNvSpPr>
            <a:spLocks noGrp="1"/>
          </p:cNvSpPr>
          <p:nvPr>
            <p:ph idx="1"/>
          </p:nvPr>
        </p:nvSpPr>
        <p:spPr/>
        <p:txBody>
          <a:bodyPr/>
          <a:lstStyle/>
          <a:p>
            <a:r>
              <a:rPr lang="es-ES" dirty="0" smtClean="0"/>
              <a:t>El diagnóstico del estado de la convivencia en el centro, recogerá, al menos, los siguientes apartados:</a:t>
            </a:r>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476672"/>
            <a:ext cx="7704856" cy="5906128"/>
          </a:xfrm>
        </p:spPr>
        <p:txBody>
          <a:bodyPr>
            <a:normAutofit fontScale="77500" lnSpcReduction="20000"/>
          </a:bodyPr>
          <a:lstStyle/>
          <a:p>
            <a:r>
              <a:rPr lang="es-ES" dirty="0" smtClean="0"/>
              <a:t>a) Características del centro y de su entorno que contextualizan la intervención educativa.</a:t>
            </a:r>
          </a:p>
          <a:p>
            <a:r>
              <a:rPr lang="es-ES" dirty="0" smtClean="0"/>
              <a:t>b) Aspectos de la gestión y organización del centro que influyen en la convivencia.</a:t>
            </a:r>
          </a:p>
          <a:p>
            <a:r>
              <a:rPr lang="es-ES" dirty="0" smtClean="0"/>
              <a:t>c) Estado de la participación en la vida del centro por parte del profesorado, del alumnado, de las familias y del personal de administración y servicios y de atención educativa complementaria, así como de otras instituciones y entidades del entorno.</a:t>
            </a:r>
          </a:p>
          <a:p>
            <a:r>
              <a:rPr lang="es-ES" dirty="0" smtClean="0"/>
              <a:t>d) Conflictividad detectada en el centro, indicando tipo y número de conflictos que se producen y los sectores implicados en ellos.</a:t>
            </a:r>
          </a:p>
          <a:p>
            <a:r>
              <a:rPr lang="es-ES" dirty="0" smtClean="0"/>
              <a:t>e) Actuaciones desarrolladas en el ámbito de la convivencia y efectividad de las mismas.</a:t>
            </a:r>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3600" dirty="0" smtClean="0"/>
              <a:t>Artículo 6. Funciones de la comisión de convivencia</a:t>
            </a:r>
            <a:r>
              <a:rPr lang="es-ES" dirty="0" smtClean="0"/>
              <a:t>.</a:t>
            </a:r>
            <a:endParaRPr lang="es-ES" dirty="0"/>
          </a:p>
        </p:txBody>
      </p:sp>
      <p:sp>
        <p:nvSpPr>
          <p:cNvPr id="3" name="2 Marcador de contenido"/>
          <p:cNvSpPr>
            <a:spLocks noGrp="1"/>
          </p:cNvSpPr>
          <p:nvPr>
            <p:ph idx="1"/>
          </p:nvPr>
        </p:nvSpPr>
        <p:spPr/>
        <p:txBody>
          <a:bodyPr>
            <a:normAutofit lnSpcReduction="10000"/>
          </a:bodyPr>
          <a:lstStyle/>
          <a:p>
            <a:pPr>
              <a:buNone/>
            </a:pPr>
            <a:r>
              <a:rPr lang="es-ES" sz="2400" dirty="0" smtClean="0"/>
              <a:t>	la comisión de convivencia tendrá las siguientes funciones:</a:t>
            </a:r>
          </a:p>
          <a:p>
            <a:r>
              <a:rPr lang="es-ES" sz="2400" dirty="0" smtClean="0"/>
              <a:t>a) Canalizar las iniciativas de todos los sectores de la comunidad educativa para mejorar la convivencia y el respeto mutuo, así como promover la cultura de paz y la resolución pacífica de los conflictos.</a:t>
            </a:r>
          </a:p>
          <a:p>
            <a:r>
              <a:rPr lang="es-ES" sz="2400" dirty="0" smtClean="0"/>
              <a:t>b) Adoptar las medidas preventivas necesarias para garantizar los derechos de todos los miembros de la comunidad educativa y el cumplimiento de las normas de convivencia del centro.</a:t>
            </a:r>
          </a:p>
          <a:p>
            <a:endParaRPr lang="es-E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404664"/>
            <a:ext cx="7920880" cy="5789496"/>
          </a:xfrm>
        </p:spPr>
        <p:txBody>
          <a:bodyPr>
            <a:normAutofit lnSpcReduction="10000"/>
          </a:bodyPr>
          <a:lstStyle/>
          <a:p>
            <a:r>
              <a:rPr lang="es-ES" sz="2400" dirty="0" smtClean="0"/>
              <a:t>c) Desarrollar iniciativas que eviten la discriminación del alumnado, estableciendo planes de acción positiva que posibiliten</a:t>
            </a:r>
          </a:p>
          <a:p>
            <a:r>
              <a:rPr lang="es-ES" sz="2400" dirty="0" smtClean="0"/>
              <a:t>la integración de todos los alumnos y alumnas.</a:t>
            </a:r>
          </a:p>
          <a:p>
            <a:r>
              <a:rPr lang="es-ES" sz="2400" dirty="0" smtClean="0"/>
              <a:t>d) Mediar en los conflictos planteados.</a:t>
            </a:r>
          </a:p>
          <a:p>
            <a:r>
              <a:rPr lang="es-ES" sz="2400" dirty="0" smtClean="0"/>
              <a:t>e) Conocer y valorar el cumplimiento efectivo de las correcciones y medidas disciplinarias en los términos que hayan sido impuestas.</a:t>
            </a:r>
          </a:p>
          <a:p>
            <a:r>
              <a:rPr lang="es-ES" sz="2400" dirty="0" smtClean="0"/>
              <a:t>f) Proponer al Consejo Escolar las medidas que considere oportunas para mejorar la convivencia en el centro.</a:t>
            </a:r>
          </a:p>
          <a:p>
            <a:r>
              <a:rPr lang="es-ES" sz="2400" dirty="0" smtClean="0"/>
              <a:t>g) Dar cuenta al pleno del Consejo Escolar, al menos dos veces a lo largo del curso, de las actuaciones realizadas y de las correcciones y medidas disciplinarias impuestas.</a:t>
            </a:r>
          </a:p>
          <a:p>
            <a:endParaRPr lang="es-ES" sz="2400" dirty="0" smtClean="0"/>
          </a:p>
          <a:p>
            <a:endParaRPr lang="es-E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20688"/>
            <a:ext cx="8229600" cy="5834120"/>
          </a:xfrm>
        </p:spPr>
        <p:txBody>
          <a:bodyPr>
            <a:noAutofit/>
          </a:bodyPr>
          <a:lstStyle/>
          <a:p>
            <a:r>
              <a:rPr lang="es-ES" sz="2400" dirty="0" smtClean="0"/>
              <a:t>h) Realizar el seguimiento de los compromisos de convivencia suscritos en el centro.</a:t>
            </a:r>
          </a:p>
          <a:p>
            <a:r>
              <a:rPr lang="es-ES" sz="2400" dirty="0" smtClean="0"/>
              <a:t>i) Cualesquiera otras que puedan serle atribuidas por </a:t>
            </a:r>
            <a:r>
              <a:rPr lang="es-ES" sz="2400" dirty="0" smtClean="0"/>
              <a:t>el Consejo </a:t>
            </a:r>
            <a:r>
              <a:rPr lang="es-ES" sz="2400" dirty="0" smtClean="0"/>
              <a:t>Escolar, relativas a las normas de convivencia en el centro.</a:t>
            </a:r>
            <a:endParaRPr lang="es-E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smtClean="0"/>
              <a:t>En esta orden, se concreta el marco específico para la elaboración del plan de convivencia de los centros y la actualización de los protocolos de actuación que deben utilizarse ante supuestos de acoso escolar, agresión hacia el profesorado o el personal de administración y servicios, o maltrato infantil.</a:t>
            </a:r>
            <a:endParaRPr lang="es-ES" dirty="0"/>
          </a:p>
        </p:txBody>
      </p:sp>
      <p:pic>
        <p:nvPicPr>
          <p:cNvPr id="2051" name="Picture 3" descr="C:\Program Files (x86)\Microsoft Office\MEDIA\CAGCAT10\j0301252.wmf"/>
          <p:cNvPicPr>
            <a:picLocks noChangeAspect="1" noChangeArrowheads="1"/>
          </p:cNvPicPr>
          <p:nvPr/>
        </p:nvPicPr>
        <p:blipFill>
          <a:blip r:embed="rId2" cstate="print"/>
          <a:srcRect/>
          <a:stretch>
            <a:fillRect/>
          </a:stretch>
        </p:blipFill>
        <p:spPr bwMode="auto">
          <a:xfrm>
            <a:off x="1115616" y="188640"/>
            <a:ext cx="1419839" cy="121477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Artículo 7. Actuaciones preventivas y para la detección de la conflictividad.</a:t>
            </a:r>
            <a:endParaRPr lang="es-ES" dirty="0"/>
          </a:p>
        </p:txBody>
      </p:sp>
      <p:sp>
        <p:nvSpPr>
          <p:cNvPr id="3" name="2 Marcador de contenido"/>
          <p:cNvSpPr>
            <a:spLocks noGrp="1"/>
          </p:cNvSpPr>
          <p:nvPr>
            <p:ph idx="1"/>
          </p:nvPr>
        </p:nvSpPr>
        <p:spPr/>
        <p:txBody>
          <a:bodyPr/>
          <a:lstStyle/>
          <a:p>
            <a:r>
              <a:rPr lang="es-ES" dirty="0" smtClean="0"/>
              <a:t>Las actuaciones preventivas y que contribuyan a la detección de la conflictividad que se incluirán en el plan de convivencia serán, al menos, las</a:t>
            </a:r>
          </a:p>
          <a:p>
            <a:r>
              <a:rPr lang="es-ES" dirty="0" smtClean="0"/>
              <a:t>siguientes:</a:t>
            </a: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04664"/>
            <a:ext cx="7704856" cy="6050144"/>
          </a:xfrm>
        </p:spPr>
        <p:txBody>
          <a:bodyPr>
            <a:noAutofit/>
          </a:bodyPr>
          <a:lstStyle/>
          <a:p>
            <a:r>
              <a:rPr lang="es-ES" sz="2400" dirty="0" smtClean="0"/>
              <a:t>a) Actividades de acogida para el alumnado que se matricula en el centro por primera vez y para sus familias, así como actividades que faciliten el conocimiento por parte de todo el alumnado y las familias de las normas de convivencia, tanto generales del centro como particulares del aula, especificando los derechos y deberes del alumnado y las correcciones o medidas disciplinarias que, en su caso, se aplicarían.</a:t>
            </a:r>
          </a:p>
          <a:p>
            <a:r>
              <a:rPr lang="es-ES" sz="2400" dirty="0" smtClean="0"/>
              <a:t>b) Actividades para la sensibilización frente a los casos de acoso e intimidación entre iguales, dirigidas a la comunidad educativa.</a:t>
            </a:r>
          </a:p>
          <a:p>
            <a:r>
              <a:rPr lang="es-ES" sz="2400" dirty="0" smtClean="0"/>
              <a:t>c) Actividades dirigidas a la sensibilización de la comunidad</a:t>
            </a:r>
          </a:p>
          <a:p>
            <a:r>
              <a:rPr lang="es-ES" sz="2400" dirty="0" smtClean="0"/>
              <a:t>educativa en la igualdad entre hombres y mujeres</a:t>
            </a:r>
            <a:r>
              <a:rPr lang="es-ES" sz="2400" dirty="0" smtClean="0"/>
              <a:t>.</a:t>
            </a:r>
            <a:endParaRPr lang="es-ES" sz="24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88640"/>
            <a:ext cx="8229600" cy="6266168"/>
          </a:xfrm>
        </p:spPr>
        <p:txBody>
          <a:bodyPr/>
          <a:lstStyle/>
          <a:p>
            <a:r>
              <a:rPr lang="es-ES" sz="2400" dirty="0" smtClean="0"/>
              <a:t>d) Medidas de carácter organizativo que posibiliten la adecuada vigilancia de los espacios y tiempos considerados de</a:t>
            </a:r>
          </a:p>
          <a:p>
            <a:r>
              <a:rPr lang="es-ES" sz="2400" dirty="0" smtClean="0"/>
              <a:t>riesgo, como los recreos, las entradas y salidas del centro y</a:t>
            </a:r>
          </a:p>
          <a:p>
            <a:r>
              <a:rPr lang="es-ES" sz="2400" dirty="0" smtClean="0"/>
              <a:t>los cambios de clase.</a:t>
            </a:r>
          </a:p>
          <a:p>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073274"/>
          </a:xfrm>
        </p:spPr>
        <p:txBody>
          <a:bodyPr>
            <a:normAutofit/>
          </a:bodyPr>
          <a:lstStyle/>
          <a:p>
            <a:r>
              <a:rPr lang="es-ES" sz="3600" dirty="0" smtClean="0"/>
              <a:t>Artículo 8. Aula de convivencia.</a:t>
            </a:r>
            <a:endParaRPr lang="es-ES" sz="3600" dirty="0"/>
          </a:p>
        </p:txBody>
      </p:sp>
      <p:sp>
        <p:nvSpPr>
          <p:cNvPr id="3" name="2 Marcador de contenido"/>
          <p:cNvSpPr>
            <a:spLocks noGrp="1"/>
          </p:cNvSpPr>
          <p:nvPr>
            <p:ph idx="1"/>
          </p:nvPr>
        </p:nvSpPr>
        <p:spPr>
          <a:xfrm>
            <a:off x="457200" y="1196752"/>
            <a:ext cx="8229600" cy="5258056"/>
          </a:xfrm>
        </p:spPr>
        <p:txBody>
          <a:bodyPr>
            <a:normAutofit lnSpcReduction="10000"/>
          </a:bodyPr>
          <a:lstStyle/>
          <a:p>
            <a:pPr>
              <a:buNone/>
            </a:pPr>
            <a:r>
              <a:rPr lang="es-ES" sz="2400" dirty="0" smtClean="0"/>
              <a:t>	El plan de convivencia incluirá, en relación con el aula de convivencia, los siguientes aspectos:</a:t>
            </a:r>
          </a:p>
          <a:p>
            <a:pPr marL="521208" indent="-457200">
              <a:buNone/>
            </a:pPr>
            <a:r>
              <a:rPr lang="es-ES" sz="2400" dirty="0" smtClean="0"/>
              <a:t>     a) </a:t>
            </a:r>
            <a:r>
              <a:rPr lang="es-ES" sz="2400" dirty="0" smtClean="0"/>
              <a:t>Criterios </a:t>
            </a:r>
            <a:r>
              <a:rPr lang="es-ES" sz="2400" dirty="0" smtClean="0"/>
              <a:t>y condiciones para la atención del alumnado en el aula de convivencia, profesorado que la atenderá y actuaciones que se desarrollarán en la misma.</a:t>
            </a:r>
          </a:p>
          <a:p>
            <a:r>
              <a:rPr lang="es-ES" sz="2400" dirty="0" smtClean="0"/>
              <a:t>b) Programación de las actuaciones del departamento de orientación  encaminadas a favorecer un proceso de reflexión por parte de cada alumno o alumna que sea atendido en el aula de convivencia acerca de las circunstancias que han motivado su presencia en ella y el reconocimiento de su responsabilidad para favorecer actitudes y conductas positivas para</a:t>
            </a:r>
          </a:p>
          <a:p>
            <a:r>
              <a:rPr lang="es-ES" sz="2400" dirty="0" smtClean="0"/>
              <a:t>la convivencia.</a:t>
            </a:r>
          </a:p>
          <a:p>
            <a:pPr marL="521208" indent="-457200">
              <a:buAutoNum type="alphaLcParenR"/>
            </a:pPr>
            <a:endParaRPr lang="es-ES" sz="2400" dirty="0" smtClean="0"/>
          </a:p>
          <a:p>
            <a:pPr marL="521208" indent="-457200">
              <a:buAutoNum type="alphaLcParenR"/>
            </a:pPr>
            <a:endParaRPr lang="es-E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1052736"/>
            <a:ext cx="7128792" cy="5474080"/>
          </a:xfrm>
        </p:spPr>
        <p:txBody>
          <a:bodyPr>
            <a:normAutofit/>
          </a:bodyPr>
          <a:lstStyle/>
          <a:p>
            <a:r>
              <a:rPr lang="es-ES" sz="2400" dirty="0" smtClean="0"/>
              <a:t>c) Horario de funcionamiento del aula de convivencia.</a:t>
            </a:r>
          </a:p>
          <a:p>
            <a:r>
              <a:rPr lang="es-ES" sz="2400" dirty="0" smtClean="0"/>
              <a:t>d) Ubicación del aula, instalaciones y material didáctico con el que se cuenta para su funcionamiento.</a:t>
            </a:r>
            <a:endParaRPr lang="es-E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505322"/>
          </a:xfrm>
        </p:spPr>
        <p:txBody>
          <a:bodyPr>
            <a:normAutofit fontScale="90000"/>
          </a:bodyPr>
          <a:lstStyle/>
          <a:p>
            <a:r>
              <a:rPr lang="es-ES" sz="3600" dirty="0" smtClean="0"/>
              <a:t>Artículo 9. Procedimiento de elección de los delegados y</a:t>
            </a:r>
            <a:br>
              <a:rPr lang="es-ES" sz="3600" dirty="0" smtClean="0"/>
            </a:br>
            <a:r>
              <a:rPr lang="es-ES" sz="3600" dirty="0" smtClean="0"/>
              <a:t>delegadas de padres y madres del alumnado.</a:t>
            </a:r>
            <a:endParaRPr lang="es-ES" sz="3600" dirty="0"/>
          </a:p>
        </p:txBody>
      </p:sp>
      <p:sp>
        <p:nvSpPr>
          <p:cNvPr id="3" name="2 Marcador de contenido"/>
          <p:cNvSpPr>
            <a:spLocks noGrp="1"/>
          </p:cNvSpPr>
          <p:nvPr>
            <p:ph idx="1"/>
          </p:nvPr>
        </p:nvSpPr>
        <p:spPr>
          <a:xfrm>
            <a:off x="457200" y="2204864"/>
            <a:ext cx="8229600" cy="4249944"/>
          </a:xfrm>
        </p:spPr>
        <p:txBody>
          <a:bodyPr/>
          <a:lstStyle/>
          <a:p>
            <a:r>
              <a:rPr lang="es-ES" sz="2400" dirty="0" smtClean="0"/>
              <a:t>el plan de convivencia contemplará la figura del delegado o delegada de los padres y madres del alumnado en cada uno de los grupos</a:t>
            </a:r>
            <a:r>
              <a:rPr lang="es-ES" dirty="0" smtClean="0"/>
              <a:t>.</a:t>
            </a:r>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1440160"/>
          </a:xfrm>
        </p:spPr>
        <p:txBody>
          <a:bodyPr>
            <a:noAutofit/>
          </a:bodyPr>
          <a:lstStyle/>
          <a:p>
            <a:r>
              <a:rPr lang="es-ES" sz="3600" dirty="0" smtClean="0"/>
              <a:t>Artículo 10. Funciones de las personas delegadas de los</a:t>
            </a:r>
            <a:br>
              <a:rPr lang="es-ES" sz="3600" dirty="0" smtClean="0"/>
            </a:br>
            <a:r>
              <a:rPr lang="es-ES" sz="3600" dirty="0" smtClean="0"/>
              <a:t>padres y madres en cada grupo.</a:t>
            </a:r>
            <a:endParaRPr lang="es-ES" sz="3600" dirty="0"/>
          </a:p>
        </p:txBody>
      </p:sp>
      <p:sp>
        <p:nvSpPr>
          <p:cNvPr id="3" name="2 Marcador de contenido"/>
          <p:cNvSpPr>
            <a:spLocks noGrp="1"/>
          </p:cNvSpPr>
          <p:nvPr>
            <p:ph idx="1"/>
          </p:nvPr>
        </p:nvSpPr>
        <p:spPr>
          <a:xfrm>
            <a:off x="457200" y="2060848"/>
            <a:ext cx="8229600" cy="4393960"/>
          </a:xfrm>
        </p:spPr>
        <p:txBody>
          <a:bodyPr>
            <a:normAutofit/>
          </a:bodyPr>
          <a:lstStyle/>
          <a:p>
            <a:pPr>
              <a:buNone/>
            </a:pPr>
            <a:r>
              <a:rPr lang="es-ES" sz="2400" dirty="0" smtClean="0"/>
              <a:t>	Las personas delegadas de los padres y madres en cada grupo tendrán las siguientes funciones:</a:t>
            </a:r>
          </a:p>
          <a:p>
            <a:r>
              <a:rPr lang="es-ES" sz="2400" dirty="0" smtClean="0"/>
              <a:t>a) Representar a las madres y los padres del alumnado del grupo, recogiendo sus inquietudes, intereses y expectativas y dando traslado de los mismos al profesorado tutor.</a:t>
            </a:r>
          </a:p>
          <a:p>
            <a:r>
              <a:rPr lang="es-ES" sz="2400" dirty="0" smtClean="0"/>
              <a:t>b) Asesorar a las familias del alumnado del grupo en el ejercicio de sus derechos y obligaciones.</a:t>
            </a:r>
          </a:p>
          <a:p>
            <a:pPr>
              <a:buNone/>
            </a:pPr>
            <a:endParaRPr lang="es-ES" sz="2400" dirty="0" smtClean="0"/>
          </a:p>
          <a:p>
            <a:pPr>
              <a:buNone/>
            </a:pPr>
            <a:endParaRPr lang="es-E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332656"/>
            <a:ext cx="8229600" cy="6194160"/>
          </a:xfrm>
        </p:spPr>
        <p:txBody>
          <a:bodyPr>
            <a:noAutofit/>
          </a:bodyPr>
          <a:lstStyle/>
          <a:p>
            <a:r>
              <a:rPr lang="es-ES" sz="2400" dirty="0" smtClean="0"/>
              <a:t>c) Implicar a las familias en la mejora de la convivencia y de la actividad docente en el grupo y en el centro e impulsar su participación en las actividades que se organicen.</a:t>
            </a:r>
          </a:p>
          <a:p>
            <a:r>
              <a:rPr lang="es-ES" sz="2400" dirty="0" smtClean="0"/>
              <a:t>d) Fomentar y facilitar la comunicación de las madres y los padres del alumnado con el tutor o tutora del grupo y con el resto del profesorado que imparte docencia al mismo.</a:t>
            </a:r>
          </a:p>
          <a:p>
            <a:r>
              <a:rPr lang="es-ES" sz="2400" dirty="0" smtClean="0"/>
              <a:t>e) Facilitar la relación entre las familias del alumnado del grupo y el equipo directivo, la asociación de padres y madres y los representantes de este sector en el Consejo Escolar.</a:t>
            </a:r>
          </a:p>
          <a:p>
            <a:endParaRPr lang="es-ES" sz="24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764704"/>
            <a:ext cx="7272808" cy="5762112"/>
          </a:xfrm>
        </p:spPr>
        <p:txBody>
          <a:bodyPr>
            <a:normAutofit lnSpcReduction="10000"/>
          </a:bodyPr>
          <a:lstStyle/>
          <a:p>
            <a:r>
              <a:rPr lang="es-ES" sz="2400" dirty="0" smtClean="0"/>
              <a:t>f) Colaborar en el desarrollo de las actividades programadas por el centro para informar a las familias del alumnado del grupo y para estimular su participación en el proceso educativo de sus hijos e hijas.</a:t>
            </a:r>
          </a:p>
          <a:p>
            <a:r>
              <a:rPr lang="es-ES" sz="2400" dirty="0" smtClean="0"/>
              <a:t>g) Mediar en la resolución pacífica de conflictos entre el propio alumnado del grupo o entre éste y cualquier miembro de la comunidad educativa, de acuerdo con lo que disponga el plan de convivencia.</a:t>
            </a:r>
          </a:p>
          <a:p>
            <a:r>
              <a:rPr lang="es-ES" sz="2400" dirty="0" smtClean="0"/>
              <a:t>h) Colaborar en el establecimiento y seguimiento de los compromisos educativos y de convivencia que se suscriban con las familias del alumnado del grupo.</a:t>
            </a:r>
          </a:p>
          <a:p>
            <a:r>
              <a:rPr lang="es-ES" sz="2400" dirty="0" smtClean="0"/>
              <a:t>i) Cualesquiera otras que les sean atribuidas en el plan de convivencia del centro.</a:t>
            </a:r>
          </a:p>
          <a:p>
            <a:endParaRPr lang="es-ES" sz="2400" dirty="0" smtClean="0"/>
          </a:p>
          <a:p>
            <a:endParaRPr lang="es-E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t>Artículo 11. Necesidades de formación.</a:t>
            </a:r>
            <a:endParaRPr lang="es-ES" sz="3600" dirty="0"/>
          </a:p>
        </p:txBody>
      </p:sp>
      <p:sp>
        <p:nvSpPr>
          <p:cNvPr id="3" name="2 Marcador de contenido"/>
          <p:cNvSpPr>
            <a:spLocks noGrp="1"/>
          </p:cNvSpPr>
          <p:nvPr>
            <p:ph idx="1"/>
          </p:nvPr>
        </p:nvSpPr>
        <p:spPr/>
        <p:txBody>
          <a:bodyPr>
            <a:normAutofit/>
          </a:bodyPr>
          <a:lstStyle/>
          <a:p>
            <a:r>
              <a:rPr lang="es-ES" sz="2400" dirty="0" smtClean="0"/>
              <a:t>De las necesidades de formación que se determinen se dará traslado al correspondiente centro del profesorado para su inclusión en el plan de actuación del mismo.</a:t>
            </a:r>
          </a:p>
          <a:p>
            <a:endParaRPr lang="es-E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ES" dirty="0" smtClean="0"/>
              <a:t/>
            </a:r>
            <a:br>
              <a:rPr lang="es-ES" dirty="0" smtClean="0"/>
            </a:br>
            <a:r>
              <a:rPr lang="es-ES" sz="4000" dirty="0" smtClean="0"/>
              <a:t>CAPÍTULO I. Objeto y ámbito de aplicación</a:t>
            </a:r>
            <a:r>
              <a:rPr lang="es-ES" dirty="0" smtClean="0"/>
              <a:t/>
            </a:r>
            <a:br>
              <a:rPr lang="es-ES" dirty="0" smtClean="0"/>
            </a:br>
            <a:endParaRPr lang="es-ES" dirty="0"/>
          </a:p>
        </p:txBody>
      </p:sp>
      <p:sp>
        <p:nvSpPr>
          <p:cNvPr id="3" name="2 Marcador de contenido"/>
          <p:cNvSpPr>
            <a:spLocks noGrp="1"/>
          </p:cNvSpPr>
          <p:nvPr>
            <p:ph idx="1"/>
          </p:nvPr>
        </p:nvSpPr>
        <p:spPr/>
        <p:txBody>
          <a:bodyPr/>
          <a:lstStyle/>
          <a:p>
            <a:pPr>
              <a:buNone/>
            </a:pPr>
            <a:r>
              <a:rPr lang="es-ES" dirty="0" smtClean="0"/>
              <a:t>Artículo 1. Objeto.</a:t>
            </a:r>
          </a:p>
          <a:p>
            <a:r>
              <a:rPr lang="es-ES" dirty="0" smtClean="0"/>
              <a:t>La presente Orden tiene por objeto la regulación de los siguientes aspectos:</a:t>
            </a:r>
            <a:endParaRPr lang="es-E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865362"/>
          </a:xfrm>
        </p:spPr>
        <p:txBody>
          <a:bodyPr>
            <a:normAutofit fontScale="90000"/>
          </a:bodyPr>
          <a:lstStyle/>
          <a:p>
            <a:r>
              <a:rPr lang="es-ES" sz="4000" dirty="0" smtClean="0">
                <a:ln w="6350">
                  <a:solidFill>
                    <a:srgbClr val="FF388C">
                      <a:shade val="43000"/>
                    </a:srgbClr>
                  </a:solidFill>
                </a:ln>
                <a:solidFill>
                  <a:srgbClr val="FF388C">
                    <a:tint val="83000"/>
                    <a:satMod val="150000"/>
                  </a:srgbClr>
                </a:solidFill>
              </a:rPr>
              <a:t>Artículo 12.Registro de incidencias en  materia de convivencia</a:t>
            </a:r>
            <a:r>
              <a:rPr lang="es-ES" dirty="0" smtClean="0">
                <a:ln w="6350">
                  <a:solidFill>
                    <a:srgbClr val="FF388C">
                      <a:shade val="43000"/>
                    </a:srgbClr>
                  </a:solidFill>
                </a:ln>
                <a:solidFill>
                  <a:srgbClr val="FF388C">
                    <a:tint val="83000"/>
                    <a:satMod val="150000"/>
                  </a:srgbClr>
                </a:solidFill>
              </a:rPr>
              <a:t/>
            </a:r>
            <a:br>
              <a:rPr lang="es-ES" dirty="0" smtClean="0">
                <a:ln w="6350">
                  <a:solidFill>
                    <a:srgbClr val="FF388C">
                      <a:shade val="43000"/>
                    </a:srgbClr>
                  </a:solidFill>
                </a:ln>
                <a:solidFill>
                  <a:srgbClr val="FF388C">
                    <a:tint val="83000"/>
                    <a:satMod val="150000"/>
                  </a:srgbClr>
                </a:solidFill>
              </a:rPr>
            </a:br>
            <a:endParaRPr lang="es-ES" dirty="0"/>
          </a:p>
        </p:txBody>
      </p:sp>
      <p:sp>
        <p:nvSpPr>
          <p:cNvPr id="3" name="2 Marcador de contenido"/>
          <p:cNvSpPr>
            <a:spLocks noGrp="1"/>
          </p:cNvSpPr>
          <p:nvPr>
            <p:ph idx="1"/>
          </p:nvPr>
        </p:nvSpPr>
        <p:spPr>
          <a:xfrm>
            <a:off x="457200" y="2276872"/>
            <a:ext cx="8229600" cy="4177936"/>
          </a:xfrm>
        </p:spPr>
        <p:txBody>
          <a:bodyPr>
            <a:normAutofit/>
          </a:bodyPr>
          <a:lstStyle/>
          <a:p>
            <a:r>
              <a:rPr lang="es-ES" sz="2400" dirty="0" smtClean="0"/>
              <a:t>los centros docentes públicos y privados concertados facilitarán a la Administración educativa, a través del Sistema de Información Séneca, la información referida al seguimiento de las conductas contrarias a la convivencia escolar.</a:t>
            </a:r>
            <a:endParaRPr lang="es-E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3017490"/>
          </a:xfrm>
        </p:spPr>
        <p:txBody>
          <a:bodyPr>
            <a:normAutofit/>
          </a:bodyPr>
          <a:lstStyle/>
          <a:p>
            <a:r>
              <a:rPr lang="es-ES" sz="3600" dirty="0" smtClean="0"/>
              <a:t>Sección 2.ª Mediación en la resolución de conflictos</a:t>
            </a:r>
            <a:br>
              <a:rPr lang="es-ES" sz="3600" dirty="0" smtClean="0"/>
            </a:br>
            <a:r>
              <a:rPr lang="es-ES" sz="3600" dirty="0" smtClean="0"/>
              <a:t>Artículo 13. Procedimiento de mediación y órganos competentes.</a:t>
            </a:r>
            <a:endParaRPr lang="es-ES" sz="3600" dirty="0"/>
          </a:p>
        </p:txBody>
      </p:sp>
      <p:sp>
        <p:nvSpPr>
          <p:cNvPr id="3" name="2 Marcador de contenido"/>
          <p:cNvSpPr>
            <a:spLocks noGrp="1"/>
          </p:cNvSpPr>
          <p:nvPr>
            <p:ph idx="1"/>
          </p:nvPr>
        </p:nvSpPr>
        <p:spPr>
          <a:xfrm>
            <a:off x="457200" y="3284984"/>
            <a:ext cx="8229600" cy="3169824"/>
          </a:xfrm>
        </p:spPr>
        <p:txBody>
          <a:bodyPr>
            <a:normAutofit/>
          </a:bodyPr>
          <a:lstStyle/>
          <a:p>
            <a:r>
              <a:rPr lang="es-ES" sz="2400" dirty="0" smtClean="0"/>
              <a:t>Corresponde a la comisión de convivencia la función de mediar en los conflictos planteados en el centro.</a:t>
            </a:r>
            <a:endParaRPr lang="es-E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332656"/>
            <a:ext cx="8229600" cy="6194160"/>
          </a:xfrm>
        </p:spPr>
        <p:txBody>
          <a:bodyPr>
            <a:noAutofit/>
          </a:bodyPr>
          <a:lstStyle/>
          <a:p>
            <a:r>
              <a:rPr lang="es-ES" sz="2400" dirty="0" smtClean="0"/>
              <a:t>Para el desarrollo de la mediación será preciso tener en cuenta lo siguiente:</a:t>
            </a:r>
          </a:p>
          <a:p>
            <a:r>
              <a:rPr lang="es-ES" sz="2400" dirty="0" smtClean="0"/>
              <a:t>a) La mediación tiene carácter voluntario pudiendo solicitarla todos los miembros de la comunidad educativa que lo deseen, con la finalidad de restablecer la comunicación, establecer acuerdos entre las personas y proporcionar nuevos elementos de respuesta en situaciones parecidas que se pudieran</a:t>
            </a:r>
          </a:p>
          <a:p>
            <a:r>
              <a:rPr lang="es-ES" sz="2400" dirty="0" smtClean="0"/>
              <a:t>producir.</a:t>
            </a:r>
          </a:p>
          <a:p>
            <a:r>
              <a:rPr lang="es-ES" sz="2400" dirty="0" smtClean="0"/>
              <a:t>b) Las personas mediadoras actuarán como facilitadoras del proceso de comunicación y acuerdo entre las partes</a:t>
            </a:r>
            <a:endParaRPr lang="es-ES"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t>Sección 3.ª Protocolos de actuación</a:t>
            </a:r>
            <a:endParaRPr lang="es-ES" sz="3600" dirty="0"/>
          </a:p>
        </p:txBody>
      </p:sp>
      <p:sp>
        <p:nvSpPr>
          <p:cNvPr id="3" name="2 Marcador de contenido"/>
          <p:cNvSpPr>
            <a:spLocks noGrp="1"/>
          </p:cNvSpPr>
          <p:nvPr>
            <p:ph idx="1"/>
          </p:nvPr>
        </p:nvSpPr>
        <p:spPr/>
        <p:txBody>
          <a:bodyPr/>
          <a:lstStyle/>
          <a:p>
            <a:pPr>
              <a:buNone/>
            </a:pPr>
            <a:r>
              <a:rPr lang="es-ES" dirty="0" smtClean="0"/>
              <a:t>Se desarrollan en los anexos I, II, III y IV.</a:t>
            </a:r>
            <a:endParaRPr lang="es-E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dirty="0" smtClean="0"/>
              <a:t>CAPÍTULO III</a:t>
            </a:r>
            <a:br>
              <a:rPr lang="es-ES" sz="2400" dirty="0" smtClean="0"/>
            </a:br>
            <a:r>
              <a:rPr lang="es-ES" sz="2400" dirty="0" smtClean="0"/>
              <a:t>Participación de las familias en el proceso educativo</a:t>
            </a:r>
            <a:endParaRPr lang="es-ES" sz="2400" dirty="0"/>
          </a:p>
        </p:txBody>
      </p:sp>
      <p:sp>
        <p:nvSpPr>
          <p:cNvPr id="3" name="2 Marcador de contenido"/>
          <p:cNvSpPr>
            <a:spLocks noGrp="1"/>
          </p:cNvSpPr>
          <p:nvPr>
            <p:ph idx="1"/>
          </p:nvPr>
        </p:nvSpPr>
        <p:spPr/>
        <p:txBody>
          <a:bodyPr>
            <a:normAutofit/>
          </a:bodyPr>
          <a:lstStyle/>
          <a:p>
            <a:pPr>
              <a:buNone/>
            </a:pPr>
            <a:r>
              <a:rPr lang="es-ES" sz="2400" dirty="0" smtClean="0"/>
              <a:t>	Artículo 15. Comunicación y cooperación educativa entre familias y profesorado.</a:t>
            </a:r>
          </a:p>
          <a:p>
            <a:r>
              <a:rPr lang="es-ES" sz="2400" dirty="0" smtClean="0"/>
              <a:t>Cada profesor o profesora que ejerza la tutoría celebrará antes de la finalización del mes de noviembre una reunión con los padres, madres, o quienes ejerzan la tutela del alumnado de su grupo en la que se informará, al menos, de los siguientes aspectos:</a:t>
            </a:r>
          </a:p>
          <a:p>
            <a:r>
              <a:rPr lang="es-ES" sz="2400" dirty="0" smtClean="0"/>
              <a:t>a) Plan global de trabajo del curso.</a:t>
            </a:r>
          </a:p>
          <a:p>
            <a:r>
              <a:rPr lang="es-ES" sz="2400" dirty="0" smtClean="0"/>
              <a:t>b) Criterios y procedimientos de evaluación del alumnado en las diferentes áreas o materias.</a:t>
            </a:r>
          </a:p>
          <a:p>
            <a:endParaRPr lang="es-ES" sz="2400" dirty="0" smtClean="0"/>
          </a:p>
          <a:p>
            <a:endParaRPr lang="es-E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260648"/>
            <a:ext cx="8229600" cy="6194160"/>
          </a:xfrm>
        </p:spPr>
        <p:txBody>
          <a:bodyPr>
            <a:noAutofit/>
          </a:bodyPr>
          <a:lstStyle/>
          <a:p>
            <a:r>
              <a:rPr lang="es-ES" sz="2400" dirty="0" smtClean="0"/>
              <a:t>c) Medidas de apoyo al alumnado y de </a:t>
            </a:r>
            <a:r>
              <a:rPr lang="es-ES" sz="2400" dirty="0" smtClean="0"/>
              <a:t>atención a </a:t>
            </a:r>
            <a:r>
              <a:rPr lang="es-ES" sz="2400" dirty="0" smtClean="0"/>
              <a:t>la diversidad que se puedan adoptar.</a:t>
            </a:r>
          </a:p>
          <a:p>
            <a:r>
              <a:rPr lang="es-ES" sz="2400" dirty="0" smtClean="0"/>
              <a:t>d) Organización de la tutoría y de la tutoría electrónica, así como del horario de atención a las familias, que deberá posibilitar la asistencia de las mismas y que se fijará, en todo caso, en horario de tarde.</a:t>
            </a:r>
          </a:p>
          <a:p>
            <a:r>
              <a:rPr lang="es-ES" sz="2400" dirty="0" smtClean="0"/>
              <a:t>e) Procedimiento para facilitar la relación de las familias con el profesorado que integra el equipo que imparte docencia en el grupo.</a:t>
            </a:r>
          </a:p>
          <a:p>
            <a:r>
              <a:rPr lang="es-ES" sz="2400" dirty="0" smtClean="0"/>
              <a:t>f) Derechos y obligaciones de las familias, de acuerdo con lo recogido en el Decreto 327/2010 y en el Decreto 328/2010, ambos de 13 de julio.</a:t>
            </a:r>
          </a:p>
          <a:p>
            <a:r>
              <a:rPr lang="es-ES" sz="2400" dirty="0" smtClean="0"/>
              <a:t>g) Funciones de las personas delegadas de los padres y madres en cada grupo.</a:t>
            </a:r>
          </a:p>
          <a:p>
            <a:r>
              <a:rPr lang="es-ES" sz="2400" dirty="0" smtClean="0"/>
              <a:t>h) Compromisos educativos y de convivencia.</a:t>
            </a:r>
            <a:endParaRPr lang="es-ES"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t>Artículo 16. Tutoría electrónica.</a:t>
            </a:r>
            <a:endParaRPr lang="es-ES" sz="3600" dirty="0"/>
          </a:p>
        </p:txBody>
      </p:sp>
      <p:sp>
        <p:nvSpPr>
          <p:cNvPr id="3" name="2 Marcador de contenido"/>
          <p:cNvSpPr>
            <a:spLocks noGrp="1"/>
          </p:cNvSpPr>
          <p:nvPr>
            <p:ph idx="1"/>
          </p:nvPr>
        </p:nvSpPr>
        <p:spPr>
          <a:xfrm>
            <a:off x="457200" y="1882808"/>
            <a:ext cx="8229600" cy="4786552"/>
          </a:xfrm>
        </p:spPr>
        <p:txBody>
          <a:bodyPr>
            <a:normAutofit/>
          </a:bodyPr>
          <a:lstStyle/>
          <a:p>
            <a:r>
              <a:rPr lang="es-ES" sz="2400" dirty="0" smtClean="0"/>
              <a:t>El plan de orientación y acción tutorial establecerá la organización de la tutoría electrónica para facilitar la comunicación y la cooperación con las familias en el proceso educativo.</a:t>
            </a:r>
          </a:p>
          <a:p>
            <a:pPr>
              <a:buNone/>
            </a:pPr>
            <a:endParaRPr lang="es-E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2297410"/>
          </a:xfrm>
        </p:spPr>
        <p:txBody>
          <a:bodyPr>
            <a:normAutofit/>
          </a:bodyPr>
          <a:lstStyle/>
          <a:p>
            <a:r>
              <a:rPr lang="es-ES" sz="3600" dirty="0" smtClean="0">
                <a:ln w="6350">
                  <a:solidFill>
                    <a:srgbClr val="FF388C">
                      <a:shade val="43000"/>
                    </a:srgbClr>
                  </a:solidFill>
                </a:ln>
                <a:solidFill>
                  <a:srgbClr val="FF388C">
                    <a:tint val="83000"/>
                    <a:satMod val="150000"/>
                  </a:srgbClr>
                </a:solidFill>
              </a:rPr>
              <a:t>Artículo 17. Juntas de delegados y delegadas de padres y madres del alumnado</a:t>
            </a:r>
            <a:br>
              <a:rPr lang="es-ES" sz="3600" dirty="0" smtClean="0">
                <a:ln w="6350">
                  <a:solidFill>
                    <a:srgbClr val="FF388C">
                      <a:shade val="43000"/>
                    </a:srgbClr>
                  </a:solidFill>
                </a:ln>
                <a:solidFill>
                  <a:srgbClr val="FF388C">
                    <a:tint val="83000"/>
                    <a:satMod val="150000"/>
                  </a:srgbClr>
                </a:solidFill>
              </a:rPr>
            </a:br>
            <a:endParaRPr lang="es-ES" sz="3600" dirty="0"/>
          </a:p>
        </p:txBody>
      </p:sp>
      <p:sp>
        <p:nvSpPr>
          <p:cNvPr id="3" name="2 Marcador de contenido"/>
          <p:cNvSpPr>
            <a:spLocks noGrp="1"/>
          </p:cNvSpPr>
          <p:nvPr>
            <p:ph idx="1"/>
          </p:nvPr>
        </p:nvSpPr>
        <p:spPr>
          <a:xfrm>
            <a:off x="457200" y="2492896"/>
            <a:ext cx="8229600" cy="3961912"/>
          </a:xfrm>
        </p:spPr>
        <p:txBody>
          <a:bodyPr/>
          <a:lstStyle/>
          <a:p>
            <a:r>
              <a:rPr lang="es-ES" sz="2400" dirty="0" smtClean="0"/>
              <a:t>Su finalidad será coordinar las demandas y actuaciones de sus componentes y dar traslado de sus propuestas al equipo directivo y a la comisión de convivencia, en los términos que se establezca en el reglamento de organización y funcionamiento.</a:t>
            </a:r>
            <a:endParaRPr lang="es-ES"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t>Artículo 18. Compromisos educativos</a:t>
            </a:r>
            <a:endParaRPr lang="es-ES" sz="3600" dirty="0"/>
          </a:p>
        </p:txBody>
      </p:sp>
      <p:sp>
        <p:nvSpPr>
          <p:cNvPr id="3" name="2 Marcador de contenido"/>
          <p:cNvSpPr>
            <a:spLocks noGrp="1"/>
          </p:cNvSpPr>
          <p:nvPr>
            <p:ph idx="1"/>
          </p:nvPr>
        </p:nvSpPr>
        <p:spPr/>
        <p:txBody>
          <a:bodyPr>
            <a:normAutofit/>
          </a:bodyPr>
          <a:lstStyle/>
          <a:p>
            <a:pPr>
              <a:buNone/>
            </a:pPr>
            <a:r>
              <a:rPr lang="es-ES" sz="2400" dirty="0" smtClean="0"/>
              <a:t>	El compromiso educativo estará indicado para el alumnado que presente dificultades de aprendizaje y tiene por objeto estimular y apoyar el proceso educativo de este alumnado y estrechar la colaboración de sus familias con el profesorado que lo atiende.</a:t>
            </a:r>
            <a:endParaRPr lang="es-ES"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3600" dirty="0" smtClean="0"/>
              <a:t>Artículo 19. Compromisos de convivencia</a:t>
            </a:r>
            <a:r>
              <a:rPr lang="es-ES" dirty="0" smtClean="0"/>
              <a:t>.</a:t>
            </a:r>
            <a:endParaRPr lang="es-ES" dirty="0"/>
          </a:p>
        </p:txBody>
      </p:sp>
      <p:sp>
        <p:nvSpPr>
          <p:cNvPr id="3" name="2 Marcador de contenido"/>
          <p:cNvSpPr>
            <a:spLocks noGrp="1"/>
          </p:cNvSpPr>
          <p:nvPr>
            <p:ph idx="1"/>
          </p:nvPr>
        </p:nvSpPr>
        <p:spPr/>
        <p:txBody>
          <a:bodyPr>
            <a:normAutofit/>
          </a:bodyPr>
          <a:lstStyle/>
          <a:p>
            <a:r>
              <a:rPr lang="es-ES" sz="2400" dirty="0" smtClean="0"/>
              <a:t>El compromiso de convivencia está indicado para el alumnado que presente problemas de conducta o de aceptación de las normas escolares y tiene por objeto establecer mecanismos de coordinación entre las familias y el profesorado y otros profesionales que atienden al alumno o alumna, así como colaborar en la aplicación de las medidas que se propongan, tanto en el tiempo escolar como extraescolar, para superar esta situación.</a:t>
            </a:r>
            <a:endParaRPr lang="es-E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r>
              <a:rPr lang="es-ES" sz="2400" dirty="0" smtClean="0"/>
              <a:t>a) La promoción de la convivencia en los centros docentes, a través de la elaboración, desarrollo y evaluación de sus planes de convivencia, de la mediación en la resolución de conflictos y del establecimiento de protocolos de actuación e intervención ante situaciones de acoso escolar, maltrato infantil, situaciones de violencia de género en el ámbito educativo o agresiones al profesorado o al resto del personal de los centros docentes.</a:t>
            </a:r>
          </a:p>
          <a:p>
            <a:r>
              <a:rPr lang="es-ES" sz="2400" dirty="0" smtClean="0"/>
              <a:t>b) El derecho de las familias a participar en el proceso educativo de sus hijos e hijas.</a:t>
            </a:r>
            <a:endParaRPr lang="es-E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8680"/>
            <a:ext cx="8229600" cy="1224136"/>
          </a:xfrm>
        </p:spPr>
        <p:txBody>
          <a:bodyPr>
            <a:noAutofit/>
          </a:bodyPr>
          <a:lstStyle/>
          <a:p>
            <a:r>
              <a:rPr lang="es-ES" sz="3600" dirty="0" smtClean="0"/>
              <a:t>Artículo 20. Procedimiento para la suscripción de los</a:t>
            </a:r>
            <a:br>
              <a:rPr lang="es-ES" sz="3600" dirty="0" smtClean="0"/>
            </a:br>
            <a:r>
              <a:rPr lang="es-ES" sz="3600" dirty="0" smtClean="0"/>
              <a:t>compromisos educativos y de convivencia.</a:t>
            </a:r>
            <a:endParaRPr lang="es-ES" sz="3600" dirty="0"/>
          </a:p>
        </p:txBody>
      </p:sp>
      <p:sp>
        <p:nvSpPr>
          <p:cNvPr id="3" name="2 Marcador de contenido"/>
          <p:cNvSpPr>
            <a:spLocks noGrp="1"/>
          </p:cNvSpPr>
          <p:nvPr>
            <p:ph idx="1"/>
          </p:nvPr>
        </p:nvSpPr>
        <p:spPr>
          <a:xfrm>
            <a:off x="457200" y="2420888"/>
            <a:ext cx="8229600" cy="4033920"/>
          </a:xfrm>
        </p:spPr>
        <p:txBody>
          <a:bodyPr>
            <a:noAutofit/>
          </a:bodyPr>
          <a:lstStyle/>
          <a:p>
            <a:r>
              <a:rPr lang="es-ES" sz="2400" dirty="0" smtClean="0"/>
              <a:t>el proyecto educativo establecerá el procedimiento para suscribir compromisos educativos y de convivencia con las familias. Asimismo, recogerá el procedimiento para realizar el seguimiento por parte del Consejo Escolar del</a:t>
            </a:r>
          </a:p>
          <a:p>
            <a:pPr>
              <a:buNone/>
            </a:pPr>
            <a:r>
              <a:rPr lang="es-ES" sz="2400" dirty="0" smtClean="0"/>
              <a:t>   cumplimiento y efectividad de las medida incluidas en los mismos.</a:t>
            </a:r>
          </a:p>
          <a:p>
            <a:r>
              <a:rPr lang="es-ES" sz="2400" dirty="0" smtClean="0"/>
              <a:t>    </a:t>
            </a:r>
            <a:endParaRPr lang="es-ES"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t>Artículo 21. Actividades formativas y de extensión cultural.</a:t>
            </a:r>
            <a:endParaRPr lang="es-ES" sz="3600" dirty="0"/>
          </a:p>
        </p:txBody>
      </p:sp>
      <p:sp>
        <p:nvSpPr>
          <p:cNvPr id="3" name="2 Marcador de contenido"/>
          <p:cNvSpPr>
            <a:spLocks noGrp="1"/>
          </p:cNvSpPr>
          <p:nvPr>
            <p:ph idx="1"/>
          </p:nvPr>
        </p:nvSpPr>
        <p:spPr/>
        <p:txBody>
          <a:bodyPr>
            <a:normAutofit/>
          </a:bodyPr>
          <a:lstStyle/>
          <a:p>
            <a:r>
              <a:rPr lang="es-ES" sz="2400" dirty="0" smtClean="0"/>
              <a:t>Los centros docentes podrán programar acciones formativas en las que participen las familias y el profesorado, dirigidas principalmente a fomentar la participación de los padres y madres del alumnado en la vida de los centros. Asimismo, los equipos directivos favorecerán la participación del profesorado en las escuelas de padres y madres que se desarrollen en el centro.</a:t>
            </a:r>
            <a:endParaRPr lang="es-ES"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Disposición adicional segunda. Centros docentes concertados.</a:t>
            </a:r>
            <a:endParaRPr lang="es-ES" dirty="0"/>
          </a:p>
        </p:txBody>
      </p:sp>
      <p:sp>
        <p:nvSpPr>
          <p:cNvPr id="3" name="2 Marcador de contenido"/>
          <p:cNvSpPr>
            <a:spLocks noGrp="1"/>
          </p:cNvSpPr>
          <p:nvPr>
            <p:ph idx="1"/>
          </p:nvPr>
        </p:nvSpPr>
        <p:spPr/>
        <p:txBody>
          <a:bodyPr>
            <a:normAutofit/>
          </a:bodyPr>
          <a:lstStyle/>
          <a:p>
            <a:r>
              <a:rPr lang="es-ES" sz="2400" dirty="0" smtClean="0"/>
              <a:t>Los centros docentes privados concertados aplicarán lo establecido en la presente Orden, adecuándolo a sus características específicas de organización y funcionamiento y a la estructura de cargos directivos y de coordinación docente de que dispongan.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dirty="0" smtClean="0"/>
              <a:t>Disposición adicional tercera. Plazo para la elaboración</a:t>
            </a:r>
            <a:br>
              <a:rPr lang="es-ES" sz="3600" dirty="0" smtClean="0"/>
            </a:br>
            <a:r>
              <a:rPr lang="es-ES" sz="3600" dirty="0" smtClean="0"/>
              <a:t>del plan de convivencia.</a:t>
            </a:r>
            <a:endParaRPr lang="es-ES" sz="3600" dirty="0"/>
          </a:p>
        </p:txBody>
      </p:sp>
      <p:sp>
        <p:nvSpPr>
          <p:cNvPr id="3" name="2 Marcador de contenido"/>
          <p:cNvSpPr>
            <a:spLocks noGrp="1"/>
          </p:cNvSpPr>
          <p:nvPr>
            <p:ph idx="1"/>
          </p:nvPr>
        </p:nvSpPr>
        <p:spPr/>
        <p:txBody>
          <a:bodyPr/>
          <a:lstStyle/>
          <a:p>
            <a:r>
              <a:rPr lang="es-ES" sz="2400" dirty="0" smtClean="0"/>
              <a:t>Los centros docentes que estén en funcionamiento a la entrada en vigor de la presente orden dispondrán de plazo</a:t>
            </a:r>
          </a:p>
          <a:p>
            <a:r>
              <a:rPr lang="es-ES" sz="2400" dirty="0" smtClean="0"/>
              <a:t>hasta el 31 de octubre de 2011 para incorporar en su Plan de Centro lo dispuesto en la presente Orden</a:t>
            </a:r>
          </a:p>
          <a:p>
            <a:endParaRPr lang="es-E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t>Disposición final primera. Enseñanzas de régimen especial.</a:t>
            </a:r>
            <a:endParaRPr lang="es-ES" sz="3600" dirty="0"/>
          </a:p>
        </p:txBody>
      </p:sp>
      <p:sp>
        <p:nvSpPr>
          <p:cNvPr id="3" name="2 Marcador de contenido"/>
          <p:cNvSpPr>
            <a:spLocks noGrp="1"/>
          </p:cNvSpPr>
          <p:nvPr>
            <p:ph idx="1"/>
          </p:nvPr>
        </p:nvSpPr>
        <p:spPr/>
        <p:txBody>
          <a:bodyPr>
            <a:normAutofit/>
          </a:bodyPr>
          <a:lstStyle/>
          <a:p>
            <a:pPr>
              <a:buNone/>
            </a:pPr>
            <a:r>
              <a:rPr lang="es-ES" sz="2400" dirty="0" smtClean="0"/>
              <a:t>En tanto no dispongan de normativa específica, la presente orden será de aplicación a los centros docentes públicos que impartan enseñanzas de régimen especial, adecuándola a las características específicas de estas enseñanzas.</a:t>
            </a:r>
          </a:p>
          <a:p>
            <a:pPr>
              <a:buNone/>
            </a:pPr>
            <a:r>
              <a:rPr lang="es-ES" sz="3600" dirty="0" smtClean="0">
                <a:ln w="6350">
                  <a:solidFill>
                    <a:srgbClr val="FF388C">
                      <a:shade val="43000"/>
                    </a:srgbClr>
                  </a:solidFill>
                </a:ln>
                <a:solidFill>
                  <a:srgbClr val="FF388C">
                    <a:tint val="83000"/>
                    <a:satMod val="150000"/>
                  </a:srgbClr>
                </a:solidFill>
                <a:effectLst>
                  <a:outerShdw blurRad="26000" dist="26000" dir="14500000" algn="tl" rotWithShape="0">
                    <a:srgbClr val="000000">
                      <a:alpha val="40000"/>
                    </a:srgbClr>
                  </a:outerShdw>
                </a:effectLst>
                <a:ea typeface="+mj-ea"/>
                <a:cs typeface="+mj-cs"/>
              </a:rPr>
              <a:t>Disposición final segunda. Entrada en vigor.</a:t>
            </a:r>
          </a:p>
          <a:p>
            <a:pPr>
              <a:buNone/>
            </a:pPr>
            <a:r>
              <a:rPr lang="es-ES" sz="2600" dirty="0" smtClean="0"/>
              <a:t>La presente Orden entrará en vigor el día siguiente al de su publicación en el Boletín Oficial de la Junta de Andalucía.</a:t>
            </a:r>
          </a:p>
          <a:p>
            <a:pPr>
              <a:buNone/>
            </a:pPr>
            <a:endParaRPr lang="es-ES" sz="3600" dirty="0" smtClean="0">
              <a:ln w="6350">
                <a:solidFill>
                  <a:srgbClr val="FF388C">
                    <a:shade val="43000"/>
                  </a:srgbClr>
                </a:solidFill>
              </a:ln>
              <a:solidFill>
                <a:srgbClr val="FF388C">
                  <a:tint val="83000"/>
                  <a:satMod val="150000"/>
                </a:srgbClr>
              </a:solidFill>
              <a:effectLst>
                <a:outerShdw blurRad="26000" dist="26000" dir="14500000" algn="tl" rotWithShape="0">
                  <a:srgbClr val="000000">
                    <a:alpha val="40000"/>
                  </a:srgbClr>
                </a:outerShdw>
              </a:effectLst>
              <a:ea typeface="+mj-ea"/>
              <a:cs typeface="+mj-cs"/>
            </a:endParaRPr>
          </a:p>
          <a:p>
            <a:pPr>
              <a:buNone/>
            </a:pPr>
            <a:endParaRPr lang="es-ES" sz="24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2081386"/>
          </a:xfrm>
        </p:spPr>
        <p:txBody>
          <a:bodyPr>
            <a:normAutofit/>
          </a:bodyPr>
          <a:lstStyle/>
          <a:p>
            <a:r>
              <a:rPr lang="es-ES" sz="3600" dirty="0" smtClean="0"/>
              <a:t>ANEXO I. PROTOCOLO DE ACTUACIÓN EN SUPUESTOS DE ACOSO ESCOLAR</a:t>
            </a:r>
            <a:endParaRPr lang="es-ES" sz="3600" dirty="0"/>
          </a:p>
        </p:txBody>
      </p:sp>
      <p:sp>
        <p:nvSpPr>
          <p:cNvPr id="3" name="2 Marcador de contenido"/>
          <p:cNvSpPr>
            <a:spLocks noGrp="1"/>
          </p:cNvSpPr>
          <p:nvPr>
            <p:ph idx="1"/>
          </p:nvPr>
        </p:nvSpPr>
        <p:spPr>
          <a:xfrm>
            <a:off x="457200" y="2204864"/>
            <a:ext cx="8229600" cy="4249944"/>
          </a:xfrm>
        </p:spPr>
        <p:txBody>
          <a:bodyPr>
            <a:normAutofit lnSpcReduction="10000"/>
          </a:bodyPr>
          <a:lstStyle/>
          <a:p>
            <a:r>
              <a:rPr lang="es-ES" sz="2400" dirty="0" smtClean="0"/>
              <a:t>Tipos de acoso:</a:t>
            </a:r>
          </a:p>
          <a:p>
            <a:r>
              <a:rPr lang="es-ES" sz="2400" dirty="0" smtClean="0"/>
              <a:t>- Exclusión y marginación social.</a:t>
            </a:r>
          </a:p>
          <a:p>
            <a:r>
              <a:rPr lang="es-ES" sz="2400" dirty="0" smtClean="0"/>
              <a:t>- Agresión verbal.</a:t>
            </a:r>
          </a:p>
          <a:p>
            <a:r>
              <a:rPr lang="es-ES" sz="2400" dirty="0" smtClean="0"/>
              <a:t>- Vejaciones y humillaciones.</a:t>
            </a:r>
          </a:p>
          <a:p>
            <a:r>
              <a:rPr lang="es-ES" sz="2400" dirty="0" smtClean="0"/>
              <a:t>- Agresión física directa o  indirecta.</a:t>
            </a:r>
          </a:p>
          <a:p>
            <a:r>
              <a:rPr lang="es-ES" sz="2400" dirty="0" smtClean="0"/>
              <a:t>- Intimidación, amenazas, chantaje.</a:t>
            </a:r>
          </a:p>
          <a:p>
            <a:r>
              <a:rPr lang="es-ES" sz="2400" dirty="0" smtClean="0"/>
              <a:t>- Acoso a través de medios tecnológicos.</a:t>
            </a:r>
          </a:p>
          <a:p>
            <a:r>
              <a:rPr lang="es-ES" sz="2400" dirty="0" smtClean="0"/>
              <a:t>- Acoso o a</a:t>
            </a:r>
          </a:p>
          <a:p>
            <a:r>
              <a:rPr lang="es-ES" sz="2400" dirty="0" smtClean="0"/>
              <a:t>- Acoso o agresión contra la libertad y orientación sexual.</a:t>
            </a:r>
          </a:p>
          <a:p>
            <a:endParaRPr lang="es-ES" sz="2400" i="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404664"/>
            <a:ext cx="8136904" cy="6597352"/>
          </a:xfrm>
        </p:spPr>
        <p:txBody>
          <a:bodyPr/>
          <a:lstStyle/>
          <a:p>
            <a:r>
              <a:rPr lang="es-ES" dirty="0" smtClean="0"/>
              <a:t>PROTOCOLO</a:t>
            </a:r>
          </a:p>
          <a:p>
            <a:r>
              <a:rPr lang="es-ES" sz="2400" dirty="0" smtClean="0"/>
              <a:t>Paso 1. Identificación y comunicación de la situación.</a:t>
            </a:r>
          </a:p>
          <a:p>
            <a:r>
              <a:rPr lang="es-ES" sz="2400" dirty="0" smtClean="0"/>
              <a:t>Paso 2. Actuaciones inmediatas.</a:t>
            </a:r>
          </a:p>
          <a:p>
            <a:r>
              <a:rPr lang="es-ES" sz="2400" dirty="0" smtClean="0"/>
              <a:t>Paso 3. Medidas de urgencia.</a:t>
            </a:r>
          </a:p>
          <a:p>
            <a:r>
              <a:rPr lang="es-ES" sz="2400" dirty="0" smtClean="0"/>
              <a:t>Paso 4. Traslado a las familias o responsables legales del alumnado.</a:t>
            </a:r>
          </a:p>
          <a:p>
            <a:r>
              <a:rPr lang="es-ES" sz="2400" dirty="0" smtClean="0"/>
              <a:t>Paso 5. Traslado al resto de profesionales que atienden al alumno o alumna acosado.</a:t>
            </a:r>
          </a:p>
          <a:p>
            <a:r>
              <a:rPr lang="es-ES" sz="2400" dirty="0" smtClean="0"/>
              <a:t>Paso 6. Recogida de información de distintas fuentes.</a:t>
            </a:r>
          </a:p>
          <a:p>
            <a:r>
              <a:rPr lang="es-ES" sz="2400" dirty="0" smtClean="0"/>
              <a:t>Paso 7. Aplicación de correcciones y medidas disciplinarias.</a:t>
            </a:r>
          </a:p>
          <a:p>
            <a:r>
              <a:rPr lang="es-ES" sz="2400" dirty="0" smtClean="0"/>
              <a:t>Paso 8. Comunicación a la comisión de convivencia.</a:t>
            </a:r>
          </a:p>
          <a:p>
            <a:endParaRPr lang="es-ES" sz="2400" dirty="0" smtClean="0"/>
          </a:p>
          <a:p>
            <a:endParaRPr lang="es-E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260648"/>
            <a:ext cx="8229600" cy="6194160"/>
          </a:xfrm>
        </p:spPr>
        <p:txBody>
          <a:bodyPr/>
          <a:lstStyle/>
          <a:p>
            <a:r>
              <a:rPr lang="es-ES" sz="2400" dirty="0" smtClean="0"/>
              <a:t>Paso 9. Comunicación a la inspección educativa.</a:t>
            </a:r>
          </a:p>
          <a:p>
            <a:r>
              <a:rPr lang="es-ES" sz="2400" dirty="0" smtClean="0"/>
              <a:t>Paso 10. Medidas y actuaciones a definir.</a:t>
            </a:r>
          </a:p>
          <a:p>
            <a:r>
              <a:rPr lang="es-ES" sz="2400" dirty="0" smtClean="0"/>
              <a:t>Paso 11. Comunicación a las familias o responsables legales del alumnado.</a:t>
            </a:r>
          </a:p>
          <a:p>
            <a:r>
              <a:rPr lang="es-ES" sz="2400" dirty="0" smtClean="0"/>
              <a:t>Paso 12. Seguimiento del caso por parte de la inspección educativa.</a:t>
            </a:r>
            <a:endParaRPr lang="es-ES" sz="2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2081386"/>
          </a:xfrm>
        </p:spPr>
        <p:txBody>
          <a:bodyPr>
            <a:noAutofit/>
          </a:bodyPr>
          <a:lstStyle/>
          <a:p>
            <a:r>
              <a:rPr lang="es-ES" sz="3200" dirty="0" smtClean="0"/>
              <a:t>ANEXO II</a:t>
            </a:r>
            <a:br>
              <a:rPr lang="es-ES" sz="3200" dirty="0" smtClean="0"/>
            </a:br>
            <a:r>
              <a:rPr lang="es-ES" sz="3200" dirty="0" smtClean="0"/>
              <a:t>PROTOCOLO DE ACTUACIÓN EN CASO DE MALTRATO</a:t>
            </a:r>
            <a:br>
              <a:rPr lang="es-ES" sz="3200" dirty="0" smtClean="0"/>
            </a:br>
            <a:r>
              <a:rPr lang="es-ES" sz="3200" dirty="0" smtClean="0"/>
              <a:t>INFANTIL</a:t>
            </a:r>
            <a:br>
              <a:rPr lang="es-ES" sz="3200" dirty="0" smtClean="0"/>
            </a:br>
            <a:endParaRPr lang="es-ES" sz="3200" dirty="0"/>
          </a:p>
        </p:txBody>
      </p:sp>
      <p:sp>
        <p:nvSpPr>
          <p:cNvPr id="3" name="2 Marcador de contenido"/>
          <p:cNvSpPr>
            <a:spLocks noGrp="1"/>
          </p:cNvSpPr>
          <p:nvPr>
            <p:ph idx="1"/>
          </p:nvPr>
        </p:nvSpPr>
        <p:spPr/>
        <p:txBody>
          <a:bodyPr/>
          <a:lstStyle/>
          <a:p>
            <a:r>
              <a:rPr lang="es-ES" sz="2400" dirty="0" smtClean="0"/>
              <a:t>Tipología del maltrato.</a:t>
            </a:r>
          </a:p>
          <a:p>
            <a:r>
              <a:rPr lang="es-ES" sz="2400" dirty="0" smtClean="0"/>
              <a:t>Maltrato físico</a:t>
            </a:r>
          </a:p>
          <a:p>
            <a:r>
              <a:rPr lang="es-ES" sz="2400" dirty="0" smtClean="0"/>
              <a:t>Maltrato psicológico/emocional</a:t>
            </a:r>
          </a:p>
          <a:p>
            <a:r>
              <a:rPr lang="es-ES" sz="2400" dirty="0" smtClean="0"/>
              <a:t>Maltrato pasivo por negligencia o abandono físico/cognitivo</a:t>
            </a:r>
          </a:p>
          <a:p>
            <a:r>
              <a:rPr lang="es-ES" sz="2400" dirty="0" smtClean="0"/>
              <a:t>Abuso sexual</a:t>
            </a:r>
          </a:p>
          <a:p>
            <a:r>
              <a:rPr lang="es-ES" sz="2400" dirty="0" smtClean="0"/>
              <a:t>Corrupción</a:t>
            </a:r>
          </a:p>
          <a:p>
            <a:r>
              <a:rPr lang="es-ES" sz="2400" dirty="0" smtClean="0"/>
              <a:t>Explotación laboral</a:t>
            </a:r>
          </a:p>
          <a:p>
            <a:r>
              <a:rPr lang="es-ES" sz="2400" dirty="0" smtClean="0"/>
              <a:t>Síndrome de </a:t>
            </a:r>
            <a:r>
              <a:rPr lang="es-ES" sz="2400" dirty="0" err="1" smtClean="0"/>
              <a:t>Munchausen</a:t>
            </a:r>
            <a:r>
              <a:rPr lang="es-ES" sz="2400" dirty="0" smtClean="0"/>
              <a:t> por poderes</a:t>
            </a:r>
          </a:p>
          <a:p>
            <a:endParaRPr lang="es-ES" sz="2400" dirty="0" smtClean="0"/>
          </a:p>
          <a:p>
            <a:endParaRPr lang="es-ES" sz="2400" dirty="0" smtClean="0"/>
          </a:p>
          <a:p>
            <a:endParaRPr lang="es-E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6194160"/>
          </a:xfrm>
        </p:spPr>
        <p:txBody>
          <a:bodyPr>
            <a:normAutofit/>
          </a:bodyPr>
          <a:lstStyle/>
          <a:p>
            <a:r>
              <a:rPr lang="es-ES" sz="2400" dirty="0" smtClean="0"/>
              <a:t>Maltrato prenatal</a:t>
            </a:r>
          </a:p>
          <a:p>
            <a:r>
              <a:rPr lang="es-ES" sz="2400" dirty="0" smtClean="0"/>
              <a:t>Retraso no orgánico en el crecimiento</a:t>
            </a:r>
          </a:p>
          <a:p>
            <a:r>
              <a:rPr lang="es-ES" sz="2400" dirty="0" smtClean="0"/>
              <a:t>Maltrato institucional</a:t>
            </a:r>
          </a:p>
          <a:p>
            <a:r>
              <a:rPr lang="es-ES" sz="2400" dirty="0" smtClean="0"/>
              <a:t>PROTOCOLO</a:t>
            </a:r>
          </a:p>
          <a:p>
            <a:r>
              <a:rPr lang="es-ES" sz="2400" dirty="0" smtClean="0"/>
              <a:t>Paso 1. Identificación y comunicación de la situación.</a:t>
            </a:r>
          </a:p>
          <a:p>
            <a:r>
              <a:rPr lang="es-ES" sz="2400" dirty="0" smtClean="0"/>
              <a:t>Paso 2. Actuaciones inmediatas.</a:t>
            </a:r>
          </a:p>
          <a:p>
            <a:r>
              <a:rPr lang="es-ES" sz="2400" dirty="0" smtClean="0"/>
              <a:t>Paso 3. Servicios médicos.</a:t>
            </a:r>
          </a:p>
          <a:p>
            <a:r>
              <a:rPr lang="es-ES" sz="2400" dirty="0" smtClean="0"/>
              <a:t>Paso 4. Evaluación inicial.</a:t>
            </a:r>
          </a:p>
          <a:p>
            <a:r>
              <a:rPr lang="es-ES" sz="2400" dirty="0" smtClean="0"/>
              <a:t>Paso 5. Hoja de Detección y Notificación del maltrato infantil.</a:t>
            </a:r>
          </a:p>
          <a:p>
            <a:r>
              <a:rPr lang="es-ES" sz="2400" dirty="0" smtClean="0"/>
              <a:t>Paso 6. Derivación en función de la gravedad</a:t>
            </a:r>
          </a:p>
          <a:p>
            <a:endParaRPr lang="es-ES" sz="2400" dirty="0" smtClean="0"/>
          </a:p>
          <a:p>
            <a:endParaRPr lang="es-ES"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t>Artículo 2. Ámbito de aplicación.</a:t>
            </a:r>
            <a:br>
              <a:rPr lang="es-ES" sz="3600" dirty="0" smtClean="0"/>
            </a:br>
            <a:endParaRPr lang="es-ES" sz="3600" dirty="0"/>
          </a:p>
        </p:txBody>
      </p:sp>
      <p:sp>
        <p:nvSpPr>
          <p:cNvPr id="3" name="2 Marcador de contenido"/>
          <p:cNvSpPr>
            <a:spLocks noGrp="1"/>
          </p:cNvSpPr>
          <p:nvPr>
            <p:ph idx="1"/>
          </p:nvPr>
        </p:nvSpPr>
        <p:spPr/>
        <p:txBody>
          <a:bodyPr>
            <a:normAutofit/>
          </a:bodyPr>
          <a:lstStyle/>
          <a:p>
            <a:r>
              <a:rPr lang="es-ES" sz="2400" dirty="0" smtClean="0"/>
              <a:t>La presente Orden será de aplicación en los centros docentes sostenidos con fondos públicos de Andalucía que imparten las enseñanzas de segundo ciclo de educación infantil, educación primaria, educación secundaria obligatoria, bachillerato y formación profesional inicial.</a:t>
            </a:r>
            <a:endParaRPr lang="es-ES" sz="2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2369418"/>
          </a:xfrm>
        </p:spPr>
        <p:txBody>
          <a:bodyPr>
            <a:noAutofit/>
          </a:bodyPr>
          <a:lstStyle/>
          <a:p>
            <a:r>
              <a:rPr lang="es-ES" sz="3600" dirty="0" smtClean="0"/>
              <a:t>ANEXO III</a:t>
            </a:r>
            <a:br>
              <a:rPr lang="es-ES" sz="3600" dirty="0" smtClean="0"/>
            </a:br>
            <a:r>
              <a:rPr lang="es-ES" sz="3600" dirty="0" smtClean="0"/>
              <a:t>PROTOCOLO DE ACTUACIÓN ANTE CASOS DE VIOLENCIA</a:t>
            </a:r>
            <a:br>
              <a:rPr lang="es-ES" sz="3600" dirty="0" smtClean="0"/>
            </a:br>
            <a:r>
              <a:rPr lang="es-ES" sz="3600" dirty="0" smtClean="0"/>
              <a:t>DE GÉNERO EN EL ÁMBITO EDUCATIVO</a:t>
            </a:r>
            <a:endParaRPr lang="es-ES" sz="3600" dirty="0"/>
          </a:p>
        </p:txBody>
      </p:sp>
      <p:sp>
        <p:nvSpPr>
          <p:cNvPr id="3" name="2 Marcador de contenido"/>
          <p:cNvSpPr>
            <a:spLocks noGrp="1"/>
          </p:cNvSpPr>
          <p:nvPr>
            <p:ph idx="1"/>
          </p:nvPr>
        </p:nvSpPr>
        <p:spPr>
          <a:xfrm>
            <a:off x="457200" y="2852936"/>
            <a:ext cx="8229600" cy="3601872"/>
          </a:xfrm>
        </p:spPr>
        <p:txBody>
          <a:bodyPr/>
          <a:lstStyle/>
          <a:p>
            <a:r>
              <a:rPr lang="es-ES" sz="2400" dirty="0" smtClean="0"/>
              <a:t>Tipos de violencia de género.</a:t>
            </a:r>
          </a:p>
          <a:p>
            <a:r>
              <a:rPr lang="es-ES" sz="2400" dirty="0" smtClean="0"/>
              <a:t>- Violencia física</a:t>
            </a:r>
          </a:p>
          <a:p>
            <a:r>
              <a:rPr lang="es-ES" sz="2400" dirty="0" smtClean="0"/>
              <a:t>- Violencia económica</a:t>
            </a:r>
          </a:p>
          <a:p>
            <a:r>
              <a:rPr lang="es-ES" sz="2400" dirty="0" smtClean="0"/>
              <a:t>- Violencia sexual y abusos sexuales</a:t>
            </a:r>
          </a:p>
          <a:p>
            <a:endParaRPr lang="es-E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332656"/>
            <a:ext cx="8147248" cy="6122152"/>
          </a:xfrm>
        </p:spPr>
        <p:txBody>
          <a:bodyPr>
            <a:normAutofit/>
          </a:bodyPr>
          <a:lstStyle/>
          <a:p>
            <a:r>
              <a:rPr lang="es-ES" sz="2400" dirty="0" smtClean="0"/>
              <a:t>PROTOCOLO</a:t>
            </a:r>
          </a:p>
          <a:p>
            <a:r>
              <a:rPr lang="es-ES" sz="2400" dirty="0" smtClean="0"/>
              <a:t>Paso 1. Identificación y comunicación de la situación.</a:t>
            </a:r>
          </a:p>
          <a:p>
            <a:r>
              <a:rPr lang="es-ES" sz="2400" dirty="0" smtClean="0"/>
              <a:t>Paso 2. Actuaciones inmediatas.</a:t>
            </a:r>
          </a:p>
          <a:p>
            <a:r>
              <a:rPr lang="es-ES" sz="2400" dirty="0" smtClean="0"/>
              <a:t>Paso 3. Medidas de urgencia.</a:t>
            </a:r>
          </a:p>
          <a:p>
            <a:r>
              <a:rPr lang="es-ES" sz="2400" dirty="0" smtClean="0"/>
              <a:t>Paso 4. Traslado a las familias o responsables legales del alumnado.</a:t>
            </a:r>
          </a:p>
          <a:p>
            <a:r>
              <a:rPr lang="es-ES" sz="2400" dirty="0" smtClean="0"/>
              <a:t>Paso 5. Traslado al resto de profesionales que atienden a la alumna víctima de violencia de género.</a:t>
            </a:r>
          </a:p>
          <a:p>
            <a:r>
              <a:rPr lang="es-ES" sz="2400" dirty="0" smtClean="0"/>
              <a:t>Paso 6. Recogida de información de distintas fuentes.</a:t>
            </a:r>
          </a:p>
          <a:p>
            <a:r>
              <a:rPr lang="es-ES" sz="2400" dirty="0" smtClean="0"/>
              <a:t>Paso 7. Aplicación de correcciones y medidas disciplinarias.</a:t>
            </a:r>
            <a:endParaRPr lang="es-ES" sz="2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764704"/>
            <a:ext cx="7776864" cy="5690104"/>
          </a:xfrm>
        </p:spPr>
        <p:txBody>
          <a:bodyPr>
            <a:normAutofit/>
          </a:bodyPr>
          <a:lstStyle/>
          <a:p>
            <a:r>
              <a:rPr lang="es-ES" sz="2400" dirty="0" smtClean="0"/>
              <a:t>Paso 8. Comunicación a la comisión de convivencia.</a:t>
            </a:r>
            <a:endParaRPr lang="es-ES" sz="2400" b="1" dirty="0" smtClean="0"/>
          </a:p>
          <a:p>
            <a:r>
              <a:rPr lang="es-ES" sz="2400" dirty="0" smtClean="0"/>
              <a:t>Paso 9. Comunicación a la inspección educativa</a:t>
            </a:r>
          </a:p>
          <a:p>
            <a:r>
              <a:rPr lang="es-ES" sz="2400" dirty="0" smtClean="0"/>
              <a:t>Paso 10. Medidas y actuaciones a definir.</a:t>
            </a:r>
          </a:p>
          <a:p>
            <a:r>
              <a:rPr lang="es-ES" sz="2400" dirty="0" smtClean="0"/>
              <a:t>Paso 11. Comunicación a las familias o responsables legales del alumnado.</a:t>
            </a:r>
          </a:p>
          <a:p>
            <a:r>
              <a:rPr lang="es-ES" sz="2400" dirty="0" smtClean="0"/>
              <a:t>Paso 12. Seguimiento del caso por parte de la inspección educativa.</a:t>
            </a:r>
          </a:p>
          <a:p>
            <a:endParaRPr lang="es-ES" sz="24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2729458"/>
          </a:xfrm>
        </p:spPr>
        <p:txBody>
          <a:bodyPr>
            <a:noAutofit/>
          </a:bodyPr>
          <a:lstStyle/>
          <a:p>
            <a:r>
              <a:rPr lang="es-ES" sz="3600" dirty="0" smtClean="0"/>
              <a:t>ANEXO IV. PROTOCOLO DE ACTUACIÓN EN CASO DE AGRESIÓN HACIA EL PROFESORADO O EL PERSONAL NO DOCENTE</a:t>
            </a:r>
            <a:endParaRPr lang="es-ES" sz="3600" dirty="0"/>
          </a:p>
        </p:txBody>
      </p:sp>
      <p:sp>
        <p:nvSpPr>
          <p:cNvPr id="3" name="2 Marcador de contenido"/>
          <p:cNvSpPr>
            <a:spLocks noGrp="1"/>
          </p:cNvSpPr>
          <p:nvPr>
            <p:ph idx="1"/>
          </p:nvPr>
        </p:nvSpPr>
        <p:spPr>
          <a:xfrm>
            <a:off x="457200" y="3068960"/>
            <a:ext cx="8229600" cy="3385848"/>
          </a:xfrm>
        </p:spPr>
        <p:txBody>
          <a:bodyPr>
            <a:normAutofit/>
          </a:bodyPr>
          <a:lstStyle/>
          <a:p>
            <a:r>
              <a:rPr lang="es-ES" sz="2600" dirty="0" smtClean="0"/>
              <a:t>a) Conductas protegidas:</a:t>
            </a:r>
          </a:p>
          <a:p>
            <a:r>
              <a:rPr lang="es-ES" sz="2600" dirty="0" smtClean="0"/>
              <a:t>- Agresiones.</a:t>
            </a:r>
          </a:p>
          <a:p>
            <a:r>
              <a:rPr lang="es-ES" sz="2600" dirty="0" smtClean="0"/>
              <a:t>- Intimidaciones graves.</a:t>
            </a:r>
          </a:p>
          <a:p>
            <a:r>
              <a:rPr lang="es-ES" sz="2600" dirty="0" smtClean="0"/>
              <a:t>- Resistencia activa grave.</a:t>
            </a:r>
          </a:p>
          <a:p>
            <a:r>
              <a:rPr lang="es-ES" sz="2600" dirty="0" smtClean="0"/>
              <a:t>- Cualquier otra conducta considerada delito o falta en el Código Penal.</a:t>
            </a:r>
          </a:p>
          <a:p>
            <a:pPr>
              <a:buNone/>
            </a:pPr>
            <a:endParaRPr lang="es-E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6419056" cy="6237312"/>
          </a:xfrm>
        </p:spPr>
        <p:txBody>
          <a:bodyPr/>
          <a:lstStyle/>
          <a:p>
            <a:r>
              <a:rPr lang="es-ES" sz="2400" dirty="0" smtClean="0"/>
              <a:t>Las conductas descritas pueden ser cometidas por el alumnado o por cualquier persona que tenga relación con el mismo. </a:t>
            </a:r>
          </a:p>
          <a:p>
            <a:r>
              <a:rPr lang="es-ES" sz="2400" dirty="0" smtClean="0"/>
              <a:t>PROTOCOLO</a:t>
            </a:r>
          </a:p>
          <a:p>
            <a:r>
              <a:rPr lang="es-ES" sz="2400" dirty="0" smtClean="0"/>
              <a:t>Paso 1. Primera actuación ante una situación de agresión</a:t>
            </a:r>
          </a:p>
          <a:p>
            <a:r>
              <a:rPr lang="es-ES" sz="2400" dirty="0" smtClean="0"/>
              <a:t>Paso 2. Solicitud de ayuda externa.</a:t>
            </a:r>
          </a:p>
          <a:p>
            <a:r>
              <a:rPr lang="es-ES" sz="2400" dirty="0" smtClean="0"/>
              <a:t>Paso 3. Comunicación al equipo directivo y a la inspección educativa</a:t>
            </a:r>
          </a:p>
          <a:p>
            <a:r>
              <a:rPr lang="es-ES" sz="2400" dirty="0" smtClean="0"/>
              <a:t>Paso 4. Servicios médicos</a:t>
            </a:r>
          </a:p>
          <a:p>
            <a:endParaRPr lang="es-ES" sz="2400"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260648"/>
            <a:ext cx="7437512" cy="6194160"/>
          </a:xfrm>
        </p:spPr>
        <p:txBody>
          <a:bodyPr>
            <a:normAutofit/>
          </a:bodyPr>
          <a:lstStyle/>
          <a:p>
            <a:r>
              <a:rPr lang="es-ES" sz="2400" dirty="0" smtClean="0"/>
              <a:t>ACTUACIONES DE LA INSPECCIÓN EDUCATIVA</a:t>
            </a:r>
          </a:p>
          <a:p>
            <a:r>
              <a:rPr lang="es-ES" sz="2400" dirty="0" smtClean="0"/>
              <a:t>1. Contacto con el profesional agredido.</a:t>
            </a:r>
          </a:p>
          <a:p>
            <a:r>
              <a:rPr lang="es-ES" sz="2400" dirty="0" smtClean="0"/>
              <a:t>2. Ofrecimiento de asistencia jurídica.</a:t>
            </a:r>
          </a:p>
          <a:p>
            <a:r>
              <a:rPr lang="es-ES" sz="2400" dirty="0" smtClean="0"/>
              <a:t>3. Ofrecimiento de apoyo psicológico.</a:t>
            </a:r>
          </a:p>
          <a:p>
            <a:r>
              <a:rPr lang="es-ES" sz="2400" dirty="0" smtClean="0"/>
              <a:t>4. Informe a la Delegación Provincial de Educación.</a:t>
            </a:r>
          </a:p>
          <a:p>
            <a:endParaRPr lang="es-ES" sz="2400"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404664"/>
            <a:ext cx="8229600" cy="6194160"/>
          </a:xfrm>
        </p:spPr>
        <p:txBody>
          <a:bodyPr>
            <a:normAutofit/>
          </a:bodyPr>
          <a:lstStyle/>
          <a:p>
            <a:r>
              <a:rPr lang="es-ES" sz="2400" dirty="0" smtClean="0"/>
              <a:t>ACTUACIONES DE LA DIRECCIÓN DEL CENTRO</a:t>
            </a:r>
          </a:p>
          <a:p>
            <a:r>
              <a:rPr lang="es-ES" sz="2400" dirty="0" smtClean="0"/>
              <a:t>1. Recogida de la información.</a:t>
            </a:r>
          </a:p>
          <a:p>
            <a:r>
              <a:rPr lang="es-ES" sz="2400" dirty="0" smtClean="0"/>
              <a:t>2. Canalización de la denuncia.</a:t>
            </a:r>
          </a:p>
          <a:p>
            <a:r>
              <a:rPr lang="es-ES" sz="2400" dirty="0" smtClean="0"/>
              <a:t>3. Información a las familias del alumnado implicado.</a:t>
            </a:r>
          </a:p>
          <a:p>
            <a:r>
              <a:rPr lang="es-ES" sz="2400" dirty="0" smtClean="0"/>
              <a:t>4. Aplicación de medidas disciplinarias.</a:t>
            </a:r>
          </a:p>
          <a:p>
            <a:r>
              <a:rPr lang="es-ES" sz="2400" dirty="0" smtClean="0"/>
              <a:t>5. Comunicación a la comisión de convivencia.</a:t>
            </a:r>
          </a:p>
          <a:p>
            <a:r>
              <a:rPr lang="es-ES" sz="2400" dirty="0" smtClean="0"/>
              <a:t>6. Comunicación a la inspección educativa y otros servicios de la Delegación Provincial.</a:t>
            </a:r>
          </a:p>
          <a:p>
            <a:r>
              <a:rPr lang="es-ES" sz="2400" dirty="0" smtClean="0"/>
              <a:t>7. Registro informático.</a:t>
            </a:r>
          </a:p>
          <a:p>
            <a:endParaRPr lang="es-ES" sz="24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764704"/>
            <a:ext cx="6933456" cy="6914240"/>
          </a:xfrm>
        </p:spPr>
        <p:txBody>
          <a:bodyPr/>
          <a:lstStyle/>
          <a:p>
            <a:r>
              <a:rPr lang="es-ES" sz="2400" dirty="0" smtClean="0"/>
              <a:t>GUÍA DE ORIENTACIÓN JURÍDICA</a:t>
            </a:r>
          </a:p>
          <a:p>
            <a:r>
              <a:rPr lang="es-ES" sz="2400" dirty="0" smtClean="0"/>
              <a:t>La finalidad principal de esta guía es la de orientar a los profesionales en las acciones legales que puedan emprenderse en cada situación y caso</a:t>
            </a:r>
            <a:r>
              <a:rPr lang="es-ES" dirty="0" smtClean="0"/>
              <a:t>.</a:t>
            </a:r>
          </a:p>
          <a:p>
            <a:r>
              <a:rPr lang="es-ES" sz="2400" dirty="0" smtClean="0"/>
              <a:t>1. Jurisdicción.</a:t>
            </a:r>
          </a:p>
          <a:p>
            <a:r>
              <a:rPr lang="es-ES" sz="2400" dirty="0" smtClean="0"/>
              <a:t>2. Inicio del procedimiento.</a:t>
            </a:r>
          </a:p>
          <a:p>
            <a:r>
              <a:rPr lang="es-ES" sz="2400" dirty="0" smtClean="0"/>
              <a:t>3. Plazo.</a:t>
            </a:r>
          </a:p>
          <a:p>
            <a:r>
              <a:rPr lang="es-ES" sz="2400" dirty="0" smtClean="0"/>
              <a:t>4. Pruebas.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ES" dirty="0" smtClean="0"/>
              <a:t/>
            </a:r>
            <a:br>
              <a:rPr lang="es-ES" dirty="0" smtClean="0"/>
            </a:br>
            <a:r>
              <a:rPr lang="es-ES" dirty="0" smtClean="0"/>
              <a:t> </a:t>
            </a:r>
            <a:r>
              <a:rPr lang="es-ES" sz="4000" dirty="0" smtClean="0"/>
              <a:t>CAPÍTULO II. Promoción de la convivencia en los centros docentes</a:t>
            </a:r>
            <a:endParaRPr lang="es-ES" sz="4000" dirty="0"/>
          </a:p>
        </p:txBody>
      </p:sp>
      <p:sp>
        <p:nvSpPr>
          <p:cNvPr id="3" name="2 Marcador de contenido"/>
          <p:cNvSpPr>
            <a:spLocks noGrp="1"/>
          </p:cNvSpPr>
          <p:nvPr>
            <p:ph idx="1"/>
          </p:nvPr>
        </p:nvSpPr>
        <p:spPr>
          <a:xfrm>
            <a:off x="457200" y="2420888"/>
            <a:ext cx="8229600" cy="4033920"/>
          </a:xfrm>
        </p:spPr>
        <p:txBody>
          <a:bodyPr>
            <a:normAutofit/>
          </a:bodyPr>
          <a:lstStyle/>
          <a:p>
            <a:r>
              <a:rPr lang="es-ES" sz="2400" dirty="0" smtClean="0"/>
              <a:t>Sección 1.ª El plan de convivencia</a:t>
            </a:r>
          </a:p>
          <a:p>
            <a:r>
              <a:rPr lang="es-ES" sz="2400" dirty="0" smtClean="0"/>
              <a:t>Artículo 3. Definición, objetivos y coordinación del plan de convivencia.</a:t>
            </a:r>
          </a:p>
          <a:p>
            <a:r>
              <a:rPr lang="es-ES" sz="2400" dirty="0" smtClean="0"/>
              <a:t>Dicho plan establece las líneas generales del modelo de convivencia, los objetivos a alcanzar, las normas que lo regularán y las actuaciones a realizar para la consecución de los objetivos planteados</a:t>
            </a:r>
          </a:p>
          <a:p>
            <a:r>
              <a:rPr lang="es-ES" sz="2400" dirty="0" smtClean="0"/>
              <a:t> . Los objetivos que se persiguen con el plan de convivencia son los siguientes:</a:t>
            </a:r>
          </a:p>
          <a:p>
            <a:endParaRPr lang="es-E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8229600" cy="144016"/>
          </a:xfrm>
        </p:spPr>
        <p:txBody>
          <a:bodyPr>
            <a:noAutofit/>
          </a:bodyPr>
          <a:lstStyle/>
          <a:p>
            <a:r>
              <a:rPr lang="es-ES" sz="2400" dirty="0" smtClean="0"/>
              <a:t/>
            </a:r>
            <a:br>
              <a:rPr lang="es-ES" sz="2400" dirty="0" smtClean="0"/>
            </a:br>
            <a:r>
              <a:rPr lang="es-ES" sz="2400" dirty="0" smtClean="0"/>
              <a:t/>
            </a:r>
            <a:br>
              <a:rPr lang="es-ES" sz="2400" dirty="0" smtClean="0"/>
            </a:br>
            <a:endParaRPr lang="es-ES" sz="2400" dirty="0"/>
          </a:p>
        </p:txBody>
      </p:sp>
      <p:sp>
        <p:nvSpPr>
          <p:cNvPr id="3" name="2 Marcador de contenido"/>
          <p:cNvSpPr>
            <a:spLocks noGrp="1"/>
          </p:cNvSpPr>
          <p:nvPr>
            <p:ph idx="1"/>
          </p:nvPr>
        </p:nvSpPr>
        <p:spPr>
          <a:xfrm>
            <a:off x="457200" y="260648"/>
            <a:ext cx="8229600" cy="6408711"/>
          </a:xfrm>
        </p:spPr>
        <p:txBody>
          <a:bodyPr>
            <a:normAutofit lnSpcReduction="10000"/>
          </a:bodyPr>
          <a:lstStyle/>
          <a:p>
            <a:r>
              <a:rPr lang="es-ES" sz="2400" dirty="0" smtClean="0"/>
              <a:t>a) Facilitar a los órganos de gobierno y al profesorado instrumentos y recursos en relación a la cultura de paz, la prevención de la violencia y la mejora de la convivencia en el centro.</a:t>
            </a:r>
          </a:p>
          <a:p>
            <a:r>
              <a:rPr lang="es-ES" sz="2400" dirty="0" smtClean="0"/>
              <a:t>b) Concienciar y sensibilizara la comunidad educativa sobre la importancia de una adecuada convivencia escolar y sobre los procedimientos para mejorarla.</a:t>
            </a:r>
          </a:p>
          <a:p>
            <a:r>
              <a:rPr lang="es-ES" sz="2400" dirty="0" smtClean="0"/>
              <a:t>c) Fomentar en los centros los valores, las actitudes y las prácticas que permitan avanzar en el respeto a la diversidad y en el fomento de la igualdad entre hombres y mujeres. </a:t>
            </a:r>
          </a:p>
          <a:p>
            <a:r>
              <a:rPr lang="es-ES" sz="2400" dirty="0" smtClean="0"/>
              <a:t>d) Facilitar la prevención, detección, tratamiento, seguimiento y resolución de los conflictos que pudieran plantearse y aprender a utilizarlos como fuente de experiencia de aprendizaje. </a:t>
            </a:r>
            <a:br>
              <a:rPr lang="es-ES" sz="2400" dirty="0" smtClean="0"/>
            </a:br>
            <a:r>
              <a:rPr lang="es-ES" sz="2400" dirty="0" smtClean="0"/>
              <a:t/>
            </a:r>
            <a:br>
              <a:rPr lang="es-ES" sz="2400" dirty="0" smtClean="0"/>
            </a:br>
            <a:endParaRPr lang="es-ES"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88640"/>
            <a:ext cx="8229600" cy="6266168"/>
          </a:xfrm>
        </p:spPr>
        <p:txBody>
          <a:bodyPr>
            <a:normAutofit lnSpcReduction="10000"/>
          </a:bodyPr>
          <a:lstStyle/>
          <a:p>
            <a:r>
              <a:rPr lang="es-ES" sz="2400" dirty="0" smtClean="0"/>
              <a:t>e) Facilitar la prevención, detección y eliminación de todas las manifestaciones de violencia, acoso escolar, violencia de género y de las actitudes xenófobas y racistas.</a:t>
            </a:r>
          </a:p>
          <a:p>
            <a:r>
              <a:rPr lang="es-ES" sz="2400" dirty="0" smtClean="0"/>
              <a:t>f) Facilitar la mediación para la resolución pacífica de los conflictos</a:t>
            </a:r>
            <a:r>
              <a:rPr lang="es-ES" sz="3200" dirty="0" smtClean="0"/>
              <a:t>.</a:t>
            </a:r>
          </a:p>
          <a:p>
            <a:r>
              <a:rPr lang="es-ES" sz="2400" dirty="0" smtClean="0"/>
              <a:t>g) Contribuir desde el ámbito de la convivencia a la adquisición de las competencias básicas, particularmente de las competencias social y ciudadana y para la autonomía e iniciativa</a:t>
            </a:r>
            <a:br>
              <a:rPr lang="es-ES" sz="2400" dirty="0" smtClean="0"/>
            </a:br>
            <a:r>
              <a:rPr lang="es-ES" sz="2400" dirty="0" smtClean="0"/>
              <a:t>personal. </a:t>
            </a:r>
          </a:p>
          <a:p>
            <a:r>
              <a:rPr lang="es-ES" sz="2800" dirty="0" smtClean="0"/>
              <a:t>h) Fomentar y facilitar la participación, la comunicación y la cooperación de las familias.</a:t>
            </a:r>
            <a:br>
              <a:rPr lang="es-ES" sz="2800" dirty="0" smtClean="0"/>
            </a:br>
            <a:r>
              <a:rPr lang="es-ES" sz="2800" dirty="0" smtClean="0"/>
              <a:t/>
            </a:r>
            <a:br>
              <a:rPr lang="es-ES" sz="2800" dirty="0" smtClean="0"/>
            </a:br>
            <a:endParaRPr lang="es-ES" sz="2800" dirty="0"/>
          </a:p>
        </p:txBody>
      </p:sp>
      <p:sp>
        <p:nvSpPr>
          <p:cNvPr id="5" name="1 Título"/>
          <p:cNvSpPr>
            <a:spLocks noGrp="1"/>
          </p:cNvSpPr>
          <p:nvPr>
            <p:ph type="title"/>
          </p:nvPr>
        </p:nvSpPr>
        <p:spPr>
          <a:xfrm>
            <a:off x="457200" y="260648"/>
            <a:ext cx="8229600" cy="45719"/>
          </a:xfrm>
        </p:spPr>
        <p:txBody>
          <a:bodyPr>
            <a:noAutofit/>
          </a:bodyPr>
          <a:lstStyle/>
          <a:p>
            <a:r>
              <a:rPr lang="es-ES" sz="2400" dirty="0" smtClean="0"/>
              <a:t/>
            </a:r>
            <a:br>
              <a:rPr lang="es-ES" sz="2400" dirty="0" smtClean="0"/>
            </a:br>
            <a:r>
              <a:rPr lang="es-ES" sz="2400" dirty="0" smtClean="0"/>
              <a:t/>
            </a:r>
            <a:br>
              <a:rPr lang="es-ES" sz="2400" dirty="0" smtClean="0"/>
            </a:br>
            <a:endParaRPr lang="es-E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6122152"/>
          </a:xfrm>
        </p:spPr>
        <p:txBody>
          <a:bodyPr>
            <a:normAutofit/>
          </a:bodyPr>
          <a:lstStyle/>
          <a:p>
            <a:r>
              <a:rPr lang="es-ES" sz="2400" dirty="0" smtClean="0"/>
              <a:t>i) Favorecer la cooperación con entidades e instituciones del entorno que contribuyan a la construcción de comunidades</a:t>
            </a:r>
            <a:endParaRPr lang="es-E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238</TotalTime>
  <Words>3171</Words>
  <Application>Microsoft Office PowerPoint</Application>
  <PresentationFormat>Presentación en pantalla (4:3)</PresentationFormat>
  <Paragraphs>228</Paragraphs>
  <Slides>57</Slides>
  <Notes>0</Notes>
  <HiddenSlides>0</HiddenSlides>
  <MMClips>0</MMClips>
  <ScaleCrop>false</ScaleCrop>
  <HeadingPairs>
    <vt:vector size="4" baseType="variant">
      <vt:variant>
        <vt:lpstr>Tema</vt:lpstr>
      </vt:variant>
      <vt:variant>
        <vt:i4>1</vt:i4>
      </vt:variant>
      <vt:variant>
        <vt:lpstr>Títulos de diapositiva</vt:lpstr>
      </vt:variant>
      <vt:variant>
        <vt:i4>57</vt:i4>
      </vt:variant>
    </vt:vector>
  </HeadingPairs>
  <TitlesOfParts>
    <vt:vector size="58" baseType="lpstr">
      <vt:lpstr>Brío</vt:lpstr>
      <vt:lpstr>ORDEN de 20 de junio de 2011, por la que se adoptan medidas para la promoción de la convivencia en los centros docentes sostenidos con fondos públicos y se regula el derecho de las familias a participar en el proceso educativo de sus hijos e hijas. </vt:lpstr>
      <vt:lpstr>Diapositiva 2</vt:lpstr>
      <vt:lpstr> CAPÍTULO I. Objeto y ámbito de aplicación </vt:lpstr>
      <vt:lpstr>Diapositiva 4</vt:lpstr>
      <vt:lpstr>Artículo 2. Ámbito de aplicación. </vt:lpstr>
      <vt:lpstr>   CAPÍTULO II. Promoción de la convivencia en los centros docentes</vt:lpstr>
      <vt:lpstr>  </vt:lpstr>
      <vt:lpstr>  </vt:lpstr>
      <vt:lpstr>Diapositiva 9</vt:lpstr>
      <vt:lpstr>Artículo 4. Contenidos del plan de convivencia. </vt:lpstr>
      <vt:lpstr>Diapositiva 11</vt:lpstr>
      <vt:lpstr>Diapositiva 12</vt:lpstr>
      <vt:lpstr>Diapositiva 13</vt:lpstr>
      <vt:lpstr>Diapositiva 14</vt:lpstr>
      <vt:lpstr>Artículo 5. Diagnóstico del estado de la convivencia en el centro.</vt:lpstr>
      <vt:lpstr>Diapositiva 16</vt:lpstr>
      <vt:lpstr>Artículo 6. Funciones de la comisión de convivencia.</vt:lpstr>
      <vt:lpstr>Diapositiva 18</vt:lpstr>
      <vt:lpstr>Diapositiva 19</vt:lpstr>
      <vt:lpstr>Artículo 7. Actuaciones preventivas y para la detección de la conflictividad.</vt:lpstr>
      <vt:lpstr>Diapositiva 21</vt:lpstr>
      <vt:lpstr>Diapositiva 22</vt:lpstr>
      <vt:lpstr>Artículo 8. Aula de convivencia.</vt:lpstr>
      <vt:lpstr>Diapositiva 24</vt:lpstr>
      <vt:lpstr>Artículo 9. Procedimiento de elección de los delegados y delegadas de padres y madres del alumnado.</vt:lpstr>
      <vt:lpstr>Artículo 10. Funciones de las personas delegadas de los padres y madres en cada grupo.</vt:lpstr>
      <vt:lpstr>Diapositiva 27</vt:lpstr>
      <vt:lpstr>Diapositiva 28</vt:lpstr>
      <vt:lpstr>Artículo 11. Necesidades de formación.</vt:lpstr>
      <vt:lpstr>Artículo 12.Registro de incidencias en  materia de convivencia </vt:lpstr>
      <vt:lpstr>Sección 2.ª Mediación en la resolución de conflictos Artículo 13. Procedimiento de mediación y órganos competentes.</vt:lpstr>
      <vt:lpstr>Diapositiva 32</vt:lpstr>
      <vt:lpstr>Sección 3.ª Protocolos de actuación</vt:lpstr>
      <vt:lpstr>CAPÍTULO III Participación de las familias en el proceso educativo</vt:lpstr>
      <vt:lpstr>Diapositiva 35</vt:lpstr>
      <vt:lpstr>Artículo 16. Tutoría electrónica.</vt:lpstr>
      <vt:lpstr>Artículo 17. Juntas de delegados y delegadas de padres y madres del alumnado </vt:lpstr>
      <vt:lpstr>Artículo 18. Compromisos educativos</vt:lpstr>
      <vt:lpstr>Artículo 19. Compromisos de convivencia.</vt:lpstr>
      <vt:lpstr>Artículo 20. Procedimiento para la suscripción de los compromisos educativos y de convivencia.</vt:lpstr>
      <vt:lpstr>Artículo 21. Actividades formativas y de extensión cultural.</vt:lpstr>
      <vt:lpstr>Disposición adicional segunda. Centros docentes concertados.</vt:lpstr>
      <vt:lpstr>Disposición adicional tercera. Plazo para la elaboración del plan de convivencia.</vt:lpstr>
      <vt:lpstr>Disposición final primera. Enseñanzas de régimen especial.</vt:lpstr>
      <vt:lpstr>ANEXO I. PROTOCOLO DE ACTUACIÓN EN SUPUESTOS DE ACOSO ESCOLAR</vt:lpstr>
      <vt:lpstr>Diapositiva 46</vt:lpstr>
      <vt:lpstr>Diapositiva 47</vt:lpstr>
      <vt:lpstr>ANEXO II PROTOCOLO DE ACTUACIÓN EN CASO DE MALTRATO INFANTIL </vt:lpstr>
      <vt:lpstr>Diapositiva 49</vt:lpstr>
      <vt:lpstr>ANEXO III PROTOCOLO DE ACTUACIÓN ANTE CASOS DE VIOLENCIA DE GÉNERO EN EL ÁMBITO EDUCATIVO</vt:lpstr>
      <vt:lpstr>Diapositiva 51</vt:lpstr>
      <vt:lpstr>Diapositiva 52</vt:lpstr>
      <vt:lpstr>ANEXO IV. PROTOCOLO DE ACTUACIÓN EN CASO DE AGRESIÓN HACIA EL PROFESORADO O EL PERSONAL NO DOCENTE</vt:lpstr>
      <vt:lpstr>Diapositiva 54</vt:lpstr>
      <vt:lpstr>Diapositiva 55</vt:lpstr>
      <vt:lpstr>Diapositiva 56</vt:lpstr>
      <vt:lpstr>Diapositiva 57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 de Windows</dc:creator>
  <cp:lastModifiedBy>Usuario de Windows</cp:lastModifiedBy>
  <cp:revision>28</cp:revision>
  <dcterms:created xsi:type="dcterms:W3CDTF">2018-01-24T15:09:53Z</dcterms:created>
  <dcterms:modified xsi:type="dcterms:W3CDTF">2018-01-24T19:11:08Z</dcterms:modified>
</cp:coreProperties>
</file>