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73" r:id="rId4"/>
    <p:sldId id="258" r:id="rId5"/>
    <p:sldId id="259" r:id="rId6"/>
    <p:sldId id="260" r:id="rId7"/>
    <p:sldId id="264" r:id="rId8"/>
    <p:sldId id="265" r:id="rId9"/>
    <p:sldId id="267" r:id="rId10"/>
    <p:sldId id="274" r:id="rId11"/>
    <p:sldId id="266" r:id="rId12"/>
    <p:sldId id="268" r:id="rId13"/>
  </p:sldIdLst>
  <p:sldSz cx="9144000" cy="6858000" type="screen4x3"/>
  <p:notesSz cx="6888163" cy="967105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02" autoAdjust="0"/>
  </p:normalViewPr>
  <p:slideViewPr>
    <p:cSldViewPr>
      <p:cViewPr>
        <p:scale>
          <a:sx n="70" d="100"/>
          <a:sy n="70" d="100"/>
        </p:scale>
        <p:origin x="-138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2444BD6-6AAE-4CE9-81E3-EFFE896297FC}" type="datetimeFigureOut">
              <a:rPr lang="es-ES" smtClean="0"/>
              <a:t>17/01/2018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261453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2444BD6-6AAE-4CE9-81E3-EFFE896297FC}" type="datetimeFigureOut">
              <a:rPr lang="es-ES" smtClean="0"/>
              <a:t>17/01/2018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2002192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49" y="366713"/>
            <a:ext cx="1543051" cy="78009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2" y="366713"/>
            <a:ext cx="4476751" cy="78009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2444BD6-6AAE-4CE9-81E3-EFFE896297FC}" type="datetimeFigureOut">
              <a:rPr lang="es-ES" smtClean="0"/>
              <a:t>17/01/2018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5014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2444BD6-6AAE-4CE9-81E3-EFFE896297FC}" type="datetimeFigureOut">
              <a:rPr lang="es-ES" smtClean="0"/>
              <a:t>17/01/2018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415586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2444BD6-6AAE-4CE9-81E3-EFFE896297FC}" type="datetimeFigureOut">
              <a:rPr lang="es-ES" smtClean="0"/>
              <a:t>17/01/2018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232065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2"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505202"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2444BD6-6AAE-4CE9-81E3-EFFE896297FC}" type="datetimeFigureOut">
              <a:rPr lang="es-ES" smtClean="0"/>
              <a:t>17/01/2018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281359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2444BD6-6AAE-4CE9-81E3-EFFE896297FC}" type="datetimeFigureOut">
              <a:rPr lang="es-ES" smtClean="0"/>
              <a:t>17/01/2018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3546748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2444BD6-6AAE-4CE9-81E3-EFFE896297FC}" type="datetimeFigureOut">
              <a:rPr lang="es-ES" smtClean="0"/>
              <a:t>17/01/2018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1454706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2444BD6-6AAE-4CE9-81E3-EFFE896297FC}" type="datetimeFigureOut">
              <a:rPr lang="es-ES" smtClean="0"/>
              <a:t>17/01/2018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3596301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2444BD6-6AAE-4CE9-81E3-EFFE896297FC}" type="datetimeFigureOut">
              <a:rPr lang="es-ES" smtClean="0"/>
              <a:t>17/01/2018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2264688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2444BD6-6AAE-4CE9-81E3-EFFE896297FC}" type="datetimeFigureOut">
              <a:rPr lang="es-ES" smtClean="0"/>
              <a:t>17/01/2018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52C754B-4686-4A9F-B320-56293998DC8B}" type="slidenum">
              <a:rPr lang="es-ES" smtClean="0"/>
              <a:t>‹Nº›</a:t>
            </a:fld>
            <a:endParaRPr lang="es-ES"/>
          </a:p>
        </p:txBody>
      </p:sp>
    </p:spTree>
    <p:extLst>
      <p:ext uri="{BB962C8B-B14F-4D97-AF65-F5344CB8AC3E}">
        <p14:creationId xmlns:p14="http://schemas.microsoft.com/office/powerpoint/2010/main" val="167796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chemeClr val="accent4">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44BD6-6AAE-4CE9-81E3-EFFE896297FC}" type="datetimeFigureOut">
              <a:rPr lang="es-ES" smtClean="0"/>
              <a:t>17/01/2018</a:t>
            </a:fld>
            <a:endParaRPr lang="es-ES"/>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C754B-4686-4A9F-B320-56293998DC8B}" type="slidenum">
              <a:rPr lang="es-ES" smtClean="0"/>
              <a:t>‹Nº›</a:t>
            </a:fld>
            <a:endParaRPr lang="es-ES"/>
          </a:p>
        </p:txBody>
      </p:sp>
    </p:spTree>
    <p:extLst>
      <p:ext uri="{BB962C8B-B14F-4D97-AF65-F5344CB8AC3E}">
        <p14:creationId xmlns:p14="http://schemas.microsoft.com/office/powerpoint/2010/main" val="1619356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676679" y="5490656"/>
            <a:ext cx="3744416" cy="369332"/>
          </a:xfrm>
          <a:prstGeom prst="rect">
            <a:avLst/>
          </a:prstGeom>
          <a:noFill/>
        </p:spPr>
        <p:txBody>
          <a:bodyPr wrap="square" rtlCol="0">
            <a:spAutoFit/>
          </a:bodyPr>
          <a:lstStyle/>
          <a:p>
            <a:pPr algn="ctr"/>
            <a:r>
              <a:rPr lang="es-ES" dirty="0" smtClean="0"/>
              <a:t>Actividades Primaria (9 – 12 Años)</a:t>
            </a: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052"/>
            <a:ext cx="4738750" cy="5078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784370" y="1309730"/>
            <a:ext cx="6435292" cy="399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685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3401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972243630"/>
              </p:ext>
            </p:extLst>
          </p:nvPr>
        </p:nvGraphicFramePr>
        <p:xfrm>
          <a:off x="251520" y="1124744"/>
          <a:ext cx="8496944" cy="5324701"/>
        </p:xfrm>
        <a:graphic>
          <a:graphicData uri="http://schemas.openxmlformats.org/drawingml/2006/table">
            <a:tbl>
              <a:tblPr firstRow="1" bandRow="1">
                <a:tableStyleId>{00A15C55-8517-42AA-B614-E9B94910E393}</a:tableStyleId>
              </a:tblPr>
              <a:tblGrid>
                <a:gridCol w="1728192"/>
                <a:gridCol w="6768752"/>
              </a:tblGrid>
              <a:tr h="4348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APRENDO</a:t>
                      </a:r>
                      <a:r>
                        <a:rPr lang="es-ES" sz="1400" baseline="0" dirty="0" smtClean="0"/>
                        <a:t> A RELAJARME</a:t>
                      </a:r>
                      <a:r>
                        <a:rPr lang="es-ES" sz="1400" dirty="0" smtClean="0"/>
                        <a:t>: Soy</a:t>
                      </a:r>
                      <a:r>
                        <a:rPr lang="es-ES" sz="1400" baseline="0" dirty="0" smtClean="0"/>
                        <a:t> un/a muñeco/a</a:t>
                      </a:r>
                      <a:endParaRPr lang="es-E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s-ES" sz="1400" dirty="0" smtClean="0"/>
                    </a:p>
                  </a:txBody>
                  <a:tcPr marL="121920" marR="121920" marT="34290" marB="34290"/>
                </a:tc>
              </a:tr>
              <a:tr h="501241">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Experimentar y valorar la relajación. </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400" b="0" i="0" u="none" strike="noStrike" kern="1200" baseline="0" dirty="0" smtClean="0">
                        <a:solidFill>
                          <a:schemeClr val="dk1"/>
                        </a:solidFill>
                        <a:latin typeface="+mn-lt"/>
                        <a:ea typeface="+mn-ea"/>
                        <a:cs typeface="+mn-cs"/>
                      </a:endParaRPr>
                    </a:p>
                  </a:txBody>
                  <a:tcPr marL="121920" marR="121920" marT="34290" marB="34290"/>
                </a:tc>
              </a:tr>
              <a:tr h="137149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400" b="0" i="0" u="none" strike="noStrike" kern="1200" baseline="0" dirty="0" smtClean="0">
                          <a:solidFill>
                            <a:schemeClr val="dk1"/>
                          </a:solidFill>
                          <a:latin typeface="+mn-lt"/>
                          <a:ea typeface="+mn-ea"/>
                          <a:cs typeface="+mn-cs"/>
                        </a:rPr>
                        <a:t>Los alumnos y alumnas se pondrán de pie y formarán un círculo. El profesor o profesora les explicará el por qué del ejercicio que van a realizar y para qué les va a ser valioso. </a:t>
                      </a:r>
                    </a:p>
                    <a:p>
                      <a:pPr algn="just"/>
                      <a:r>
                        <a:rPr lang="es-ES" sz="1400" b="0" i="0" u="none" strike="noStrike" kern="1200" baseline="0" dirty="0" smtClean="0">
                          <a:solidFill>
                            <a:schemeClr val="dk1"/>
                          </a:solidFill>
                          <a:latin typeface="+mn-lt"/>
                          <a:ea typeface="+mn-ea"/>
                          <a:cs typeface="+mn-cs"/>
                        </a:rPr>
                        <a:t>Les pedirá que poco a poco vayan tensando todas las partes de su cuerpo, como si fueran muñecos. El profesor o profesora intentará mover los brazos y piernas de cada alumno y alumna y éstos tendrán que permanecer inmóviles. </a:t>
                      </a:r>
                    </a:p>
                    <a:p>
                      <a:pPr algn="just"/>
                      <a:r>
                        <a:rPr lang="es-ES" sz="1400" b="0" i="0" u="none" strike="noStrike" kern="1200" baseline="0" dirty="0" smtClean="0">
                          <a:solidFill>
                            <a:schemeClr val="dk1"/>
                          </a:solidFill>
                          <a:latin typeface="+mn-lt"/>
                          <a:ea typeface="+mn-ea"/>
                          <a:cs typeface="+mn-cs"/>
                        </a:rPr>
                        <a:t>Una vez que hayan tensado su cuerpo les pedirá que poco a poco vayan destensándose, que vayan relajando cada parte del cuerpo. Les dirá que ahora se han convertido en muñecos de trapo. Por tanto el cuerpo no tiene que tener ninguna tensión. El profesor o profesora comprobará de manera individual que han realizado el ejercicio correctamente. </a:t>
                      </a:r>
                    </a:p>
                    <a:p>
                      <a:pPr algn="just"/>
                      <a:r>
                        <a:rPr lang="es-ES" sz="1400" b="0" i="0" u="none" strike="noStrike" kern="1200" baseline="0" dirty="0" smtClean="0">
                          <a:solidFill>
                            <a:schemeClr val="dk1"/>
                          </a:solidFill>
                          <a:latin typeface="+mn-lt"/>
                          <a:ea typeface="+mn-ea"/>
                          <a:cs typeface="+mn-cs"/>
                        </a:rPr>
                        <a:t>Pueden realizar el ejercicio nuevamente para que vayan interiorizando la técnica, pero esta vez lo pueden hacer de dos en dos; uno realiza el ejercicio de relajación mientras el otro u otra se asegura de que lo hace correctamente.</a:t>
                      </a:r>
                    </a:p>
                    <a:p>
                      <a:pPr algn="just"/>
                      <a:endParaRPr lang="es-ES" sz="14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Un aula adecuada para realizar el ejercicio de relajación. </a:t>
                      </a: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400" b="0" i="0" u="none" strike="noStrike" kern="1200" baseline="0" dirty="0" smtClean="0">
                          <a:solidFill>
                            <a:schemeClr val="dk1"/>
                          </a:solidFill>
                          <a:latin typeface="+mn-lt"/>
                          <a:ea typeface="+mn-ea"/>
                          <a:cs typeface="+mn-cs"/>
                        </a:rPr>
                        <a:t>Unos 15 minutos. </a:t>
                      </a:r>
                    </a:p>
                  </a:txBody>
                  <a:tcPr marL="121920" marR="121920" marT="34290" marB="34290"/>
                </a:tc>
              </a:tr>
              <a:tr h="4457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kern="1200" baseline="0" dirty="0" smtClean="0">
                          <a:solidFill>
                            <a:schemeClr val="dk1"/>
                          </a:solidFill>
                          <a:latin typeface="+mn-lt"/>
                          <a:ea typeface="+mn-ea"/>
                          <a:cs typeface="+mn-cs"/>
                        </a:rPr>
                        <a:t>Este ejercicio lo pueden realizar sentados/as: es más adecuado para los alumnos y alumnas más nerviosos/as, ya que lo pueden realizar en cualquier momento sin que nadie se entere. Es interesante comentárselo para que vean su utilidad. </a:t>
                      </a:r>
                    </a:p>
                    <a:p>
                      <a:pPr algn="just"/>
                      <a:endParaRPr lang="es-ES" sz="1400" b="0" i="0" u="none" strike="noStrike" kern="1200" baseline="0" dirty="0" smtClean="0">
                        <a:solidFill>
                          <a:schemeClr val="dk1"/>
                        </a:solidFill>
                        <a:latin typeface="+mn-lt"/>
                        <a:ea typeface="+mn-ea"/>
                        <a:cs typeface="+mn-cs"/>
                      </a:endParaRPr>
                    </a:p>
                  </a:txBody>
                  <a:tcPr marL="121920" marR="121920" marT="34290" marB="34290"/>
                </a:tc>
              </a:tr>
            </a:tbl>
          </a:graphicData>
        </a:graphic>
      </p:graphicFrame>
      <p:sp>
        <p:nvSpPr>
          <p:cNvPr id="4" name="3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Yo regulo mis emociones</a:t>
            </a:r>
            <a:endParaRPr lang="es-ES" dirty="0"/>
          </a:p>
        </p:txBody>
      </p:sp>
    </p:spTree>
    <p:extLst>
      <p:ext uri="{BB962C8B-B14F-4D97-AF65-F5344CB8AC3E}">
        <p14:creationId xmlns:p14="http://schemas.microsoft.com/office/powerpoint/2010/main" val="3745267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Yo regulo mis emociones</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4227096678"/>
              </p:ext>
            </p:extLst>
          </p:nvPr>
        </p:nvGraphicFramePr>
        <p:xfrm>
          <a:off x="251520" y="1124744"/>
          <a:ext cx="8496944" cy="5305660"/>
        </p:xfrm>
        <a:graphic>
          <a:graphicData uri="http://schemas.openxmlformats.org/drawingml/2006/table">
            <a:tbl>
              <a:tblPr firstRow="1" bandRow="1">
                <a:tableStyleId>{00A15C55-8517-42AA-B614-E9B94910E393}</a:tableStyleId>
              </a:tblPr>
              <a:tblGrid>
                <a:gridCol w="1728192"/>
                <a:gridCol w="6768752"/>
              </a:tblGrid>
              <a:tr h="4348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APRENDO</a:t>
                      </a:r>
                      <a:r>
                        <a:rPr lang="es-ES" sz="1400" baseline="0" dirty="0" smtClean="0"/>
                        <a:t> A RELAJARME</a:t>
                      </a:r>
                      <a:r>
                        <a:rPr lang="es-ES" sz="1400" dirty="0" smtClean="0"/>
                        <a:t>: Mi</a:t>
                      </a:r>
                      <a:r>
                        <a:rPr lang="es-ES" sz="1400" baseline="0" dirty="0" smtClean="0"/>
                        <a:t> respiración</a:t>
                      </a:r>
                      <a:endParaRPr lang="es-E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s-ES" sz="1400" dirty="0" smtClean="0"/>
                    </a:p>
                  </a:txBody>
                  <a:tcPr marL="121920" marR="121920" marT="34290" marB="34290"/>
                </a:tc>
              </a:tr>
              <a:tr h="501241">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Desarrollar el control de la respiración. - Experimentar y trabajar la relajación.</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137149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El control de la respiración es un elemento fundamental en la relajación. Mediante esta técnica facilitamos la oxigenación y el ritmo del corazón. Por tanto, practicar la respiración adecuada habitualmente nos ayuda a relajar tensiones. </a:t>
                      </a:r>
                    </a:p>
                    <a:p>
                      <a:pPr algn="just"/>
                      <a:r>
                        <a:rPr lang="es-ES" sz="1200" b="0" i="0" u="none" strike="noStrike" kern="1200" baseline="0" dirty="0" smtClean="0">
                          <a:solidFill>
                            <a:schemeClr val="dk1"/>
                          </a:solidFill>
                          <a:latin typeface="+mn-lt"/>
                          <a:ea typeface="+mn-ea"/>
                          <a:cs typeface="+mn-cs"/>
                        </a:rPr>
                        <a:t>Objetivos Metodología. Los alumnos y alumnas tomarán una postura tranquila y cómoda. Pueden estar sentados/as en sus sillas, sentados/as en el suelo o tumbados/as, según el tamaño del aula. El silencio es fundamental en la realización del ejercicio. </a:t>
                      </a:r>
                    </a:p>
                    <a:p>
                      <a:pPr algn="just"/>
                      <a:r>
                        <a:rPr lang="es-ES" sz="1200" b="0" i="0" u="none" strike="noStrike" kern="1200" baseline="0" dirty="0" smtClean="0">
                          <a:solidFill>
                            <a:schemeClr val="dk1"/>
                          </a:solidFill>
                          <a:latin typeface="+mn-lt"/>
                          <a:ea typeface="+mn-ea"/>
                          <a:cs typeface="+mn-cs"/>
                        </a:rPr>
                        <a:t>El profesor o profesora les pedirá que se den cuenta de su respiración: </a:t>
                      </a:r>
                      <a:r>
                        <a:rPr lang="es-ES" sz="1200" b="0" i="1" u="none" strike="noStrike" kern="1200" baseline="0" dirty="0" smtClean="0">
                          <a:solidFill>
                            <a:schemeClr val="dk1"/>
                          </a:solidFill>
                          <a:latin typeface="+mn-lt"/>
                          <a:ea typeface="+mn-ea"/>
                          <a:cs typeface="+mn-cs"/>
                        </a:rPr>
                        <a:t>Daros cuenta de cómo entra el aire en vuestro interior y cómo sale. </a:t>
                      </a:r>
                      <a:endParaRPr lang="es-ES" sz="1200" b="0" i="0" u="none" strike="noStrike" kern="1200" baseline="0" dirty="0" smtClean="0">
                        <a:solidFill>
                          <a:schemeClr val="dk1"/>
                        </a:solidFill>
                        <a:latin typeface="+mn-lt"/>
                        <a:ea typeface="+mn-ea"/>
                        <a:cs typeface="+mn-cs"/>
                      </a:endParaRPr>
                    </a:p>
                    <a:p>
                      <a:pPr algn="just"/>
                      <a:r>
                        <a:rPr lang="es-ES" sz="1200" b="0" i="0" u="none" strike="noStrike" kern="1200" baseline="0" dirty="0" smtClean="0">
                          <a:solidFill>
                            <a:schemeClr val="dk1"/>
                          </a:solidFill>
                          <a:latin typeface="+mn-lt"/>
                          <a:ea typeface="+mn-ea"/>
                          <a:cs typeface="+mn-cs"/>
                        </a:rPr>
                        <a:t>Poco a poco les pedirá que introduzcan el aire por su nariz y tranquilamente lo expulsen por la boca. Una vez conseguido esto el profesor o profesora comenzará a contar para darle un ritmo adecuado a este proceso. </a:t>
                      </a:r>
                    </a:p>
                    <a:p>
                      <a:pPr algn="just"/>
                      <a:r>
                        <a:rPr lang="es-ES" sz="1200" b="0" i="0" u="none" strike="noStrike" kern="1200" baseline="0" dirty="0" smtClean="0">
                          <a:solidFill>
                            <a:schemeClr val="dk1"/>
                          </a:solidFill>
                          <a:latin typeface="+mn-lt"/>
                          <a:ea typeface="+mn-ea"/>
                          <a:cs typeface="+mn-cs"/>
                        </a:rPr>
                        <a:t>Los alumnos y alumnas tomarán aire mientras el profesor o profesora cuenta “uno, dos, tres”. Luego mantendrán la respiración mientras el profesor o profesora cuenta hasta cuatro. Y finalmente expulsarán el aire mientras el profesor o profesora cuenta hasta tres. </a:t>
                      </a:r>
                    </a:p>
                    <a:p>
                      <a:pPr algn="just"/>
                      <a:r>
                        <a:rPr lang="es-ES" sz="1200" b="0" i="0" u="none" strike="noStrike" kern="1200" baseline="0" dirty="0" smtClean="0">
                          <a:solidFill>
                            <a:schemeClr val="dk1"/>
                          </a:solidFill>
                          <a:latin typeface="+mn-lt"/>
                          <a:ea typeface="+mn-ea"/>
                          <a:cs typeface="+mn-cs"/>
                        </a:rPr>
                        <a:t>Es conveniente repetir el proceso unas cuantas veces durante unos cinco minutos.</a:t>
                      </a:r>
                    </a:p>
                    <a:p>
                      <a:pPr algn="just"/>
                      <a:endParaRPr lang="es-ES" sz="12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Un aula adecuada para realizar el ejercicio de relajación.</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10 minutos.</a:t>
                      </a:r>
                    </a:p>
                    <a:p>
                      <a:pPr marL="0" algn="just" defTabSz="914400" rtl="0" eaLnBrk="1" latinLnBrk="0" hangingPunct="1"/>
                      <a:endParaRPr lang="es-ES" sz="1200" b="0" i="0" u="none" strike="noStrike" kern="1200" baseline="0" dirty="0" smtClean="0">
                        <a:solidFill>
                          <a:schemeClr val="dk1"/>
                        </a:solidFill>
                        <a:latin typeface="+mn-lt"/>
                        <a:ea typeface="+mn-ea"/>
                        <a:cs typeface="+mn-cs"/>
                      </a:endParaRPr>
                    </a:p>
                  </a:txBody>
                  <a:tcPr marL="121920" marR="121920" marT="34290" marB="34290"/>
                </a:tc>
              </a:tr>
              <a:tr h="4457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Es conveniente practicar esta técnica cada vez que estén nerviosos/as. De esta manera, la utilizarán por sí solos/as cada vez que lo necesiten. </a:t>
                      </a:r>
                    </a:p>
                  </a:txBody>
                  <a:tcPr marL="121920" marR="121920" marT="34290" marB="34290"/>
                </a:tc>
              </a:tr>
            </a:tbl>
          </a:graphicData>
        </a:graphic>
      </p:graphicFrame>
    </p:spTree>
    <p:extLst>
      <p:ext uri="{BB962C8B-B14F-4D97-AF65-F5344CB8AC3E}">
        <p14:creationId xmlns:p14="http://schemas.microsoft.com/office/powerpoint/2010/main" val="1300981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653722550"/>
              </p:ext>
            </p:extLst>
          </p:nvPr>
        </p:nvGraphicFramePr>
        <p:xfrm>
          <a:off x="251520" y="908721"/>
          <a:ext cx="8496944" cy="5649316"/>
        </p:xfrm>
        <a:graphic>
          <a:graphicData uri="http://schemas.openxmlformats.org/drawingml/2006/table">
            <a:tbl>
              <a:tblPr firstRow="1" bandRow="1">
                <a:tableStyleId>{00A15C55-8517-42AA-B614-E9B94910E393}</a:tableStyleId>
              </a:tblPr>
              <a:tblGrid>
                <a:gridCol w="1728192"/>
                <a:gridCol w="6768752"/>
              </a:tblGrid>
              <a:tr h="271927">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LAS</a:t>
                      </a:r>
                      <a:r>
                        <a:rPr lang="es-ES" sz="1400" baseline="0" dirty="0" smtClean="0"/>
                        <a:t> EMOCIONES SON PODEROSAS</a:t>
                      </a:r>
                      <a:r>
                        <a:rPr lang="es-ES" sz="1400" dirty="0" smtClean="0"/>
                        <a:t>: Intensidades</a:t>
                      </a:r>
                    </a:p>
                  </a:txBody>
                  <a:tcPr marL="121920" marR="121920" marT="34290" marB="34290"/>
                </a:tc>
              </a:tr>
              <a:tr h="418915">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100" b="0" i="0" u="none" strike="noStrike" kern="1200" baseline="0" dirty="0" smtClean="0">
                          <a:solidFill>
                            <a:schemeClr val="dk1"/>
                          </a:solidFill>
                          <a:latin typeface="+mn-lt"/>
                          <a:ea typeface="+mn-ea"/>
                          <a:cs typeface="+mn-cs"/>
                        </a:rPr>
                        <a:t>- Aprender que las emociones tienen intensidades distintas. - Dar nombre a las emociones que sentimos. </a:t>
                      </a:r>
                    </a:p>
                  </a:txBody>
                  <a:tcPr marL="121920" marR="121920" marT="34290" marB="34290"/>
                </a:tc>
              </a:tr>
              <a:tr h="3299876">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100" b="0" i="0" u="none" strike="noStrike" kern="1200" baseline="0" dirty="0" smtClean="0">
                          <a:solidFill>
                            <a:schemeClr val="dk1"/>
                          </a:solidFill>
                          <a:latin typeface="+mn-lt"/>
                          <a:ea typeface="+mn-ea"/>
                          <a:cs typeface="+mn-cs"/>
                        </a:rPr>
                        <a:t>El profesor o profesora les enseñara témperas de colores al alumnado, y les pedirá que relacionen cada color con una emoción. Las emociones de las que se puede hacer uso son: miedo, enfado, alegría, tristeza y nerviosismo. Será el profesor o profesora quien decida si empleará más una emoción u otra. Si se utilizan las emociones dichas, necesitaremos 5 colores. Después les explicaremos las diferentes intensidades de estas emociones: </a:t>
                      </a:r>
                    </a:p>
                    <a:p>
                      <a:pPr algn="just"/>
                      <a:r>
                        <a:rPr lang="es-ES" sz="1100" b="0" i="1" u="none" strike="noStrike" kern="1200" baseline="0" dirty="0" smtClean="0">
                          <a:solidFill>
                            <a:schemeClr val="dk1"/>
                          </a:solidFill>
                          <a:latin typeface="+mn-lt"/>
                          <a:ea typeface="+mn-ea"/>
                          <a:cs typeface="+mn-cs"/>
                        </a:rPr>
                        <a:t>Miedo/ Temor </a:t>
                      </a:r>
                      <a:endParaRPr lang="es-ES" sz="1100" b="0" i="0" u="none" strike="noStrike" kern="1200" baseline="0" dirty="0" smtClean="0">
                        <a:solidFill>
                          <a:schemeClr val="dk1"/>
                        </a:solidFill>
                        <a:latin typeface="+mn-lt"/>
                        <a:ea typeface="+mn-ea"/>
                        <a:cs typeface="+mn-cs"/>
                      </a:endParaRPr>
                    </a:p>
                    <a:p>
                      <a:pPr algn="just"/>
                      <a:r>
                        <a:rPr lang="es-ES" sz="1100" b="0" i="1" u="none" strike="noStrike" kern="1200" baseline="0" dirty="0" smtClean="0">
                          <a:solidFill>
                            <a:schemeClr val="dk1"/>
                          </a:solidFill>
                          <a:latin typeface="+mn-lt"/>
                          <a:ea typeface="+mn-ea"/>
                          <a:cs typeface="+mn-cs"/>
                        </a:rPr>
                        <a:t>Enfado/ Ira </a:t>
                      </a:r>
                      <a:endParaRPr lang="es-ES" sz="1100" b="0" i="0" u="none" strike="noStrike" kern="1200" baseline="0" dirty="0" smtClean="0">
                        <a:solidFill>
                          <a:schemeClr val="dk1"/>
                        </a:solidFill>
                        <a:latin typeface="+mn-lt"/>
                        <a:ea typeface="+mn-ea"/>
                        <a:cs typeface="+mn-cs"/>
                      </a:endParaRPr>
                    </a:p>
                    <a:p>
                      <a:pPr algn="just"/>
                      <a:r>
                        <a:rPr lang="es-ES" sz="1100" b="0" i="1" u="none" strike="noStrike" kern="1200" baseline="0" dirty="0" smtClean="0">
                          <a:solidFill>
                            <a:schemeClr val="dk1"/>
                          </a:solidFill>
                          <a:latin typeface="+mn-lt"/>
                          <a:ea typeface="+mn-ea"/>
                          <a:cs typeface="+mn-cs"/>
                        </a:rPr>
                        <a:t>Alegría/ Furor </a:t>
                      </a:r>
                      <a:endParaRPr lang="es-ES" sz="1100" b="0" i="0" u="none" strike="noStrike" kern="1200" baseline="0" dirty="0" smtClean="0">
                        <a:solidFill>
                          <a:schemeClr val="dk1"/>
                        </a:solidFill>
                        <a:latin typeface="+mn-lt"/>
                        <a:ea typeface="+mn-ea"/>
                        <a:cs typeface="+mn-cs"/>
                      </a:endParaRPr>
                    </a:p>
                    <a:p>
                      <a:pPr algn="just"/>
                      <a:r>
                        <a:rPr lang="es-ES" sz="1100" b="0" i="1" u="none" strike="noStrike" kern="1200" baseline="0" dirty="0" smtClean="0">
                          <a:solidFill>
                            <a:schemeClr val="dk1"/>
                          </a:solidFill>
                          <a:latin typeface="+mn-lt"/>
                          <a:ea typeface="+mn-ea"/>
                          <a:cs typeface="+mn-cs"/>
                        </a:rPr>
                        <a:t>Tristeza/ Desesperanza </a:t>
                      </a:r>
                      <a:endParaRPr lang="es-ES" sz="1100" b="0" i="0" u="none" strike="noStrike" kern="1200" baseline="0" dirty="0" smtClean="0">
                        <a:solidFill>
                          <a:schemeClr val="dk1"/>
                        </a:solidFill>
                        <a:latin typeface="+mn-lt"/>
                        <a:ea typeface="+mn-ea"/>
                        <a:cs typeface="+mn-cs"/>
                      </a:endParaRPr>
                    </a:p>
                    <a:p>
                      <a:pPr algn="just"/>
                      <a:r>
                        <a:rPr lang="es-ES" sz="1100" b="0" i="1" u="none" strike="noStrike" kern="1200" baseline="0" dirty="0" smtClean="0">
                          <a:solidFill>
                            <a:schemeClr val="dk1"/>
                          </a:solidFill>
                          <a:latin typeface="+mn-lt"/>
                          <a:ea typeface="+mn-ea"/>
                          <a:cs typeface="+mn-cs"/>
                        </a:rPr>
                        <a:t>Nerviosismo/ Inquietud… </a:t>
                      </a:r>
                      <a:endParaRPr lang="es-ES" sz="1100" b="0" i="0" u="none" strike="noStrike" kern="1200" baseline="0" dirty="0" smtClean="0">
                        <a:solidFill>
                          <a:schemeClr val="dk1"/>
                        </a:solidFill>
                        <a:latin typeface="+mn-lt"/>
                        <a:ea typeface="+mn-ea"/>
                        <a:cs typeface="+mn-cs"/>
                      </a:endParaRPr>
                    </a:p>
                    <a:p>
                      <a:r>
                        <a:rPr lang="es-ES" sz="1100" b="0" i="0" u="none" strike="noStrike" kern="1200" baseline="0" dirty="0" smtClean="0">
                          <a:solidFill>
                            <a:schemeClr val="dk1"/>
                          </a:solidFill>
                          <a:latin typeface="+mn-lt"/>
                          <a:ea typeface="+mn-ea"/>
                          <a:cs typeface="+mn-cs"/>
                        </a:rPr>
                        <a:t>Les preguntaremos qué emociones son más intensas: ¿Cuál es más intenso, el miedo o el temor? Después, cogeremos dos tarjetas y un bote de témpera. Emplearemos esa témpera para pintar una de las tarjetas, sin hacer ninguna mezcla en el color. Cogeremos la segunda tarjeta y la pintaremos mezclando la témpera con agua. Por tanto, el color de una de las tarjetas será más intenso. Preguntaremos a los alumnos y alumnas con qué pareja de emociones juntaremos ese color. Después, les preguntaremos con cuál de las emociones de esa pareja juntarían ese tono, ésta vez dependiendo de la intensidad. Continuaremos hasta juntar todas las emociones con todas las tarjetas. </a:t>
                      </a:r>
                    </a:p>
                    <a:p>
                      <a:r>
                        <a:rPr lang="es-ES" sz="1100" b="0" i="0" u="none" strike="noStrike" kern="1200" baseline="0" dirty="0" smtClean="0">
                          <a:solidFill>
                            <a:schemeClr val="dk1"/>
                          </a:solidFill>
                          <a:latin typeface="+mn-lt"/>
                          <a:ea typeface="+mn-ea"/>
                          <a:cs typeface="+mn-cs"/>
                        </a:rPr>
                        <a:t>El ejercicio se puede hacer en pequeños grupos, dando un color a cada grupo, o lo pueden hacer todos juntos y juntas, si les guía el profesor/a.</a:t>
                      </a:r>
                    </a:p>
                    <a:p>
                      <a:r>
                        <a:rPr lang="es-ES" sz="1100" b="0" i="0" u="none" strike="noStrike" kern="1200" baseline="0" dirty="0" smtClean="0">
                          <a:solidFill>
                            <a:schemeClr val="dk1"/>
                          </a:solidFill>
                          <a:latin typeface="+mn-lt"/>
                          <a:ea typeface="+mn-ea"/>
                          <a:cs typeface="+mn-cs"/>
                        </a:rPr>
                        <a:t>Al terminar el ejercicio, podemos usar las tarjetas para decorar el aula, formando un mural.</a:t>
                      </a:r>
                    </a:p>
                    <a:p>
                      <a:pPr algn="just"/>
                      <a:endParaRPr lang="es-ES" sz="1100" b="0" i="0" u="none" strike="noStrike" kern="1200" baseline="0" dirty="0" smtClean="0">
                        <a:solidFill>
                          <a:schemeClr val="dk1"/>
                        </a:solidFill>
                        <a:latin typeface="+mn-lt"/>
                        <a:ea typeface="+mn-ea"/>
                        <a:cs typeface="+mn-cs"/>
                      </a:endParaRPr>
                    </a:p>
                  </a:txBody>
                  <a:tcPr marL="121920" marR="121920" marT="34290" marB="34290"/>
                </a:tc>
              </a:tr>
              <a:tr h="38951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algn="just" defTabSz="914400" rtl="0" eaLnBrk="1" latinLnBrk="0" hangingPunct="1"/>
                      <a:r>
                        <a:rPr lang="es-ES" sz="1100" b="0" i="0" u="none" strike="noStrike" kern="1200" baseline="0" dirty="0" smtClean="0">
                          <a:solidFill>
                            <a:schemeClr val="dk1"/>
                          </a:solidFill>
                          <a:latin typeface="+mn-lt"/>
                          <a:ea typeface="+mn-ea"/>
                          <a:cs typeface="+mn-cs"/>
                        </a:rPr>
                        <a:t>- Témperas - Agua - El dado de las emociones (en lugar de números aparecen el nombre de distintas emociones) - Aula de manualidades</a:t>
                      </a:r>
                    </a:p>
                  </a:txBody>
                  <a:tcPr marL="121920" marR="121920" marT="34290" marB="34290"/>
                </a:tc>
              </a:tr>
              <a:tr h="418915">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100" b="0" i="0" u="none" strike="noStrike" kern="1200" baseline="0" dirty="0" smtClean="0">
                          <a:solidFill>
                            <a:schemeClr val="dk1"/>
                          </a:solidFill>
                          <a:latin typeface="+mn-lt"/>
                          <a:ea typeface="+mn-ea"/>
                          <a:cs typeface="+mn-cs"/>
                        </a:rPr>
                        <a:t>30 minutos.</a:t>
                      </a:r>
                    </a:p>
                  </a:txBody>
                  <a:tcPr marL="121920" marR="121920" marT="34290" marB="34290"/>
                </a:tc>
              </a:tr>
              <a:tr h="673456">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100" b="0" i="0" u="none" strike="noStrike" kern="1200" baseline="0" dirty="0" smtClean="0">
                          <a:solidFill>
                            <a:schemeClr val="dk1"/>
                          </a:solidFill>
                          <a:latin typeface="+mn-lt"/>
                          <a:ea typeface="+mn-ea"/>
                          <a:cs typeface="+mn-cs"/>
                        </a:rPr>
                        <a:t>Los alumnos y alumnas decidirán qué emoción asociarán a cada color. Si el grupo es grande conviene trabajar en grupos pequeños; si el grupo es pequeño, trabajarán todos juntos y juntas alrededor de una mesa. </a:t>
                      </a:r>
                    </a:p>
                  </a:txBody>
                  <a:tcPr marL="121920" marR="121920" marT="34290" marB="34290"/>
                </a:tc>
              </a:tr>
            </a:tbl>
          </a:graphicData>
        </a:graphic>
      </p:graphicFrame>
      <p:sp>
        <p:nvSpPr>
          <p:cNvPr id="5" name="4 CuadroTexto"/>
          <p:cNvSpPr txBox="1"/>
          <p:nvPr/>
        </p:nvSpPr>
        <p:spPr>
          <a:xfrm>
            <a:off x="2339752" y="260649"/>
            <a:ext cx="5112568" cy="369332"/>
          </a:xfrm>
          <a:prstGeom prst="rect">
            <a:avLst/>
          </a:prstGeom>
          <a:noFill/>
        </p:spPr>
        <p:txBody>
          <a:bodyPr wrap="square" rtlCol="0">
            <a:spAutoFit/>
          </a:bodyPr>
          <a:lstStyle/>
          <a:p>
            <a:pPr algn="ctr"/>
            <a:r>
              <a:rPr lang="es-ES" dirty="0" smtClean="0"/>
              <a:t>Conciencia Emocional: Yo regulo mis emociones</a:t>
            </a:r>
            <a:endParaRPr lang="es-ES" dirty="0"/>
          </a:p>
        </p:txBody>
      </p:sp>
    </p:spTree>
    <p:extLst>
      <p:ext uri="{BB962C8B-B14F-4D97-AF65-F5344CB8AC3E}">
        <p14:creationId xmlns:p14="http://schemas.microsoft.com/office/powerpoint/2010/main" val="258630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55" y="0"/>
            <a:ext cx="9572448" cy="6904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447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423476053"/>
              </p:ext>
            </p:extLst>
          </p:nvPr>
        </p:nvGraphicFramePr>
        <p:xfrm>
          <a:off x="251520" y="593613"/>
          <a:ext cx="8496944" cy="6035040"/>
        </p:xfrm>
        <a:graphic>
          <a:graphicData uri="http://schemas.openxmlformats.org/drawingml/2006/table">
            <a:tbl>
              <a:tblPr firstRow="1" bandRow="1">
                <a:tableStyleId>{00A15C55-8517-42AA-B614-E9B94910E393}</a:tableStyleId>
              </a:tblPr>
              <a:tblGrid>
                <a:gridCol w="1728192"/>
                <a:gridCol w="6768752"/>
              </a:tblGrid>
              <a:tr h="265822">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LAS</a:t>
                      </a:r>
                      <a:r>
                        <a:rPr lang="es-ES" sz="1400" baseline="0" dirty="0" smtClean="0"/>
                        <a:t> EMOCIONES SON PODEROSAS</a:t>
                      </a:r>
                      <a:r>
                        <a:rPr lang="es-ES" sz="1400" dirty="0" smtClean="0"/>
                        <a:t>: Mi</a:t>
                      </a:r>
                      <a:r>
                        <a:rPr lang="es-ES" sz="1400" baseline="0" dirty="0" smtClean="0"/>
                        <a:t> objeto preciado</a:t>
                      </a:r>
                      <a:endParaRPr lang="es-ES" sz="1400" dirty="0" smtClean="0"/>
                    </a:p>
                  </a:txBody>
                  <a:tcPr marL="121920" marR="121920" marT="34290" marB="34290"/>
                </a:tc>
              </a:tr>
              <a:tr h="248824">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Identificar distintas emociones. - Analizar las propias emociones. - Saber afrontar situaciones difíciles.</a:t>
                      </a:r>
                    </a:p>
                  </a:txBody>
                  <a:tcPr marL="121920" marR="121920" marT="34290" marB="34290"/>
                </a:tc>
              </a:tr>
              <a:tr h="2823458">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100" b="0" i="0" u="none" strike="noStrike" kern="1200" baseline="0" dirty="0" smtClean="0">
                          <a:solidFill>
                            <a:schemeClr val="dk1"/>
                          </a:solidFill>
                          <a:latin typeface="+mn-lt"/>
                          <a:ea typeface="+mn-ea"/>
                          <a:cs typeface="+mn-cs"/>
                        </a:rPr>
                        <a:t>Unos días antes de hacer el ejercicio, pediremos a los alumnos y alumnas que traigan de casa un objeto. Este objeto tiene que ser especial, sobre todo al tocar o al oler (no pueden traerse animales). Les diremos también que traigan una cinta para taparse lo ojos.</a:t>
                      </a:r>
                    </a:p>
                    <a:p>
                      <a:pPr algn="just"/>
                      <a:r>
                        <a:rPr lang="es-ES" sz="1100" b="1" i="0" u="none" strike="noStrike" kern="1200" baseline="0" dirty="0" smtClean="0">
                          <a:solidFill>
                            <a:schemeClr val="dk1"/>
                          </a:solidFill>
                          <a:latin typeface="+mn-lt"/>
                          <a:ea typeface="+mn-ea"/>
                          <a:cs typeface="+mn-cs"/>
                        </a:rPr>
                        <a:t>Primera parte: </a:t>
                      </a:r>
                      <a:r>
                        <a:rPr lang="es-ES" sz="1100" b="0" i="0" u="none" strike="noStrike" kern="1200" baseline="0" dirty="0" smtClean="0">
                          <a:solidFill>
                            <a:schemeClr val="dk1"/>
                          </a:solidFill>
                          <a:latin typeface="+mn-lt"/>
                          <a:ea typeface="+mn-ea"/>
                          <a:cs typeface="+mn-cs"/>
                        </a:rPr>
                        <a:t>Dividiremos a los alumnos y alumnas en dos grupos; grupo A sentado, y grupo B de pie.</a:t>
                      </a:r>
                    </a:p>
                    <a:p>
                      <a:pPr algn="just"/>
                      <a:r>
                        <a:rPr lang="es-ES" sz="1100" b="0" i="0" u="none" strike="noStrike" kern="1200" baseline="0" dirty="0" smtClean="0">
                          <a:solidFill>
                            <a:schemeClr val="dk1"/>
                          </a:solidFill>
                          <a:latin typeface="+mn-lt"/>
                          <a:ea typeface="+mn-ea"/>
                          <a:cs typeface="+mn-cs"/>
                        </a:rPr>
                        <a:t>El grupo A se sentará en el suelo, muy separados/as entre ellos/as. Les pondremos una cinta en los ojos y les pediremos silencio. </a:t>
                      </a:r>
                    </a:p>
                    <a:p>
                      <a:pPr algn="just"/>
                      <a:r>
                        <a:rPr lang="es-ES" sz="1100" b="0" i="0" u="none" strike="noStrike" kern="1200" baseline="0" dirty="0" smtClean="0">
                          <a:solidFill>
                            <a:schemeClr val="dk1"/>
                          </a:solidFill>
                          <a:latin typeface="+mn-lt"/>
                          <a:ea typeface="+mn-ea"/>
                          <a:cs typeface="+mn-cs"/>
                        </a:rPr>
                        <a:t>Cada miembro del grupo B cogerá su objeto y se acercarán quienes están sentados/as para poner su objeto en las manos de la otra persona. </a:t>
                      </a:r>
                    </a:p>
                    <a:p>
                      <a:pPr algn="just"/>
                      <a:r>
                        <a:rPr lang="es-ES" sz="1100" b="0" i="0" u="none" strike="noStrike" kern="1200" baseline="0" dirty="0" smtClean="0">
                          <a:solidFill>
                            <a:schemeClr val="dk1"/>
                          </a:solidFill>
                          <a:latin typeface="+mn-lt"/>
                          <a:ea typeface="+mn-ea"/>
                          <a:cs typeface="+mn-cs"/>
                        </a:rPr>
                        <a:t>Quien tenga los ojos cerrados tendrá que adivinar lo que es, y una vez adivinado, cogerá el objeto de otra persona compañera para adivinar qué es (así hasta que todos y todas del grupo A adivinen los objetos de los y las del grupo B). Tras tocar todos los objetos y tratar de adivinar qué son, les pediremos que guarden silencio y que se vayan quitando la cinta de los ojos.</a:t>
                      </a:r>
                    </a:p>
                    <a:p>
                      <a:r>
                        <a:rPr lang="es-ES" sz="1100" b="0" i="0" u="none" strike="noStrike" kern="1200" baseline="0" dirty="0" smtClean="0">
                          <a:solidFill>
                            <a:schemeClr val="dk1"/>
                          </a:solidFill>
                          <a:latin typeface="+mn-lt"/>
                          <a:ea typeface="+mn-ea"/>
                          <a:cs typeface="+mn-cs"/>
                        </a:rPr>
                        <a:t>Después, se intercambiarán los papeles: el grupo B se sentará y el grupo A será el que ofrezca sus objetos.</a:t>
                      </a:r>
                    </a:p>
                    <a:p>
                      <a:r>
                        <a:rPr lang="es-ES" sz="1100" b="1" i="0" u="none" strike="noStrike" kern="1200" baseline="0" dirty="0" smtClean="0">
                          <a:solidFill>
                            <a:schemeClr val="dk1"/>
                          </a:solidFill>
                          <a:latin typeface="+mn-lt"/>
                          <a:ea typeface="+mn-ea"/>
                          <a:cs typeface="+mn-cs"/>
                        </a:rPr>
                        <a:t>Segunda parte: </a:t>
                      </a:r>
                      <a:r>
                        <a:rPr lang="es-ES" sz="1100" b="0" i="0" u="none" strike="noStrike" kern="1200" baseline="0" dirty="0" smtClean="0">
                          <a:solidFill>
                            <a:schemeClr val="dk1"/>
                          </a:solidFill>
                          <a:latin typeface="+mn-lt"/>
                          <a:ea typeface="+mn-ea"/>
                          <a:cs typeface="+mn-cs"/>
                        </a:rPr>
                        <a:t>Todos y todas se sentarán haciendo un círculo en el suelo y comentarán lo que han ido sintiendo a medida que transcurría el ejercicio. Podemos hacer las siguientes preguntas para dirigir la conversación: </a:t>
                      </a:r>
                    </a:p>
                    <a:p>
                      <a:r>
                        <a:rPr lang="es-ES" sz="1100" b="0" i="1" u="none" strike="noStrike" kern="1200" baseline="0" dirty="0" smtClean="0">
                          <a:solidFill>
                            <a:schemeClr val="dk1"/>
                          </a:solidFill>
                          <a:latin typeface="+mn-lt"/>
                          <a:ea typeface="+mn-ea"/>
                          <a:cs typeface="+mn-cs"/>
                        </a:rPr>
                        <a:t>- ¿Qué sentías cuando tenías los ojos cerrados y no se te acercaba nadie? </a:t>
                      </a:r>
                      <a:endParaRPr lang="es-ES" sz="1100" b="0" i="0" u="none" strike="noStrike" kern="1200" baseline="0" dirty="0" smtClean="0">
                        <a:solidFill>
                          <a:schemeClr val="dk1"/>
                        </a:solidFill>
                        <a:latin typeface="+mn-lt"/>
                        <a:ea typeface="+mn-ea"/>
                        <a:cs typeface="+mn-cs"/>
                      </a:endParaRPr>
                    </a:p>
                    <a:p>
                      <a:r>
                        <a:rPr lang="es-ES" sz="1100" b="0" i="1" u="none" strike="noStrike" kern="1200" baseline="0" dirty="0" smtClean="0">
                          <a:solidFill>
                            <a:schemeClr val="dk1"/>
                          </a:solidFill>
                          <a:latin typeface="+mn-lt"/>
                          <a:ea typeface="+mn-ea"/>
                          <a:cs typeface="+mn-cs"/>
                        </a:rPr>
                        <a:t>- ¿Qué has sentido cuando te han puesto el objeto en las manos? </a:t>
                      </a:r>
                      <a:endParaRPr lang="es-ES" sz="1100" b="0" i="0" u="none" strike="noStrike" kern="1200" baseline="0" dirty="0" smtClean="0">
                        <a:solidFill>
                          <a:schemeClr val="dk1"/>
                        </a:solidFill>
                        <a:latin typeface="+mn-lt"/>
                        <a:ea typeface="+mn-ea"/>
                        <a:cs typeface="+mn-cs"/>
                      </a:endParaRPr>
                    </a:p>
                    <a:p>
                      <a:r>
                        <a:rPr lang="es-ES" sz="1100" b="0" i="1" u="none" strike="noStrike" kern="1200" baseline="0" dirty="0" smtClean="0">
                          <a:solidFill>
                            <a:schemeClr val="dk1"/>
                          </a:solidFill>
                          <a:latin typeface="+mn-lt"/>
                          <a:ea typeface="+mn-ea"/>
                          <a:cs typeface="+mn-cs"/>
                        </a:rPr>
                        <a:t>- ¿Y cuando alguien te ha tirado el objeto bruscamente? </a:t>
                      </a:r>
                      <a:endParaRPr lang="es-ES" sz="1100" b="0" i="0" u="none" strike="noStrike" kern="1200" baseline="0" dirty="0" smtClean="0">
                        <a:solidFill>
                          <a:schemeClr val="dk1"/>
                        </a:solidFill>
                        <a:latin typeface="+mn-lt"/>
                        <a:ea typeface="+mn-ea"/>
                        <a:cs typeface="+mn-cs"/>
                      </a:endParaRPr>
                    </a:p>
                    <a:p>
                      <a:r>
                        <a:rPr lang="es-ES" sz="1100" b="0" i="1" u="none" strike="noStrike" kern="1200" baseline="0" dirty="0" smtClean="0">
                          <a:solidFill>
                            <a:schemeClr val="dk1"/>
                          </a:solidFill>
                          <a:latin typeface="+mn-lt"/>
                          <a:ea typeface="+mn-ea"/>
                          <a:cs typeface="+mn-cs"/>
                        </a:rPr>
                        <a:t>- ¿Cuál te ha gustado más? </a:t>
                      </a:r>
                      <a:endParaRPr lang="es-ES" sz="1100" b="0" i="0" u="none" strike="noStrike" kern="1200" baseline="0" dirty="0" smtClean="0">
                        <a:solidFill>
                          <a:schemeClr val="dk1"/>
                        </a:solidFill>
                        <a:latin typeface="+mn-lt"/>
                        <a:ea typeface="+mn-ea"/>
                        <a:cs typeface="+mn-cs"/>
                      </a:endParaRPr>
                    </a:p>
                    <a:p>
                      <a:r>
                        <a:rPr lang="es-ES" sz="1100" b="0" i="1" u="none" strike="noStrike" kern="1200" baseline="0" dirty="0" smtClean="0">
                          <a:solidFill>
                            <a:schemeClr val="dk1"/>
                          </a:solidFill>
                          <a:latin typeface="+mn-lt"/>
                          <a:ea typeface="+mn-ea"/>
                          <a:cs typeface="+mn-cs"/>
                        </a:rPr>
                        <a:t>- ¿Cómo te has sentido cuando alguien se ha puesto a chillar o a gritar y tú tenías los ojos cerrados? </a:t>
                      </a:r>
                      <a:endParaRPr lang="es-ES" sz="1100" b="0" i="0" u="none" strike="noStrike" kern="1200" baseline="0" dirty="0" smtClean="0">
                        <a:solidFill>
                          <a:schemeClr val="dk1"/>
                        </a:solidFill>
                        <a:latin typeface="+mn-lt"/>
                        <a:ea typeface="+mn-ea"/>
                        <a:cs typeface="+mn-cs"/>
                      </a:endParaRPr>
                    </a:p>
                    <a:p>
                      <a:r>
                        <a:rPr lang="es-ES" sz="1100" b="0" i="1" u="none" strike="noStrike" kern="1200" baseline="0" dirty="0" smtClean="0">
                          <a:solidFill>
                            <a:schemeClr val="dk1"/>
                          </a:solidFill>
                          <a:latin typeface="+mn-lt"/>
                          <a:ea typeface="+mn-ea"/>
                          <a:cs typeface="+mn-cs"/>
                        </a:rPr>
                        <a:t>- ¿Te ha costado mantener la calma? </a:t>
                      </a:r>
                      <a:endParaRPr lang="es-ES" sz="1100" b="0" i="0" u="none" strike="noStrike" kern="1200" baseline="0" dirty="0" smtClean="0">
                        <a:solidFill>
                          <a:schemeClr val="dk1"/>
                        </a:solidFill>
                        <a:latin typeface="+mn-lt"/>
                        <a:ea typeface="+mn-ea"/>
                        <a:cs typeface="+mn-cs"/>
                      </a:endParaRPr>
                    </a:p>
                    <a:p>
                      <a:r>
                        <a:rPr lang="es-ES" sz="1100" b="0" i="1" u="none" strike="noStrike" kern="1200" baseline="0" dirty="0" smtClean="0">
                          <a:solidFill>
                            <a:schemeClr val="dk1"/>
                          </a:solidFill>
                          <a:latin typeface="+mn-lt"/>
                          <a:ea typeface="+mn-ea"/>
                          <a:cs typeface="+mn-cs"/>
                        </a:rPr>
                        <a:t>- ¿En qué momento has sentido miedo?, ¿nerviosismo?, ¿preocupación?, ¿vergüenza? </a:t>
                      </a:r>
                      <a:endParaRPr lang="es-ES" sz="1100" b="0" i="0" u="none" strike="noStrike" kern="1200" baseline="0" dirty="0" smtClean="0">
                        <a:solidFill>
                          <a:schemeClr val="dk1"/>
                        </a:solidFill>
                        <a:latin typeface="+mn-lt"/>
                        <a:ea typeface="+mn-ea"/>
                        <a:cs typeface="+mn-cs"/>
                      </a:endParaRPr>
                    </a:p>
                    <a:p>
                      <a:r>
                        <a:rPr lang="es-ES" sz="1100" b="0" i="1" u="none" strike="noStrike" kern="1200" baseline="0" dirty="0" smtClean="0">
                          <a:solidFill>
                            <a:schemeClr val="dk1"/>
                          </a:solidFill>
                          <a:latin typeface="+mn-lt"/>
                          <a:ea typeface="+mn-ea"/>
                          <a:cs typeface="+mn-cs"/>
                        </a:rPr>
                        <a:t>- ¿Has sentido en algún momento que solamente tú estabas sentado/a en el suelo y con los ojos cerrados? </a:t>
                      </a:r>
                      <a:endParaRPr lang="es-ES" sz="1100" b="0" i="0" u="none" strike="noStrike" kern="1200" baseline="0" dirty="0" smtClean="0">
                        <a:solidFill>
                          <a:schemeClr val="dk1"/>
                        </a:solidFill>
                        <a:latin typeface="+mn-lt"/>
                        <a:ea typeface="+mn-ea"/>
                        <a:cs typeface="+mn-cs"/>
                      </a:endParaRPr>
                    </a:p>
                    <a:p>
                      <a:r>
                        <a:rPr lang="es-ES" sz="1100" b="0" i="1" u="none" strike="noStrike" kern="1200" baseline="0" dirty="0" smtClean="0">
                          <a:solidFill>
                            <a:schemeClr val="dk1"/>
                          </a:solidFill>
                          <a:latin typeface="+mn-lt"/>
                          <a:ea typeface="+mn-ea"/>
                          <a:cs typeface="+mn-cs"/>
                        </a:rPr>
                        <a:t>- ¿Qué has sentido al poner a alguien tu objeto en las manos? </a:t>
                      </a:r>
                      <a:endParaRPr lang="es-ES" sz="1100" b="0" i="0" u="none" strike="noStrike" kern="1200" baseline="0" dirty="0" smtClean="0">
                        <a:solidFill>
                          <a:schemeClr val="dk1"/>
                        </a:solidFill>
                        <a:latin typeface="+mn-lt"/>
                        <a:ea typeface="+mn-ea"/>
                        <a:cs typeface="+mn-cs"/>
                      </a:endParaRPr>
                    </a:p>
                    <a:p>
                      <a:r>
                        <a:rPr lang="es-ES" sz="1100" b="0" i="1" u="none" strike="noStrike" kern="1200" baseline="0" dirty="0" smtClean="0">
                          <a:solidFill>
                            <a:schemeClr val="dk1"/>
                          </a:solidFill>
                          <a:latin typeface="+mn-lt"/>
                          <a:ea typeface="+mn-ea"/>
                          <a:cs typeface="+mn-cs"/>
                        </a:rPr>
                        <a:t>- ¿Has querido tranquilizar a alguien?</a:t>
                      </a:r>
                      <a:endParaRPr lang="es-ES" sz="1100" b="0" i="0" u="none" strike="noStrike" kern="1200" baseline="0" dirty="0" smtClean="0">
                        <a:solidFill>
                          <a:schemeClr val="dk1"/>
                        </a:solidFill>
                        <a:latin typeface="+mn-lt"/>
                        <a:ea typeface="+mn-ea"/>
                        <a:cs typeface="+mn-cs"/>
                      </a:endParaRPr>
                    </a:p>
                  </a:txBody>
                  <a:tcPr marL="121920" marR="121920" marT="34290" marB="34290"/>
                </a:tc>
              </a:tr>
              <a:tr h="237084">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-Cintas para taparse los ojos -Objetos traídos de casa</a:t>
                      </a:r>
                    </a:p>
                  </a:txBody>
                  <a:tcPr marL="121920" marR="121920" marT="34290" marB="34290"/>
                </a:tc>
              </a:tr>
              <a:tr h="242669">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endParaRPr lang="es-ES" sz="1200" b="0" i="0" u="none" strike="noStrike" kern="1200" baseline="0" dirty="0" smtClean="0">
                        <a:solidFill>
                          <a:schemeClr val="dk1"/>
                        </a:solidFill>
                        <a:latin typeface="+mn-lt"/>
                        <a:ea typeface="+mn-ea"/>
                        <a:cs typeface="+mn-cs"/>
                      </a:endParaRPr>
                    </a:p>
                  </a:txBody>
                  <a:tcPr marL="121920" marR="121920" marT="34290" marB="34290"/>
                </a:tc>
              </a:tr>
              <a:tr h="55430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100" b="0" i="0" u="none" strike="noStrike" kern="1200" baseline="0" dirty="0" smtClean="0">
                          <a:solidFill>
                            <a:schemeClr val="dk1"/>
                          </a:solidFill>
                          <a:latin typeface="+mn-lt"/>
                          <a:ea typeface="+mn-ea"/>
                          <a:cs typeface="+mn-cs"/>
                        </a:rPr>
                        <a:t>Es importante mantener el silencio mientras se realiza el ejercicio; ayuda a aumentar la duda entre quienes están esperando y cada cual se da cuenta mas fácilmente de lo que siente.</a:t>
                      </a:r>
                    </a:p>
                    <a:p>
                      <a:r>
                        <a:rPr lang="es-ES" sz="1100" b="0" i="0" u="none" strike="noStrike" kern="1200" baseline="0" dirty="0" smtClean="0">
                          <a:solidFill>
                            <a:schemeClr val="dk1"/>
                          </a:solidFill>
                          <a:latin typeface="+mn-lt"/>
                          <a:ea typeface="+mn-ea"/>
                          <a:cs typeface="+mn-cs"/>
                        </a:rPr>
                        <a:t>Si alguien no sabe qué traer, éstas son algunas propuestas: una pluma, paja, una esponja, crema, la cabeza de una fregona, etc.</a:t>
                      </a:r>
                    </a:p>
                  </a:txBody>
                  <a:tcPr marL="121920" marR="121920" marT="34290" marB="34290"/>
                </a:tc>
              </a:tr>
            </a:tbl>
          </a:graphicData>
        </a:graphic>
      </p:graphicFrame>
      <p:sp>
        <p:nvSpPr>
          <p:cNvPr id="5" name="4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Yo regulo mis emociones</a:t>
            </a:r>
            <a:endParaRPr lang="es-ES" dirty="0"/>
          </a:p>
        </p:txBody>
      </p:sp>
    </p:spTree>
    <p:extLst>
      <p:ext uri="{BB962C8B-B14F-4D97-AF65-F5344CB8AC3E}">
        <p14:creationId xmlns:p14="http://schemas.microsoft.com/office/powerpoint/2010/main" val="3083481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810677850"/>
              </p:ext>
            </p:extLst>
          </p:nvPr>
        </p:nvGraphicFramePr>
        <p:xfrm>
          <a:off x="323528" y="1052736"/>
          <a:ext cx="8496944" cy="4849304"/>
        </p:xfrm>
        <a:graphic>
          <a:graphicData uri="http://schemas.openxmlformats.org/drawingml/2006/table">
            <a:tbl>
              <a:tblPr firstRow="1" bandRow="1">
                <a:tableStyleId>{00A15C55-8517-42AA-B614-E9B94910E393}</a:tableStyleId>
              </a:tblPr>
              <a:tblGrid>
                <a:gridCol w="1728192"/>
                <a:gridCol w="6768752"/>
              </a:tblGrid>
              <a:tr h="481324">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LAS</a:t>
                      </a:r>
                      <a:r>
                        <a:rPr lang="es-ES" sz="1400" baseline="0" dirty="0" smtClean="0"/>
                        <a:t> EMOCIONES NOS AYUDAN O NOS DAÑAN</a:t>
                      </a:r>
                      <a:r>
                        <a:rPr lang="es-ES" sz="1400" dirty="0" smtClean="0"/>
                        <a:t>: Círculo</a:t>
                      </a:r>
                    </a:p>
                    <a:p>
                      <a:pPr algn="ctr"/>
                      <a:endParaRPr lang="es-ES" sz="1400" dirty="0" smtClean="0"/>
                    </a:p>
                  </a:txBody>
                  <a:tcPr marL="121920" marR="121920" marT="34290" marB="34290"/>
                </a:tc>
              </a:tr>
              <a:tr h="599804">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Identificar diferentes emociones. - Conocer cuáles son las emociones que nos pueden dañar. - Conocer cuáles son las emociones que nos ayudan. - Analizar los aspectos positivos y negativos de las emociones.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1623784">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El profesor o profesora pegará en la pizarra unas tarjetas en las que los alumnos y alumnas hayan escrito emociones distintas: amor, vergüenza, envidia, etc. (las emociones trabajadas hasta ahora).</a:t>
                      </a:r>
                    </a:p>
                    <a:p>
                      <a:r>
                        <a:rPr lang="es-ES" sz="1200" b="0" i="0" u="none" strike="noStrike" kern="1200" baseline="0" dirty="0" smtClean="0">
                          <a:solidFill>
                            <a:schemeClr val="dk1"/>
                          </a:solidFill>
                          <a:latin typeface="+mn-lt"/>
                          <a:ea typeface="+mn-ea"/>
                          <a:cs typeface="+mn-cs"/>
                        </a:rPr>
                        <a:t>Dibujaremos dos círculos en las esquinas de la pizarra (“nos pueden ayudar” y “nos pueden perjudicar”). Los alumnos y las alumnas, individualmente, deberán pegar las tarjetas en el círculo correspondiente. Una vez colocadas, debatiremos si estamos de acuerdo o no.</a:t>
                      </a:r>
                    </a:p>
                    <a:p>
                      <a:r>
                        <a:rPr lang="es-ES" sz="1200" b="0" i="0" u="none" strike="noStrike" kern="1200" baseline="0" dirty="0" smtClean="0">
                          <a:solidFill>
                            <a:schemeClr val="dk1"/>
                          </a:solidFill>
                          <a:latin typeface="+mn-lt"/>
                          <a:ea typeface="+mn-ea"/>
                          <a:cs typeface="+mn-cs"/>
                        </a:rPr>
                        <a:t>El profesor o profesora puede participar para ayudar si los alumnos y alumnas dudan en qué círculo debe ir cada emoción. Este ejercicio se puede realizar también en pequeños grupos. Entre todos y todas, pueden ir decidiendo dónde poner cada tarjeta y por qué. </a:t>
                      </a:r>
                    </a:p>
                    <a:p>
                      <a:endParaRPr lang="es-ES" sz="1200" b="0" i="0" u="none" strike="noStrike" kern="1200" baseline="0" dirty="0" smtClean="0">
                        <a:solidFill>
                          <a:schemeClr val="dk1"/>
                        </a:solidFill>
                        <a:latin typeface="+mn-lt"/>
                        <a:ea typeface="+mn-ea"/>
                        <a:cs typeface="+mn-cs"/>
                      </a:endParaRPr>
                    </a:p>
                  </a:txBody>
                  <a:tcPr marL="121920" marR="121920" marT="34290" marB="34290"/>
                </a:tc>
              </a:tr>
              <a:tr h="422084">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Tarjetas de emociones - Pizarra y tiza - “Chicle” para pegar las tarjetas a la pizarra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422084">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45 minutos. </a:t>
                      </a:r>
                    </a:p>
                  </a:txBody>
                  <a:tcPr marL="121920" marR="121920" marT="34290" marB="34290"/>
                </a:tc>
              </a:tr>
              <a:tr h="574084">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Es importante dejar claro que no es malo sentir las emociones que están en el círculo “nos pueden dañar”; se trata de emociones que todos y todas sentimos y debemos sentir. Por tanto, es muy importante sacar el lado positivo de esas emociones “dañinas” (por ejemplo: la tristeza puede aumentar nuestra inspiración y nuestra creatividad; por tanto, puede servirnos para escribir un poema, para dibujar, para crear algo... lo que nos ayudará a superar esa tristeza). </a:t>
                      </a:r>
                    </a:p>
                    <a:p>
                      <a:pPr marL="0" defTabSz="914400" rtl="0" eaLnBrk="1" latinLnBrk="0" hangingPunct="1"/>
                      <a:endParaRPr lang="es-ES" sz="1200" b="0" i="0" u="none" strike="noStrike" kern="1200" baseline="0" dirty="0">
                        <a:solidFill>
                          <a:schemeClr val="dk1"/>
                        </a:solidFill>
                        <a:latin typeface="+mn-lt"/>
                        <a:ea typeface="+mn-ea"/>
                        <a:cs typeface="+mn-cs"/>
                      </a:endParaRPr>
                    </a:p>
                  </a:txBody>
                  <a:tcPr marL="121920" marR="121920" marT="34290" marB="34290"/>
                </a:tc>
              </a:tr>
            </a:tbl>
          </a:graphicData>
        </a:graphic>
      </p:graphicFrame>
      <p:sp>
        <p:nvSpPr>
          <p:cNvPr id="6" name="5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Yo regulo mis emociones</a:t>
            </a:r>
            <a:endParaRPr lang="es-ES" dirty="0"/>
          </a:p>
        </p:txBody>
      </p:sp>
    </p:spTree>
    <p:extLst>
      <p:ext uri="{BB962C8B-B14F-4D97-AF65-F5344CB8AC3E}">
        <p14:creationId xmlns:p14="http://schemas.microsoft.com/office/powerpoint/2010/main" val="293420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833119361"/>
              </p:ext>
            </p:extLst>
          </p:nvPr>
        </p:nvGraphicFramePr>
        <p:xfrm>
          <a:off x="251520" y="1052736"/>
          <a:ext cx="8496944" cy="4529324"/>
        </p:xfrm>
        <a:graphic>
          <a:graphicData uri="http://schemas.openxmlformats.org/drawingml/2006/table">
            <a:tbl>
              <a:tblPr firstRow="1" bandRow="1">
                <a:tableStyleId>{00A15C55-8517-42AA-B614-E9B94910E393}</a:tableStyleId>
              </a:tblPr>
              <a:tblGrid>
                <a:gridCol w="1728192"/>
                <a:gridCol w="6768752"/>
              </a:tblGrid>
              <a:tr h="459077">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ctr"/>
                      <a:endParaRPr lang="es-ES" sz="1400" dirty="0" smtClean="0"/>
                    </a:p>
                    <a:p>
                      <a:pPr algn="ctr"/>
                      <a:r>
                        <a:rPr lang="es-ES" sz="1400" dirty="0" smtClean="0"/>
                        <a:t>LAS</a:t>
                      </a:r>
                      <a:r>
                        <a:rPr lang="es-ES" sz="1400" baseline="0" dirty="0" smtClean="0"/>
                        <a:t> EMOCIONES NOS AYUDAN O NOS DAÑAN</a:t>
                      </a:r>
                      <a:r>
                        <a:rPr lang="es-ES" sz="1400" dirty="0" smtClean="0"/>
                        <a:t>: Representado</a:t>
                      </a:r>
                      <a:endParaRPr lang="es-ES" sz="1400" dirty="0"/>
                    </a:p>
                  </a:txBody>
                  <a:tcPr marL="121920" marR="121920" marT="34290" marB="34290"/>
                </a:tc>
              </a:tr>
              <a:tr h="459076">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Desarrollar estrategias positivas ante diferentes emociones. - Afrontar situaciones difíciles. - Aceptar que cada uno/a tiene sus estrategias. - Analizar las propias emociones.</a:t>
                      </a:r>
                    </a:p>
                    <a:p>
                      <a:endParaRPr lang="es-ES" sz="1200" b="0" i="0" u="none" strike="noStrike" kern="1200" baseline="0" dirty="0" smtClean="0">
                        <a:solidFill>
                          <a:schemeClr val="dk1"/>
                        </a:solidFill>
                        <a:latin typeface="+mn-lt"/>
                        <a:ea typeface="+mn-ea"/>
                        <a:cs typeface="+mn-cs"/>
                      </a:endParaRPr>
                    </a:p>
                  </a:txBody>
                  <a:tcPr marL="121920" marR="121920" marT="34290" marB="34290"/>
                </a:tc>
              </a:tr>
              <a:tr h="1479767">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El profesor o profesora empezará el ejercicio con una pregunta, por ejemplo: </a:t>
                      </a:r>
                      <a:r>
                        <a:rPr lang="es-ES" sz="1200" b="0" i="1" u="none" strike="noStrike" kern="1200" baseline="0" dirty="0" smtClean="0">
                          <a:solidFill>
                            <a:schemeClr val="dk1"/>
                          </a:solidFill>
                          <a:latin typeface="+mn-lt"/>
                          <a:ea typeface="+mn-ea"/>
                          <a:cs typeface="+mn-cs"/>
                        </a:rPr>
                        <a:t>¿Qué haces cuando estás enfadado/a? ¿Qué haces para que se te pase?</a:t>
                      </a:r>
                      <a:endParaRPr lang="es-ES" sz="1200" b="0" i="0" u="none" strike="noStrike" kern="1200" baseline="0" dirty="0" smtClean="0">
                        <a:solidFill>
                          <a:schemeClr val="dk1"/>
                        </a:solidFill>
                        <a:latin typeface="+mn-lt"/>
                        <a:ea typeface="+mn-ea"/>
                        <a:cs typeface="+mn-cs"/>
                      </a:endParaRPr>
                    </a:p>
                    <a:p>
                      <a:r>
                        <a:rPr lang="es-ES" sz="1200" b="0" i="0" u="none" strike="noStrike" kern="1200" baseline="0" dirty="0" smtClean="0">
                          <a:solidFill>
                            <a:schemeClr val="dk1"/>
                          </a:solidFill>
                          <a:latin typeface="+mn-lt"/>
                          <a:ea typeface="+mn-ea"/>
                          <a:cs typeface="+mn-cs"/>
                        </a:rPr>
                        <a:t>Un alumno o alumna le dará una respuesta explicándole una situación determinada y un grupo de alumnos o alumnas representará esta situación. Entre todos y todas se decidirá si la respuesta dada por el alumno o alumna es adecuada o no, si le ayuda a que se le pase el enfado o si aumenta el enfado, etc.</a:t>
                      </a:r>
                    </a:p>
                    <a:p>
                      <a:r>
                        <a:rPr lang="es-ES" sz="1200" b="0" i="0" u="none" strike="noStrike" kern="1200" baseline="0" dirty="0" smtClean="0">
                          <a:solidFill>
                            <a:schemeClr val="dk1"/>
                          </a:solidFill>
                          <a:latin typeface="+mn-lt"/>
                          <a:ea typeface="+mn-ea"/>
                          <a:cs typeface="+mn-cs"/>
                        </a:rPr>
                        <a:t>Si deciden que no es adecuada, acordarán una nueva respuesta y la volverán a representar. Haremos lo mismo utilizando emociones diferentes (enfado, inquietud, envidia, vergüenza). El grupo decidirá la emoción que va a representar.</a:t>
                      </a:r>
                    </a:p>
                    <a:p>
                      <a:endParaRPr lang="es-ES" sz="1200" b="0" i="0" u="none" strike="noStrike" kern="1200" baseline="0" dirty="0" smtClean="0">
                        <a:solidFill>
                          <a:schemeClr val="dk1"/>
                        </a:solidFill>
                        <a:latin typeface="+mn-lt"/>
                        <a:ea typeface="+mn-ea"/>
                        <a:cs typeface="+mn-cs"/>
                      </a:endParaRPr>
                    </a:p>
                  </a:txBody>
                  <a:tcPr marL="121920" marR="121920" marT="34290" marB="34290"/>
                </a:tc>
              </a:tr>
              <a:tr h="45110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Espacio para hacer las representaciones.</a:t>
                      </a:r>
                    </a:p>
                    <a:p>
                      <a:endParaRPr lang="es-ES" sz="1200" b="0" i="0" u="none" strike="noStrike" kern="1200" baseline="0" dirty="0" smtClean="0">
                        <a:solidFill>
                          <a:schemeClr val="dk1"/>
                        </a:solidFill>
                        <a:latin typeface="+mn-lt"/>
                        <a:ea typeface="+mn-ea"/>
                        <a:cs typeface="+mn-cs"/>
                      </a:endParaRPr>
                    </a:p>
                  </a:txBody>
                  <a:tcPr marL="121920" marR="121920" marT="34290" marB="34290"/>
                </a:tc>
              </a:tr>
              <a:tr h="45110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Una sesión de 60 minutos.</a:t>
                      </a:r>
                    </a:p>
                  </a:txBody>
                  <a:tcPr marL="121920" marR="121920" marT="34290" marB="34290"/>
                </a:tc>
              </a:tr>
              <a:tr h="7131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Es aconsejable tomar por buenas todas las respuestas que proponen los alumnos y alumnas. Se darán cuenta de que unas respuestas son más apropiadas que otras. Asimismo, sería conveniente enriquecer el debate con las aportaciones del profesor o profesora.</a:t>
                      </a:r>
                      <a:endParaRPr lang="es-ES" sz="1200"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dirty="0" smtClean="0"/>
                    </a:p>
                  </a:txBody>
                  <a:tcPr marL="121920" marR="121920" marT="34290" marB="34290"/>
                </a:tc>
              </a:tr>
            </a:tbl>
          </a:graphicData>
        </a:graphic>
      </p:graphicFrame>
      <p:sp>
        <p:nvSpPr>
          <p:cNvPr id="6" name="5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Yo regulo mis emociones</a:t>
            </a:r>
            <a:endParaRPr lang="es-ES" dirty="0"/>
          </a:p>
        </p:txBody>
      </p:sp>
    </p:spTree>
    <p:extLst>
      <p:ext uri="{BB962C8B-B14F-4D97-AF65-F5344CB8AC3E}">
        <p14:creationId xmlns:p14="http://schemas.microsoft.com/office/powerpoint/2010/main" val="2134353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490100200"/>
              </p:ext>
            </p:extLst>
          </p:nvPr>
        </p:nvGraphicFramePr>
        <p:xfrm>
          <a:off x="251520" y="836713"/>
          <a:ext cx="8496944" cy="5593080"/>
        </p:xfrm>
        <a:graphic>
          <a:graphicData uri="http://schemas.openxmlformats.org/drawingml/2006/table">
            <a:tbl>
              <a:tblPr firstRow="1" bandRow="1">
                <a:tableStyleId>{00A15C55-8517-42AA-B614-E9B94910E393}</a:tableStyleId>
              </a:tblPr>
              <a:tblGrid>
                <a:gridCol w="1728192"/>
                <a:gridCol w="6768752"/>
              </a:tblGrid>
              <a:tr h="459077">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ctr"/>
                      <a:endParaRPr lang="es-ES" sz="1200" dirty="0" smtClean="0"/>
                    </a:p>
                    <a:p>
                      <a:pPr algn="ctr"/>
                      <a:r>
                        <a:rPr lang="es-ES" sz="1400" b="1" kern="1200" baseline="0" dirty="0" smtClean="0">
                          <a:solidFill>
                            <a:schemeClr val="lt1"/>
                          </a:solidFill>
                          <a:latin typeface="+mn-lt"/>
                          <a:ea typeface="+mn-ea"/>
                          <a:cs typeface="+mn-cs"/>
                        </a:rPr>
                        <a:t>¿QUÉ PUEDO HACER PARA QUE LAS EMOCI0NES ME AYUDEN?: ¿Cómo actuaría ante determinadas situaciones?</a:t>
                      </a:r>
                      <a:endParaRPr lang="es-ES" sz="1400" b="1" kern="1200" baseline="0" dirty="0">
                        <a:solidFill>
                          <a:schemeClr val="lt1"/>
                        </a:solidFill>
                        <a:latin typeface="+mn-lt"/>
                        <a:ea typeface="+mn-ea"/>
                        <a:cs typeface="+mn-cs"/>
                      </a:endParaRPr>
                    </a:p>
                  </a:txBody>
                  <a:tcPr marL="121920" marR="121920" marT="34290" marB="34290"/>
                </a:tc>
              </a:tr>
              <a:tr h="224779">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 En una situación tranquila y neutral, visualizar las respuestas que damos en determinadas situaciones. </a:t>
                      </a:r>
                    </a:p>
                    <a:p>
                      <a:r>
                        <a:rPr lang="es-ES" sz="1200" b="0" i="0" u="none" strike="noStrike" kern="1200" baseline="0" dirty="0" smtClean="0">
                          <a:solidFill>
                            <a:schemeClr val="dk1"/>
                          </a:solidFill>
                          <a:latin typeface="+mn-lt"/>
                          <a:ea typeface="+mn-ea"/>
                          <a:cs typeface="+mn-cs"/>
                        </a:rPr>
                        <a:t>- Analizar si son adecuadas esas respuestas que damos. </a:t>
                      </a:r>
                    </a:p>
                    <a:p>
                      <a:r>
                        <a:rPr lang="es-ES" sz="1200" b="0" i="0" u="none" strike="noStrike" kern="1200" baseline="0" dirty="0" smtClean="0">
                          <a:solidFill>
                            <a:schemeClr val="dk1"/>
                          </a:solidFill>
                          <a:latin typeface="+mn-lt"/>
                          <a:ea typeface="+mn-ea"/>
                          <a:cs typeface="+mn-cs"/>
                        </a:rPr>
                        <a:t>- Darnos cuenta de que ante una situación hay distintas reacciones posibles. </a:t>
                      </a:r>
                    </a:p>
                    <a:p>
                      <a:r>
                        <a:rPr lang="es-ES" sz="1200" b="0" i="0" u="none" strike="noStrike" kern="1200" baseline="0" dirty="0" smtClean="0">
                          <a:solidFill>
                            <a:schemeClr val="dk1"/>
                          </a:solidFill>
                          <a:latin typeface="+mn-lt"/>
                          <a:ea typeface="+mn-ea"/>
                          <a:cs typeface="+mn-cs"/>
                        </a:rPr>
                        <a:t>- Pensar reacciones más adecuadas. </a:t>
                      </a:r>
                    </a:p>
                    <a:p>
                      <a:r>
                        <a:rPr lang="es-ES" sz="1200" b="0" i="0" u="none" strike="noStrike" kern="1200" baseline="0" dirty="0" smtClean="0">
                          <a:solidFill>
                            <a:schemeClr val="dk1"/>
                          </a:solidFill>
                          <a:latin typeface="+mn-lt"/>
                          <a:ea typeface="+mn-ea"/>
                          <a:cs typeface="+mn-cs"/>
                        </a:rPr>
                        <a:t>- Ser capaces de recurrir a esas reacciones previamente ensayadas y trabajadas. </a:t>
                      </a:r>
                    </a:p>
                  </a:txBody>
                  <a:tcPr marL="121920" marR="121920" marT="34290" marB="34290"/>
                </a:tc>
              </a:tr>
              <a:tr h="1496558">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Repartiremos entre el alumnado unas hojas en las que se exponen las siguientes frases inacabadas:</a:t>
                      </a:r>
                    </a:p>
                    <a:p>
                      <a:r>
                        <a:rPr lang="es-ES" sz="1200" b="0" i="0" u="none" strike="noStrike" kern="1200" baseline="0" dirty="0" smtClean="0">
                          <a:solidFill>
                            <a:schemeClr val="dk1"/>
                          </a:solidFill>
                          <a:latin typeface="+mn-lt"/>
                          <a:ea typeface="+mn-ea"/>
                          <a:cs typeface="+mn-cs"/>
                        </a:rPr>
                        <a:t>- Los alumnos y las alumnas rellenarán esa hoja individualmente. Luego, se juntarán en grupos de tres o cuatro y comentarán lo que han puesto y por qué. </a:t>
                      </a:r>
                    </a:p>
                    <a:p>
                      <a:r>
                        <a:rPr lang="es-ES" sz="1200" b="0" i="0" u="none" strike="noStrike" kern="1200" baseline="0" dirty="0" smtClean="0">
                          <a:solidFill>
                            <a:schemeClr val="dk1"/>
                          </a:solidFill>
                          <a:latin typeface="+mn-lt"/>
                          <a:ea typeface="+mn-ea"/>
                          <a:cs typeface="+mn-cs"/>
                        </a:rPr>
                        <a:t>- Una vez acabado, se pondrán de acuerdo en cuál sería la respuesta más adecuada, y por qué, para llevarla a cabo la próxima vez que se den esas situaciones. </a:t>
                      </a:r>
                    </a:p>
                    <a:p>
                      <a:r>
                        <a:rPr lang="es-ES" sz="1200" b="0" i="0" u="none" strike="noStrike" kern="1200" baseline="0" dirty="0" smtClean="0">
                          <a:solidFill>
                            <a:schemeClr val="dk1"/>
                          </a:solidFill>
                          <a:latin typeface="+mn-lt"/>
                          <a:ea typeface="+mn-ea"/>
                          <a:cs typeface="+mn-cs"/>
                        </a:rPr>
                        <a:t>- Después comentarán entre todos y todas si están de acuerdo o no, si les ha parecido fácil o difícil entender el por qué de esos comportamientos, si les ha parecido difícil o no encontrar la respuesta más adecuada, etc.</a:t>
                      </a:r>
                    </a:p>
                  </a:txBody>
                  <a:tcPr marL="121920" marR="121920" marT="34290" marB="34290"/>
                </a:tc>
              </a:tr>
              <a:tr h="199587">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 Hoja y lápices. - Un aula que permita moverse para hacer grupos pequeños.</a:t>
                      </a:r>
                    </a:p>
                  </a:txBody>
                  <a:tcPr marL="121920" marR="121920" marT="34290" marB="34290"/>
                </a:tc>
              </a:tr>
              <a:tr h="203015">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 - Trabajo individual: 5 minutos. - Trabajo en grupo pequeño: 30 minutos. - Trabajo en grupo grande: 20 minutos.</a:t>
                      </a:r>
                    </a:p>
                  </a:txBody>
                  <a:tcPr marL="121920" marR="121920" marT="34290" marB="34290"/>
                </a:tc>
              </a:tr>
              <a:tr h="7131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r>
                        <a:rPr lang="es-ES" sz="1200" b="0" i="0" u="none" strike="noStrike" kern="1200" baseline="0" dirty="0" smtClean="0">
                          <a:solidFill>
                            <a:schemeClr val="dk1"/>
                          </a:solidFill>
                          <a:latin typeface="+mn-lt"/>
                          <a:ea typeface="+mn-ea"/>
                          <a:cs typeface="+mn-cs"/>
                        </a:rPr>
                        <a:t>Les comentaremos que al hacer el trabajo individual escriban lo primero que les venga a la mente, que no piensen mucho. El objetivo es saber cuáles son sus reacciones reales y no las más adecuadas.</a:t>
                      </a:r>
                    </a:p>
                    <a:p>
                      <a:r>
                        <a:rPr lang="es-ES" sz="1200" b="0" i="0" u="none" strike="noStrike" kern="1200" baseline="0" dirty="0" smtClean="0">
                          <a:solidFill>
                            <a:schemeClr val="dk1"/>
                          </a:solidFill>
                          <a:latin typeface="+mn-lt"/>
                          <a:ea typeface="+mn-ea"/>
                          <a:cs typeface="+mn-cs"/>
                        </a:rPr>
                        <a:t>Los grupos los organizará la persona tutora para que éstos sean heterogéneos. De esta forma, será más fácil que salgan respuestas diferentes.</a:t>
                      </a:r>
                    </a:p>
                    <a:p>
                      <a:r>
                        <a:rPr lang="es-ES" sz="1200" b="0" i="0" u="none" strike="noStrike" kern="1200" baseline="0" dirty="0" smtClean="0">
                          <a:solidFill>
                            <a:schemeClr val="dk1"/>
                          </a:solidFill>
                          <a:latin typeface="+mn-lt"/>
                          <a:ea typeface="+mn-ea"/>
                          <a:cs typeface="+mn-cs"/>
                        </a:rPr>
                        <a:t>A la hora de trabajar en grupos pequeños, no habrá tiempo para analizarlo todo, por lo que la persona tutora dividirá las situaciones entre los distintos grupos.</a:t>
                      </a:r>
                    </a:p>
                    <a:p>
                      <a:r>
                        <a:rPr lang="es-ES" sz="1200" b="0" i="0" u="none" strike="noStrike" kern="1200" baseline="0" dirty="0" smtClean="0">
                          <a:solidFill>
                            <a:schemeClr val="dk1"/>
                          </a:solidFill>
                          <a:latin typeface="+mn-lt"/>
                          <a:ea typeface="+mn-ea"/>
                          <a:cs typeface="+mn-cs"/>
                        </a:rPr>
                        <a:t>Como el profesor o profesora conoce a sus alumnos y alumnas, puede cambiar las situaciones expuestas y poner las que se den habitualmente entre sus alumnos y alumnas, siempre y cuando estén un poco modificadas, para que los alumnos y alumnas no se identifiquen tan fácilmente.</a:t>
                      </a:r>
                    </a:p>
                  </a:txBody>
                  <a:tcPr marL="121920" marR="121920" marT="34290" marB="34290"/>
                </a:tc>
              </a:tr>
            </a:tbl>
          </a:graphicData>
        </a:graphic>
      </p:graphicFrame>
      <p:sp>
        <p:nvSpPr>
          <p:cNvPr id="6" name="5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Yo regulo mis emociones</a:t>
            </a:r>
            <a:endParaRPr lang="es-ES" dirty="0"/>
          </a:p>
        </p:txBody>
      </p:sp>
    </p:spTree>
    <p:extLst>
      <p:ext uri="{BB962C8B-B14F-4D97-AF65-F5344CB8AC3E}">
        <p14:creationId xmlns:p14="http://schemas.microsoft.com/office/powerpoint/2010/main" val="204770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626648712"/>
              </p:ext>
            </p:extLst>
          </p:nvPr>
        </p:nvGraphicFramePr>
        <p:xfrm>
          <a:off x="251520" y="1124744"/>
          <a:ext cx="8496944" cy="5044440"/>
        </p:xfrm>
        <a:graphic>
          <a:graphicData uri="http://schemas.openxmlformats.org/drawingml/2006/table">
            <a:tbl>
              <a:tblPr firstRow="1" bandRow="1">
                <a:tableStyleId>{00A15C55-8517-42AA-B614-E9B94910E393}</a:tableStyleId>
              </a:tblPr>
              <a:tblGrid>
                <a:gridCol w="1728192"/>
                <a:gridCol w="6768752"/>
              </a:tblGrid>
              <a:tr h="4348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1" kern="1200" baseline="0" dirty="0" smtClean="0">
                          <a:solidFill>
                            <a:schemeClr val="lt1"/>
                          </a:solidFill>
                          <a:latin typeface="+mn-lt"/>
                          <a:ea typeface="+mn-ea"/>
                          <a:cs typeface="+mn-cs"/>
                        </a:rPr>
                        <a:t>¿QUÉ PUEDO HACER PARA QUE LAS EMOCI0NES ME AYUDEN?: El  ejercicio del “Bombo”</a:t>
                      </a:r>
                    </a:p>
                    <a:p>
                      <a:pPr algn="ctr"/>
                      <a:endParaRPr lang="es-ES" sz="1400" dirty="0" smtClean="0"/>
                    </a:p>
                  </a:txBody>
                  <a:tcPr marL="121920" marR="121920" marT="34290" marB="34290"/>
                </a:tc>
              </a:tr>
              <a:tr h="62218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 Controlar muchas de las reacciones que tomamos instintivamente o automáticamente. </a:t>
                      </a:r>
                    </a:p>
                    <a:p>
                      <a:pPr algn="just"/>
                      <a:r>
                        <a:rPr lang="es-ES" sz="1200" b="0" i="0" u="none" strike="noStrike" kern="1200" baseline="0" dirty="0" smtClean="0">
                          <a:solidFill>
                            <a:schemeClr val="dk1"/>
                          </a:solidFill>
                          <a:latin typeface="+mn-lt"/>
                          <a:ea typeface="+mn-ea"/>
                          <a:cs typeface="+mn-cs"/>
                        </a:rPr>
                        <a:t>- Darnos cuenta de la capacidad de controlar estas reacciones. </a:t>
                      </a:r>
                    </a:p>
                    <a:p>
                      <a:pPr marL="171450" indent="-171450" algn="just">
                        <a:buFontTx/>
                        <a:buChar char="-"/>
                      </a:pPr>
                      <a:r>
                        <a:rPr lang="es-ES" sz="1200" b="0" i="0" u="none" strike="noStrike" kern="1200" baseline="0" dirty="0" smtClean="0">
                          <a:solidFill>
                            <a:schemeClr val="dk1"/>
                          </a:solidFill>
                          <a:latin typeface="+mn-lt"/>
                          <a:ea typeface="+mn-ea"/>
                          <a:cs typeface="+mn-cs"/>
                        </a:rPr>
                        <a:t>Aprender técnicas para controlar la reacción de las emociones cuando estamos enfadados o enfadadas, tenemos miedo, estamos nerviosos o nerviosas, etc.</a:t>
                      </a:r>
                    </a:p>
                    <a:p>
                      <a:pPr marL="171450" indent="-171450" algn="just">
                        <a:buFontTx/>
                        <a:buChar char="-"/>
                      </a:pPr>
                      <a:endParaRPr lang="es-ES" sz="1200" b="0" i="0" u="none" strike="noStrike" kern="1200" baseline="0" dirty="0" smtClean="0">
                        <a:solidFill>
                          <a:schemeClr val="dk1"/>
                        </a:solidFill>
                        <a:latin typeface="+mn-lt"/>
                        <a:ea typeface="+mn-ea"/>
                        <a:cs typeface="+mn-cs"/>
                      </a:endParaRPr>
                    </a:p>
                  </a:txBody>
                  <a:tcPr marL="121920" marR="121920" marT="34290" marB="34290"/>
                </a:tc>
              </a:tr>
              <a:tr h="137149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Tomando cualquier excusa, le daremos a cada alumno/a un dibujo para pintar. Cuando estén trabajando, el profesor o profesora le dará al bombo con mucha fuerza. Seguramente, todos y todas se asustarán y el ritmo de trabajo se parará.</a:t>
                      </a:r>
                    </a:p>
                    <a:p>
                      <a:pPr algn="just"/>
                      <a:r>
                        <a:rPr lang="es-ES" sz="1200" b="0" i="0" u="none" strike="noStrike" kern="1200" baseline="0" dirty="0" smtClean="0">
                          <a:solidFill>
                            <a:schemeClr val="dk1"/>
                          </a:solidFill>
                          <a:latin typeface="+mn-lt"/>
                          <a:ea typeface="+mn-ea"/>
                          <a:cs typeface="+mn-cs"/>
                        </a:rPr>
                        <a:t>El profesor o profesora pedirá entonces a cada alumno/a que explique qué ha sentido, qué ha pensado, qué reacciones ha tenido, etc. </a:t>
                      </a:r>
                    </a:p>
                    <a:p>
                      <a:pPr algn="just"/>
                      <a:r>
                        <a:rPr lang="es-ES" sz="1200" b="0" i="0" u="none" strike="noStrike" kern="1200" baseline="0" dirty="0" smtClean="0">
                          <a:solidFill>
                            <a:schemeClr val="dk1"/>
                          </a:solidFill>
                          <a:latin typeface="+mn-lt"/>
                          <a:ea typeface="+mn-ea"/>
                          <a:cs typeface="+mn-cs"/>
                        </a:rPr>
                        <a:t>En otro momento hará lo mismo, pero una vez realizado un ejercicio de relajación con ellos y ellas.</a:t>
                      </a:r>
                    </a:p>
                    <a:p>
                      <a:pPr algn="just"/>
                      <a:r>
                        <a:rPr lang="es-ES" sz="1200" b="0" i="0" u="none" strike="noStrike" kern="1200" baseline="0" dirty="0" smtClean="0">
                          <a:solidFill>
                            <a:schemeClr val="dk1"/>
                          </a:solidFill>
                          <a:latin typeface="+mn-lt"/>
                          <a:ea typeface="+mn-ea"/>
                          <a:cs typeface="+mn-cs"/>
                        </a:rPr>
                        <a:t>Se volverá a repetir el ejercicio, esta vez cuando los alumnos y alumnas se lo esperen, y se comentará qué reacciones han tenido, para que vean cómo ante el mismo estímulo han tenido reacciones distintas.</a:t>
                      </a:r>
                    </a:p>
                    <a:p>
                      <a:pPr algn="just"/>
                      <a:endParaRPr lang="es-ES" sz="12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b="0" i="0" u="none" strike="noStrike" kern="1200" baseline="0" dirty="0" smtClean="0">
                          <a:solidFill>
                            <a:schemeClr val="dk1"/>
                          </a:solidFill>
                          <a:latin typeface="+mn-lt"/>
                          <a:ea typeface="+mn-ea"/>
                          <a:cs typeface="+mn-cs"/>
                        </a:rPr>
                        <a:t>Cualquier objeto con el que se pueda hacer mucho ruido.</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2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Una sesión de 30 minutos y otra sesión de 10 minutos.</a:t>
                      </a:r>
                    </a:p>
                  </a:txBody>
                  <a:tcPr marL="121920" marR="121920" marT="34290" marB="34290"/>
                </a:tc>
              </a:tr>
              <a:tr h="4457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200" b="0" i="0" u="none" strike="noStrike" kern="1200" baseline="0" dirty="0" smtClean="0">
                          <a:solidFill>
                            <a:schemeClr val="dk1"/>
                          </a:solidFill>
                          <a:latin typeface="+mn-lt"/>
                          <a:ea typeface="+mn-ea"/>
                          <a:cs typeface="+mn-cs"/>
                        </a:rPr>
                        <a:t>Ante el susto se darán tres tipos de respuesta: </a:t>
                      </a:r>
                    </a:p>
                    <a:p>
                      <a:pPr algn="just"/>
                      <a:r>
                        <a:rPr lang="es-ES" sz="1200" b="0" i="0" u="none" strike="noStrike" kern="1200" baseline="0" dirty="0" smtClean="0">
                          <a:solidFill>
                            <a:schemeClr val="dk1"/>
                          </a:solidFill>
                          <a:latin typeface="+mn-lt"/>
                          <a:ea typeface="+mn-ea"/>
                          <a:cs typeface="+mn-cs"/>
                        </a:rPr>
                        <a:t>- Comportamental: levantarse de la silla, mover los ojos hacia el lado donde ha surgido el ruido… - Psicofisiológica: palidez de cara, enrojecer, sudar... - Cognitiva: pensamientos que surgen al oír el ruido…</a:t>
                      </a:r>
                    </a:p>
                    <a:p>
                      <a:pPr algn="just"/>
                      <a:r>
                        <a:rPr lang="es-ES" sz="1200" b="0" i="0" u="none" strike="noStrike" kern="1200" baseline="0" dirty="0" smtClean="0">
                          <a:solidFill>
                            <a:schemeClr val="dk1"/>
                          </a:solidFill>
                          <a:latin typeface="+mn-lt"/>
                          <a:ea typeface="+mn-ea"/>
                          <a:cs typeface="+mn-cs"/>
                        </a:rPr>
                        <a:t>El profesor o profesora guiará al alumnado para que identifique qué tipo de respuestas han tenido a través de preguntas, por ejemplo: </a:t>
                      </a:r>
                      <a:r>
                        <a:rPr lang="es-ES" sz="1200" b="0" i="1" u="none" strike="noStrike" kern="1200" baseline="0" dirty="0" smtClean="0">
                          <a:solidFill>
                            <a:schemeClr val="dk1"/>
                          </a:solidFill>
                          <a:latin typeface="+mn-lt"/>
                          <a:ea typeface="+mn-ea"/>
                          <a:cs typeface="+mn-cs"/>
                        </a:rPr>
                        <a:t>¿Ha sentido alguien un calor repentino?</a:t>
                      </a:r>
                      <a:endParaRPr lang="es-ES" sz="1200" b="0" i="0" u="none" strike="noStrike" kern="1200" baseline="0" dirty="0" smtClean="0">
                        <a:solidFill>
                          <a:schemeClr val="dk1"/>
                        </a:solidFill>
                        <a:latin typeface="+mn-lt"/>
                        <a:ea typeface="+mn-ea"/>
                        <a:cs typeface="+mn-cs"/>
                      </a:endParaRPr>
                    </a:p>
                    <a:p>
                      <a:pPr algn="just"/>
                      <a:endParaRPr lang="es-ES" sz="1200" b="0" i="0" u="none" strike="noStrike" kern="1200" baseline="0" dirty="0">
                        <a:solidFill>
                          <a:schemeClr val="dk1"/>
                        </a:solidFill>
                        <a:latin typeface="+mn-lt"/>
                        <a:ea typeface="+mn-ea"/>
                        <a:cs typeface="+mn-cs"/>
                      </a:endParaRPr>
                    </a:p>
                  </a:txBody>
                  <a:tcPr marL="121920" marR="121920" marT="34290" marB="34290"/>
                </a:tc>
              </a:tr>
            </a:tbl>
          </a:graphicData>
        </a:graphic>
      </p:graphicFrame>
      <p:sp>
        <p:nvSpPr>
          <p:cNvPr id="6" name="5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Yo regulo mis emociones</a:t>
            </a:r>
            <a:endParaRPr lang="es-ES" dirty="0"/>
          </a:p>
        </p:txBody>
      </p:sp>
    </p:spTree>
    <p:extLst>
      <p:ext uri="{BB962C8B-B14F-4D97-AF65-F5344CB8AC3E}">
        <p14:creationId xmlns:p14="http://schemas.microsoft.com/office/powerpoint/2010/main" val="734216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994383034"/>
              </p:ext>
            </p:extLst>
          </p:nvPr>
        </p:nvGraphicFramePr>
        <p:xfrm>
          <a:off x="251520" y="1124744"/>
          <a:ext cx="8496944" cy="5319283"/>
        </p:xfrm>
        <a:graphic>
          <a:graphicData uri="http://schemas.openxmlformats.org/drawingml/2006/table">
            <a:tbl>
              <a:tblPr firstRow="1" bandRow="1">
                <a:tableStyleId>{00A15C55-8517-42AA-B614-E9B94910E393}</a:tableStyleId>
              </a:tblPr>
              <a:tblGrid>
                <a:gridCol w="1728192"/>
                <a:gridCol w="6768752"/>
              </a:tblGrid>
              <a:tr h="43486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NOMBRE</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APRENDO</a:t>
                      </a:r>
                      <a:r>
                        <a:rPr lang="es-ES" sz="1400" baseline="0" dirty="0" smtClean="0"/>
                        <a:t> A REGULAR: Dirijo mi enfado</a:t>
                      </a:r>
                      <a:endParaRPr lang="es-ES" sz="1400" dirty="0"/>
                    </a:p>
                  </a:txBody>
                  <a:tcPr marL="121920" marR="121920" marT="34290" marB="34290"/>
                </a:tc>
              </a:tr>
              <a:tr h="429233">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OBJETIVOS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100" b="0" i="0" u="none" strike="noStrike" kern="1200" baseline="0" dirty="0" smtClean="0">
                          <a:solidFill>
                            <a:schemeClr val="dk1"/>
                          </a:solidFill>
                          <a:latin typeface="+mn-lt"/>
                          <a:ea typeface="+mn-ea"/>
                          <a:cs typeface="+mn-cs"/>
                        </a:rPr>
                        <a:t>Objetivos - Saber afrontar situaciones difíciles. - Aprender que cada uno/a tiene sus estrategias. - Familiarizarse con las emociones y regularlas. - Conocer y utilizar diversas estrategias para regular las emociones.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S" sz="1100" b="0" i="0" u="none" strike="noStrike" kern="1200" baseline="0" dirty="0" smtClean="0">
                        <a:solidFill>
                          <a:schemeClr val="dk1"/>
                        </a:solidFill>
                        <a:latin typeface="+mn-lt"/>
                        <a:ea typeface="+mn-ea"/>
                        <a:cs typeface="+mn-cs"/>
                      </a:endParaRPr>
                    </a:p>
                  </a:txBody>
                  <a:tcPr marL="121920" marR="121920" marT="34290" marB="34290"/>
                </a:tc>
              </a:tr>
              <a:tr h="1371492">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PROCEDIMIENTOS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100" b="0" i="0" u="none" strike="noStrike" kern="1200" baseline="0" dirty="0" smtClean="0">
                          <a:solidFill>
                            <a:schemeClr val="dk1"/>
                          </a:solidFill>
                          <a:latin typeface="+mn-lt"/>
                          <a:ea typeface="+mn-ea"/>
                          <a:cs typeface="+mn-cs"/>
                        </a:rPr>
                        <a:t>Los alumnos y alumnas se tumbarán en el suelo haciendo un círculo. El profesor o profesora elegirá una emoción (por ejemplo, el enfado). Los alumnos y alumnas ya saben diferenciar esta emoción por lo que se ha ido trabajando hasta el momento, pero si no fuera así, el profesor o profesora deberá explicar cuáles son las características de esa emoción, qué sentimos cuando tenemos esa emoción, cuándo lo sentimos, etc.</a:t>
                      </a:r>
                    </a:p>
                    <a:p>
                      <a:pPr algn="just"/>
                      <a:r>
                        <a:rPr lang="es-ES" sz="1100" b="0" i="0" u="none" strike="noStrike" kern="1200" baseline="0" dirty="0" smtClean="0">
                          <a:solidFill>
                            <a:schemeClr val="dk1"/>
                          </a:solidFill>
                          <a:latin typeface="+mn-lt"/>
                          <a:ea typeface="+mn-ea"/>
                          <a:cs typeface="+mn-cs"/>
                        </a:rPr>
                        <a:t>Les preguntaremos </a:t>
                      </a:r>
                      <a:r>
                        <a:rPr lang="es-ES" sz="1100" b="0" i="1" u="none" strike="noStrike" kern="1200" baseline="0" dirty="0" smtClean="0">
                          <a:solidFill>
                            <a:schemeClr val="dk1"/>
                          </a:solidFill>
                          <a:latin typeface="+mn-lt"/>
                          <a:ea typeface="+mn-ea"/>
                          <a:cs typeface="+mn-cs"/>
                        </a:rPr>
                        <a:t>¿Qué hacéis cuando estáis enfadados/as?, ¿Qué hacéis para que se os pase?, </a:t>
                      </a:r>
                      <a:r>
                        <a:rPr lang="es-ES" sz="1100" b="0" i="0" u="none" strike="noStrike" kern="1200" baseline="0" dirty="0" smtClean="0">
                          <a:solidFill>
                            <a:schemeClr val="dk1"/>
                          </a:solidFill>
                          <a:latin typeface="+mn-lt"/>
                          <a:ea typeface="+mn-ea"/>
                          <a:cs typeface="+mn-cs"/>
                        </a:rPr>
                        <a:t>etc.</a:t>
                      </a:r>
                    </a:p>
                    <a:p>
                      <a:pPr algn="just"/>
                      <a:r>
                        <a:rPr lang="es-ES" sz="1100" b="0" i="0" u="none" strike="noStrike" kern="1200" baseline="0" dirty="0" smtClean="0">
                          <a:solidFill>
                            <a:schemeClr val="dk1"/>
                          </a:solidFill>
                          <a:latin typeface="+mn-lt"/>
                          <a:ea typeface="+mn-ea"/>
                          <a:cs typeface="+mn-cs"/>
                        </a:rPr>
                        <a:t>Escribiremos todas las respuestas de los alumnos y alumnas en la pizarra. Explicaremos que todas estas respuestas son reacciones posibles ante esa emoción, pero que no todas son favorables, por lo que se analizarán todas las opciones y se elegirán las más adecuadas. Las respuestas seleccionadas se escribirán en un póster. En ese póster escribiremos: </a:t>
                      </a:r>
                      <a:r>
                        <a:rPr lang="es-ES" sz="1100" b="0" i="1" u="none" strike="noStrike" kern="1200" baseline="0" dirty="0" smtClean="0">
                          <a:solidFill>
                            <a:schemeClr val="dk1"/>
                          </a:solidFill>
                          <a:latin typeface="+mn-lt"/>
                          <a:ea typeface="+mn-ea"/>
                          <a:cs typeface="+mn-cs"/>
                        </a:rPr>
                        <a:t>¿Qué puedo hacer cuando estoy enfadado/a?, </a:t>
                      </a:r>
                      <a:r>
                        <a:rPr lang="es-ES" sz="1100" b="0" i="0" u="none" strike="noStrike" kern="1200" baseline="0" dirty="0" smtClean="0">
                          <a:solidFill>
                            <a:schemeClr val="dk1"/>
                          </a:solidFill>
                          <a:latin typeface="+mn-lt"/>
                          <a:ea typeface="+mn-ea"/>
                          <a:cs typeface="+mn-cs"/>
                        </a:rPr>
                        <a:t>y después, las opciones consensuadas por todos y todas. </a:t>
                      </a:r>
                    </a:p>
                    <a:p>
                      <a:pPr algn="just"/>
                      <a:r>
                        <a:rPr lang="es-ES" sz="1100" b="0" i="0" u="none" strike="noStrike" kern="1200" baseline="0" dirty="0" smtClean="0">
                          <a:solidFill>
                            <a:schemeClr val="dk1"/>
                          </a:solidFill>
                          <a:latin typeface="+mn-lt"/>
                          <a:ea typeface="+mn-ea"/>
                          <a:cs typeface="+mn-cs"/>
                        </a:rPr>
                        <a:t>Cada alumno y alumna volverá a su sitio y en una ficha dibujará dos opciones que haya elegido de todas las escritas en el póster. </a:t>
                      </a:r>
                    </a:p>
                    <a:p>
                      <a:pPr algn="just"/>
                      <a:r>
                        <a:rPr lang="es-ES" sz="1100" b="0" i="0" u="none" strike="noStrike" kern="1200" baseline="0" dirty="0" smtClean="0">
                          <a:solidFill>
                            <a:schemeClr val="dk1"/>
                          </a:solidFill>
                          <a:latin typeface="+mn-lt"/>
                          <a:ea typeface="+mn-ea"/>
                          <a:cs typeface="+mn-cs"/>
                        </a:rPr>
                        <a:t>Por tanto, cuando sienta enfado/a de nuevo, tendrá una respuesta elegida de antemano. </a:t>
                      </a:r>
                    </a:p>
                    <a:p>
                      <a:pPr algn="just"/>
                      <a:endParaRPr lang="es-ES" sz="1100" b="0" i="0" u="none" strike="noStrike" kern="1200" baseline="0" dirty="0" smtClean="0">
                        <a:solidFill>
                          <a:schemeClr val="dk1"/>
                        </a:solidFill>
                        <a:latin typeface="+mn-lt"/>
                        <a:ea typeface="+mn-ea"/>
                        <a:cs typeface="+mn-cs"/>
                      </a:endParaRPr>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RECURSOS</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100" b="0" i="0" u="none" strike="noStrike" kern="1200" baseline="0" dirty="0" smtClean="0">
                          <a:solidFill>
                            <a:schemeClr val="dk1"/>
                          </a:solidFill>
                          <a:latin typeface="+mn-lt"/>
                          <a:ea typeface="+mn-ea"/>
                          <a:cs typeface="+mn-cs"/>
                        </a:rPr>
                        <a:t>- Pizarra y tiza - Una hoja DIN A3 para hacer el póster - Ficha para el “enfado” - Pinturas </a:t>
                      </a:r>
                    </a:p>
                    <a:p>
                      <a:pPr algn="just"/>
                      <a:endParaRPr lang="es-ES" sz="1100" dirty="0"/>
                    </a:p>
                  </a:txBody>
                  <a:tcPr marL="121920" marR="121920" marT="34290" marB="34290"/>
                </a:tc>
              </a:tr>
              <a:tr h="247538">
                <a:tc>
                  <a:txBody>
                    <a:bodyPr/>
                    <a:lstStyle/>
                    <a:p>
                      <a:pPr algn="ctr"/>
                      <a:r>
                        <a:rPr lang="es-ES" sz="1200" dirty="0" smtClean="0">
                          <a:effectLst>
                            <a:outerShdw blurRad="38100" dist="38100" dir="2700000" algn="tl">
                              <a:srgbClr val="000000">
                                <a:alpha val="43137"/>
                              </a:srgbClr>
                            </a:outerShdw>
                          </a:effectLst>
                          <a:latin typeface="Comic Sans MS" panose="030F0702030302020204" pitchFamily="66" charset="0"/>
                        </a:rPr>
                        <a:t>PLAZO</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endParaRPr lang="es-ES" sz="1100" b="0" i="0" u="none" strike="noStrike" kern="1200" baseline="0" dirty="0" smtClean="0">
                        <a:solidFill>
                          <a:schemeClr val="dk1"/>
                        </a:solidFill>
                        <a:latin typeface="+mn-lt"/>
                        <a:ea typeface="+mn-ea"/>
                        <a:cs typeface="+mn-cs"/>
                      </a:endParaRPr>
                    </a:p>
                  </a:txBody>
                  <a:tcPr marL="121920" marR="121920" marT="34290" marB="34290"/>
                </a:tc>
              </a:tr>
              <a:tr h="445779">
                <a:tc>
                  <a:txBody>
                    <a:bodyPr/>
                    <a:lstStyle/>
                    <a:p>
                      <a:pPr algn="ctr"/>
                      <a:endParaRPr lang="es-ES" sz="1200" dirty="0" smtClean="0">
                        <a:effectLst>
                          <a:outerShdw blurRad="38100" dist="38100" dir="2700000" algn="tl">
                            <a:srgbClr val="000000">
                              <a:alpha val="43137"/>
                            </a:srgbClr>
                          </a:outerShdw>
                        </a:effectLst>
                        <a:latin typeface="Comic Sans MS" panose="030F0702030302020204" pitchFamily="66" charset="0"/>
                      </a:endParaRPr>
                    </a:p>
                    <a:p>
                      <a:pPr algn="ctr"/>
                      <a:r>
                        <a:rPr lang="es-ES" sz="1200" dirty="0" smtClean="0">
                          <a:effectLst>
                            <a:outerShdw blurRad="38100" dist="38100" dir="2700000" algn="tl">
                              <a:srgbClr val="000000">
                                <a:alpha val="43137"/>
                              </a:srgbClr>
                            </a:outerShdw>
                          </a:effectLst>
                          <a:latin typeface="Comic Sans MS" panose="030F0702030302020204" pitchFamily="66" charset="0"/>
                        </a:rPr>
                        <a:t>ORIENTACIÓN</a:t>
                      </a:r>
                      <a:endParaRPr lang="es-ES" sz="1200" dirty="0">
                        <a:effectLst>
                          <a:outerShdw blurRad="38100" dist="38100" dir="2700000" algn="tl">
                            <a:srgbClr val="000000">
                              <a:alpha val="43137"/>
                            </a:srgbClr>
                          </a:outerShdw>
                        </a:effectLst>
                        <a:latin typeface="Comic Sans MS" panose="030F0702030302020204" pitchFamily="66" charset="0"/>
                      </a:endParaRPr>
                    </a:p>
                  </a:txBody>
                  <a:tcPr marL="121920" marR="121920" marT="34290" marB="34290"/>
                </a:tc>
                <a:tc>
                  <a:txBody>
                    <a:bodyPr/>
                    <a:lstStyle/>
                    <a:p>
                      <a:pPr algn="just"/>
                      <a:r>
                        <a:rPr lang="es-ES" sz="1100" b="0" i="0" u="none" strike="noStrike" kern="1200" baseline="0" dirty="0" smtClean="0">
                          <a:solidFill>
                            <a:schemeClr val="dk1"/>
                          </a:solidFill>
                          <a:latin typeface="+mn-lt"/>
                          <a:ea typeface="+mn-ea"/>
                          <a:cs typeface="+mn-cs"/>
                        </a:rPr>
                        <a:t>Tiene que quedar claro que todas las respuestas de los alumnos y alumnas están bien, que éstas son respuestas posibles. No vamos a evaluar sus respuestas porque lo que buscamos son respuestas posibles. Les orientaremos para que ellos y ellas se den cuenta de que hay opciones más favorables. Si el objetivo es que el enfado se pase y estar tranquilos/as, algunas respuestas no les ayudarán a conseguirlo y otras sí. </a:t>
                      </a:r>
                    </a:p>
                    <a:p>
                      <a:pPr algn="just"/>
                      <a:r>
                        <a:rPr lang="es-ES" sz="1100" b="0" i="0" u="none" strike="noStrike" kern="1200" baseline="0" dirty="0" smtClean="0">
                          <a:solidFill>
                            <a:schemeClr val="dk1"/>
                          </a:solidFill>
                          <a:latin typeface="+mn-lt"/>
                          <a:ea typeface="+mn-ea"/>
                          <a:cs typeface="+mn-cs"/>
                        </a:rPr>
                        <a:t>Se puede realizar este ejercicio trabajando dos emociones en 3º (enfado y vergüenza) y otras dos en 4º (inquietud y envidia). </a:t>
                      </a:r>
                    </a:p>
                    <a:p>
                      <a:pPr marL="0" algn="just" defTabSz="914400" rtl="0" eaLnBrk="1" latinLnBrk="0" hangingPunct="1"/>
                      <a:endParaRPr lang="es-ES" sz="1100" b="0" i="0" u="none" strike="noStrike" kern="1200" baseline="0" dirty="0">
                        <a:solidFill>
                          <a:schemeClr val="dk1"/>
                        </a:solidFill>
                        <a:latin typeface="+mn-lt"/>
                        <a:ea typeface="+mn-ea"/>
                        <a:cs typeface="+mn-cs"/>
                      </a:endParaRPr>
                    </a:p>
                  </a:txBody>
                  <a:tcPr marL="121920" marR="121920" marT="34290" marB="34290"/>
                </a:tc>
              </a:tr>
            </a:tbl>
          </a:graphicData>
        </a:graphic>
      </p:graphicFrame>
      <p:sp>
        <p:nvSpPr>
          <p:cNvPr id="6" name="5 CuadroTexto"/>
          <p:cNvSpPr txBox="1"/>
          <p:nvPr/>
        </p:nvSpPr>
        <p:spPr>
          <a:xfrm>
            <a:off x="2123728" y="234970"/>
            <a:ext cx="5040560" cy="369332"/>
          </a:xfrm>
          <a:prstGeom prst="rect">
            <a:avLst/>
          </a:prstGeom>
          <a:noFill/>
        </p:spPr>
        <p:txBody>
          <a:bodyPr wrap="square" rtlCol="0">
            <a:spAutoFit/>
          </a:bodyPr>
          <a:lstStyle/>
          <a:p>
            <a:pPr algn="ctr"/>
            <a:r>
              <a:rPr lang="es-ES" dirty="0" smtClean="0"/>
              <a:t>Conciencia Emocional: Yo regulo mis emociones</a:t>
            </a:r>
            <a:endParaRPr lang="es-ES" dirty="0"/>
          </a:p>
        </p:txBody>
      </p:sp>
    </p:spTree>
    <p:extLst>
      <p:ext uri="{BB962C8B-B14F-4D97-AF65-F5344CB8AC3E}">
        <p14:creationId xmlns:p14="http://schemas.microsoft.com/office/powerpoint/2010/main" val="17349059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976</TotalTime>
  <Words>3112</Words>
  <Application>Microsoft Office PowerPoint</Application>
  <PresentationFormat>Presentación en pantalla (4:3)</PresentationFormat>
  <Paragraphs>213</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Macarena</dc:creator>
  <cp:lastModifiedBy>Macarena</cp:lastModifiedBy>
  <cp:revision>48</cp:revision>
  <cp:lastPrinted>2018-01-17T19:09:48Z</cp:lastPrinted>
  <dcterms:created xsi:type="dcterms:W3CDTF">2016-10-19T18:57:32Z</dcterms:created>
  <dcterms:modified xsi:type="dcterms:W3CDTF">2018-01-17T19:15:07Z</dcterms:modified>
</cp:coreProperties>
</file>