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6" r:id="rId3"/>
    <p:sldId id="272" r:id="rId4"/>
    <p:sldId id="274" r:id="rId5"/>
    <p:sldId id="275" r:id="rId6"/>
    <p:sldId id="276" r:id="rId7"/>
    <p:sldId id="277" r:id="rId8"/>
    <p:sldId id="278" r:id="rId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302" autoAdjust="0"/>
  </p:normalViewPr>
  <p:slideViewPr>
    <p:cSldViewPr>
      <p:cViewPr varScale="1">
        <p:scale>
          <a:sx n="64" d="100"/>
          <a:sy n="64" d="100"/>
        </p:scale>
        <p:origin x="-156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7"/>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12444BD6-6AAE-4CE9-81E3-EFFE896297FC}" type="datetimeFigureOut">
              <a:rPr lang="es-ES" smtClean="0"/>
              <a:t>02/03/2018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2614535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2444BD6-6AAE-4CE9-81E3-EFFE896297FC}" type="datetimeFigureOut">
              <a:rPr lang="es-ES" smtClean="0"/>
              <a:t>02/03/2018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2002192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4972049" y="366713"/>
            <a:ext cx="1543051" cy="780097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342902" y="366713"/>
            <a:ext cx="4476751" cy="78009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2444BD6-6AAE-4CE9-81E3-EFFE896297FC}" type="datetimeFigureOut">
              <a:rPr lang="es-ES" smtClean="0"/>
              <a:t>02/03/2018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50141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2444BD6-6AAE-4CE9-81E3-EFFE896297FC}" type="datetimeFigureOut">
              <a:rPr lang="es-ES" smtClean="0"/>
              <a:t>02/03/2018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4155864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2444BD6-6AAE-4CE9-81E3-EFFE896297FC}" type="datetimeFigureOut">
              <a:rPr lang="es-ES" smtClean="0"/>
              <a:t>02/03/2018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2320651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342902"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3505202"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12444BD6-6AAE-4CE9-81E3-EFFE896297FC}" type="datetimeFigureOut">
              <a:rPr lang="es-ES" smtClean="0"/>
              <a:t>02/03/2018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2813595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12444BD6-6AAE-4CE9-81E3-EFFE896297FC}" type="datetimeFigureOut">
              <a:rPr lang="es-ES" smtClean="0"/>
              <a:t>02/03/2018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3546748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12444BD6-6AAE-4CE9-81E3-EFFE896297FC}" type="datetimeFigureOut">
              <a:rPr lang="es-ES" smtClean="0"/>
              <a:t>02/03/2018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1454706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2444BD6-6AAE-4CE9-81E3-EFFE896297FC}" type="datetimeFigureOut">
              <a:rPr lang="es-ES" smtClean="0"/>
              <a:t>02/03/2018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3596301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2"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2444BD6-6AAE-4CE9-81E3-EFFE896297FC}" type="datetimeFigureOut">
              <a:rPr lang="es-ES" smtClean="0"/>
              <a:t>02/03/2018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2264688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1"/>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2444BD6-6AAE-4CE9-81E3-EFFE896297FC}" type="datetimeFigureOut">
              <a:rPr lang="es-ES" smtClean="0"/>
              <a:t>02/03/2018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1677963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444BD6-6AAE-4CE9-81E3-EFFE896297FC}" type="datetimeFigureOut">
              <a:rPr lang="es-ES" smtClean="0"/>
              <a:t>02/03/2018</a:t>
            </a:fld>
            <a:endParaRPr lang="es-ES"/>
          </a:p>
        </p:txBody>
      </p:sp>
      <p:sp>
        <p:nvSpPr>
          <p:cNvPr id="5" name="4 Marcador de pie de página"/>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C754B-4686-4A9F-B320-56293998DC8B}" type="slidenum">
              <a:rPr lang="es-ES" smtClean="0"/>
              <a:t>‹Nº›</a:t>
            </a:fld>
            <a:endParaRPr lang="es-ES"/>
          </a:p>
        </p:txBody>
      </p:sp>
    </p:spTree>
    <p:extLst>
      <p:ext uri="{BB962C8B-B14F-4D97-AF65-F5344CB8AC3E}">
        <p14:creationId xmlns:p14="http://schemas.microsoft.com/office/powerpoint/2010/main" val="1619356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423185" y="13291"/>
            <a:ext cx="1656184" cy="369332"/>
          </a:xfrm>
          <a:prstGeom prst="rect">
            <a:avLst/>
          </a:prstGeom>
          <a:noFill/>
          <a:ln w="19050">
            <a:solidFill>
              <a:schemeClr val="accent4">
                <a:lumMod val="50000"/>
              </a:schemeClr>
            </a:solidFill>
          </a:ln>
        </p:spPr>
        <p:txBody>
          <a:bodyPr wrap="square" rtlCol="0">
            <a:spAutoFit/>
          </a:bodyPr>
          <a:lstStyle/>
          <a:p>
            <a:pPr algn="ctr"/>
            <a:r>
              <a:rPr lang="es-ES" dirty="0" smtClean="0"/>
              <a:t> </a:t>
            </a:r>
            <a:r>
              <a:rPr lang="es-ES" sz="1600" b="1" dirty="0" smtClean="0">
                <a:solidFill>
                  <a:schemeClr val="accent4">
                    <a:lumMod val="75000"/>
                  </a:schemeClr>
                </a:solidFill>
                <a:effectLst>
                  <a:outerShdw blurRad="38100" dist="38100" dir="2700000" algn="tl">
                    <a:srgbClr val="000000">
                      <a:alpha val="43137"/>
                    </a:srgbClr>
                  </a:outerShdw>
                </a:effectLst>
                <a:latin typeface="Comic Sans MS" panose="030F0702030302020204" pitchFamily="66" charset="0"/>
              </a:rPr>
              <a:t>3 – 4 Años</a:t>
            </a:r>
            <a:endParaRPr lang="es-ES" sz="1600" b="1" dirty="0">
              <a:solidFill>
                <a:schemeClr val="accent4">
                  <a:lumMod val="75000"/>
                </a:schemeClr>
              </a:solidFill>
              <a:effectLst>
                <a:outerShdw blurRad="38100" dist="38100" dir="2700000" algn="tl">
                  <a:srgbClr val="000000">
                    <a:alpha val="43137"/>
                  </a:srgbClr>
                </a:outerShdw>
              </a:effectLst>
              <a:latin typeface="Comic Sans MS" panose="030F0702030302020204" pitchFamily="66" charset="0"/>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712197">
            <a:off x="-662344" y="941824"/>
            <a:ext cx="4175018" cy="40997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6 CuadroTexto"/>
          <p:cNvSpPr txBox="1"/>
          <p:nvPr/>
        </p:nvSpPr>
        <p:spPr>
          <a:xfrm>
            <a:off x="6648463" y="85417"/>
            <a:ext cx="1656184" cy="338554"/>
          </a:xfrm>
          <a:prstGeom prst="rect">
            <a:avLst/>
          </a:prstGeom>
          <a:noFill/>
          <a:ln w="19050">
            <a:solidFill>
              <a:schemeClr val="accent4">
                <a:lumMod val="50000"/>
              </a:schemeClr>
            </a:solidFill>
          </a:ln>
        </p:spPr>
        <p:txBody>
          <a:bodyPr wrap="square" rtlCol="0">
            <a:spAutoFit/>
          </a:bodyPr>
          <a:lstStyle>
            <a:defPPr>
              <a:defRPr lang="es-ES"/>
            </a:defPPr>
            <a:lvl1pPr algn="ctr"/>
          </a:lstStyle>
          <a:p>
            <a:r>
              <a:rPr lang="es-ES" sz="1600" b="1" dirty="0">
                <a:effectLst>
                  <a:outerShdw blurRad="38100" dist="38100" dir="2700000" algn="tl">
                    <a:srgbClr val="000000">
                      <a:alpha val="43137"/>
                    </a:srgbClr>
                  </a:outerShdw>
                </a:effectLst>
                <a:latin typeface="Comic Sans MS" panose="030F0702030302020204" pitchFamily="66" charset="0"/>
              </a:rPr>
              <a:t> 5 Años</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893230" y="2014953"/>
            <a:ext cx="6360814" cy="3178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4296148" y="2000583"/>
            <a:ext cx="6360814" cy="32075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098241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2875639945"/>
              </p:ext>
            </p:extLst>
          </p:nvPr>
        </p:nvGraphicFramePr>
        <p:xfrm>
          <a:off x="251520" y="1052736"/>
          <a:ext cx="8496944" cy="4475956"/>
        </p:xfrm>
        <a:graphic>
          <a:graphicData uri="http://schemas.openxmlformats.org/drawingml/2006/table">
            <a:tbl>
              <a:tblPr firstRow="1" bandRow="1">
                <a:tableStyleId>{00A15C55-8517-42AA-B614-E9B94910E393}</a:tableStyleId>
              </a:tblPr>
              <a:tblGrid>
                <a:gridCol w="1728192"/>
                <a:gridCol w="6768752"/>
              </a:tblGrid>
              <a:tr h="504056">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ctr"/>
                      <a:endParaRPr lang="es-ES" sz="1400" dirty="0" smtClean="0"/>
                    </a:p>
                    <a:p>
                      <a:pPr algn="ctr"/>
                      <a:r>
                        <a:rPr lang="es-ES" sz="1400" dirty="0" smtClean="0"/>
                        <a:t>SOY</a:t>
                      </a:r>
                      <a:r>
                        <a:rPr lang="es-ES" sz="1400" baseline="0" dirty="0" smtClean="0"/>
                        <a:t> OPTIMISTA</a:t>
                      </a:r>
                      <a:r>
                        <a:rPr lang="es-ES" sz="1400" dirty="0" smtClean="0"/>
                        <a:t>: </a:t>
                      </a:r>
                      <a:r>
                        <a:rPr lang="es-ES" sz="1400" dirty="0" err="1" smtClean="0"/>
                        <a:t>Puzzle</a:t>
                      </a:r>
                      <a:endParaRPr lang="es-ES" sz="1400" dirty="0"/>
                    </a:p>
                  </a:txBody>
                  <a:tcPr marL="121920" marR="121920" marT="34290" marB="34290"/>
                </a:tc>
              </a:tr>
              <a:tr h="432048">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OBJETIVOS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 Desarrollar una visión positiva. - Aprender a vivir satisfactoriamente.</a:t>
                      </a:r>
                    </a:p>
                  </a:txBody>
                  <a:tcPr marL="121920" marR="121920" marT="34290" marB="34290"/>
                </a:tc>
              </a:tr>
              <a:tr h="1800200">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PROCEDIMIENTOS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200" b="0" i="0" u="none" strike="noStrike" kern="1200" baseline="0" dirty="0" smtClean="0">
                          <a:solidFill>
                            <a:schemeClr val="dk1"/>
                          </a:solidFill>
                          <a:latin typeface="+mn-lt"/>
                          <a:ea typeface="+mn-ea"/>
                          <a:cs typeface="+mn-cs"/>
                        </a:rPr>
                        <a:t>El profesor o profesora pedirá a los alumnos y alumnas que hagan una lista sobre las cosas que les hacen sentir bien en el día a día. Es recomendable que el profesor o profesora les ofrezca unos ejemplos: disfrutar del tiempo, abrazar a las madres y a los padres, jugar al fútbol, darse un baño, etc.</a:t>
                      </a:r>
                    </a:p>
                    <a:p>
                      <a:pPr algn="just"/>
                      <a:r>
                        <a:rPr lang="es-ES" sz="1200" b="0" i="0" u="none" strike="noStrike" kern="1200" baseline="0" dirty="0" smtClean="0">
                          <a:solidFill>
                            <a:schemeClr val="dk1"/>
                          </a:solidFill>
                          <a:latin typeface="+mn-lt"/>
                          <a:ea typeface="+mn-ea"/>
                          <a:cs typeface="+mn-cs"/>
                        </a:rPr>
                        <a:t>Comentarán en grupos pequeños las opciones que han escrito.</a:t>
                      </a:r>
                    </a:p>
                    <a:p>
                      <a:pPr algn="just"/>
                      <a:r>
                        <a:rPr lang="es-ES" sz="1200" b="0" i="0" u="none" strike="noStrike" kern="1200" baseline="0" dirty="0" smtClean="0">
                          <a:solidFill>
                            <a:schemeClr val="dk1"/>
                          </a:solidFill>
                          <a:latin typeface="+mn-lt"/>
                          <a:ea typeface="+mn-ea"/>
                          <a:cs typeface="+mn-cs"/>
                        </a:rPr>
                        <a:t>Una vez terminado esto, les repartiremos unas fichas de </a:t>
                      </a:r>
                      <a:r>
                        <a:rPr lang="es-ES" sz="1200" b="0" i="0" u="none" strike="noStrike" kern="1200" baseline="0" dirty="0" err="1" smtClean="0">
                          <a:solidFill>
                            <a:schemeClr val="dk1"/>
                          </a:solidFill>
                          <a:latin typeface="+mn-lt"/>
                          <a:ea typeface="+mn-ea"/>
                          <a:cs typeface="+mn-cs"/>
                        </a:rPr>
                        <a:t>puzzle</a:t>
                      </a:r>
                      <a:r>
                        <a:rPr lang="es-ES" sz="1200" b="0" i="0" u="none" strike="noStrike" kern="1200" baseline="0" dirty="0" smtClean="0">
                          <a:solidFill>
                            <a:schemeClr val="dk1"/>
                          </a:solidFill>
                          <a:latin typeface="+mn-lt"/>
                          <a:ea typeface="+mn-ea"/>
                          <a:cs typeface="+mn-cs"/>
                        </a:rPr>
                        <a:t>. En un lado del </a:t>
                      </a:r>
                      <a:r>
                        <a:rPr lang="es-ES" sz="1200" b="0" i="0" u="none" strike="noStrike" kern="1200" baseline="0" dirty="0" err="1" smtClean="0">
                          <a:solidFill>
                            <a:schemeClr val="dk1"/>
                          </a:solidFill>
                          <a:latin typeface="+mn-lt"/>
                          <a:ea typeface="+mn-ea"/>
                          <a:cs typeface="+mn-cs"/>
                        </a:rPr>
                        <a:t>puzzle</a:t>
                      </a:r>
                      <a:r>
                        <a:rPr lang="es-ES" sz="1200" b="0" i="0" u="none" strike="noStrike" kern="1200" baseline="0" dirty="0" smtClean="0">
                          <a:solidFill>
                            <a:schemeClr val="dk1"/>
                          </a:solidFill>
                          <a:latin typeface="+mn-lt"/>
                          <a:ea typeface="+mn-ea"/>
                          <a:cs typeface="+mn-cs"/>
                        </a:rPr>
                        <a:t> (en el lado en el que se especifican las fichas) los alumnos y alumnas escribirán sus opciones. Al otro lado, cada cual dibujará su cara (una cara positiva).</a:t>
                      </a:r>
                    </a:p>
                    <a:p>
                      <a:pPr algn="just"/>
                      <a:r>
                        <a:rPr lang="es-ES" sz="1200" b="0" i="0" u="none" strike="noStrike" kern="1200" baseline="0" dirty="0" smtClean="0">
                          <a:solidFill>
                            <a:schemeClr val="dk1"/>
                          </a:solidFill>
                          <a:latin typeface="+mn-lt"/>
                          <a:ea typeface="+mn-ea"/>
                          <a:cs typeface="+mn-cs"/>
                        </a:rPr>
                        <a:t>Cortarán las piezas y les daremos tiempo para hacer el </a:t>
                      </a:r>
                      <a:r>
                        <a:rPr lang="es-ES" sz="1200" b="0" i="0" u="none" strike="noStrike" kern="1200" baseline="0" dirty="0" err="1" smtClean="0">
                          <a:solidFill>
                            <a:schemeClr val="dk1"/>
                          </a:solidFill>
                          <a:latin typeface="+mn-lt"/>
                          <a:ea typeface="+mn-ea"/>
                          <a:cs typeface="+mn-cs"/>
                        </a:rPr>
                        <a:t>puzzle</a:t>
                      </a:r>
                      <a:r>
                        <a:rPr lang="es-ES" sz="1200" b="0" i="0" u="none" strike="noStrike" kern="1200" baseline="0" dirty="0" smtClean="0">
                          <a:solidFill>
                            <a:schemeClr val="dk1"/>
                          </a:solidFill>
                          <a:latin typeface="+mn-lt"/>
                          <a:ea typeface="+mn-ea"/>
                          <a:cs typeface="+mn-cs"/>
                        </a:rPr>
                        <a:t>.</a:t>
                      </a:r>
                      <a:endParaRPr lang="es-ES" sz="1200" dirty="0"/>
                    </a:p>
                  </a:txBody>
                  <a:tcPr marL="121920" marR="121920" marT="34290" marB="34290"/>
                </a:tc>
              </a:tr>
              <a:tr h="502920">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RECURSOS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 Una cartulina que tenga el molde de un </a:t>
                      </a:r>
                      <a:r>
                        <a:rPr lang="es-ES" sz="1200" b="0" i="0" u="none" strike="noStrike" kern="1200" baseline="0" dirty="0" err="1" smtClean="0">
                          <a:solidFill>
                            <a:schemeClr val="dk1"/>
                          </a:solidFill>
                          <a:latin typeface="+mn-lt"/>
                          <a:ea typeface="+mn-ea"/>
                          <a:cs typeface="+mn-cs"/>
                        </a:rPr>
                        <a:t>puzzle</a:t>
                      </a:r>
                      <a:r>
                        <a:rPr lang="es-ES" sz="1200" b="0" i="0" u="none" strike="noStrike" kern="1200" baseline="0" dirty="0" smtClean="0">
                          <a:solidFill>
                            <a:schemeClr val="dk1"/>
                          </a:solidFill>
                          <a:latin typeface="+mn-lt"/>
                          <a:ea typeface="+mn-ea"/>
                          <a:cs typeface="+mn-cs"/>
                        </a:rPr>
                        <a:t> de </a:t>
                      </a:r>
                      <a:r>
                        <a:rPr lang="es-ES" sz="1200" b="0" i="0" u="none" strike="noStrike" kern="1200" baseline="0" dirty="0" err="1" smtClean="0">
                          <a:solidFill>
                            <a:schemeClr val="dk1"/>
                          </a:solidFill>
                          <a:latin typeface="+mn-lt"/>
                          <a:ea typeface="+mn-ea"/>
                          <a:cs typeface="+mn-cs"/>
                        </a:rPr>
                        <a:t>din</a:t>
                      </a:r>
                      <a:r>
                        <a:rPr lang="es-ES" sz="1200" b="0" i="0" u="none" strike="noStrike" kern="1200" baseline="0" dirty="0" smtClean="0">
                          <a:solidFill>
                            <a:schemeClr val="dk1"/>
                          </a:solidFill>
                          <a:latin typeface="+mn-lt"/>
                          <a:ea typeface="+mn-ea"/>
                          <a:cs typeface="+mn-cs"/>
                        </a:rPr>
                        <a:t> A4 - Folios - Pinturas - Lápiz</a:t>
                      </a:r>
                    </a:p>
                    <a:p>
                      <a:pPr algn="just"/>
                      <a:endParaRPr lang="es-ES" sz="1200" b="0" i="0" u="none" strike="noStrike" kern="1200" baseline="0" dirty="0" smtClean="0">
                        <a:solidFill>
                          <a:schemeClr val="dk1"/>
                        </a:solidFill>
                        <a:latin typeface="+mn-lt"/>
                        <a:ea typeface="+mn-ea"/>
                        <a:cs typeface="+mn-cs"/>
                      </a:endParaRPr>
                    </a:p>
                  </a:txBody>
                  <a:tcPr marL="121920" marR="121920" marT="34290" marB="34290"/>
                </a:tc>
              </a:tr>
              <a:tr h="276613">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PLAZO</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200" b="0" i="0" u="none" strike="noStrike" kern="1200" baseline="0" dirty="0" smtClean="0">
                          <a:solidFill>
                            <a:schemeClr val="dk1"/>
                          </a:solidFill>
                          <a:latin typeface="+mn-lt"/>
                          <a:ea typeface="+mn-ea"/>
                          <a:cs typeface="+mn-cs"/>
                        </a:rPr>
                        <a:t>60 minutos.</a:t>
                      </a:r>
                    </a:p>
                  </a:txBody>
                  <a:tcPr marL="121920" marR="121920" marT="34290" marB="34290"/>
                </a:tc>
              </a:tr>
              <a:tr h="721176">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ORIENTACIÓN</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200" b="0" i="0" u="none" strike="noStrike" kern="1200" baseline="0" dirty="0" smtClean="0">
                          <a:solidFill>
                            <a:schemeClr val="dk1"/>
                          </a:solidFill>
                          <a:latin typeface="+mn-lt"/>
                          <a:ea typeface="+mn-ea"/>
                          <a:cs typeface="+mn-cs"/>
                        </a:rPr>
                        <a:t>Al final del ejercicio sería bueno hacer una reflexión. Los alumnos y alumnas se tienen que dar cuenta de que las actividades que han escrito a veces se les pasan sin darse cuenta, sin gozarlas. Además, estas  </a:t>
                      </a:r>
                    </a:p>
                    <a:p>
                      <a:pPr algn="just"/>
                      <a:r>
                        <a:rPr lang="es-ES" sz="1200" b="0" i="0" u="none" strike="noStrike" kern="1200" baseline="0" dirty="0" smtClean="0">
                          <a:solidFill>
                            <a:schemeClr val="dk1"/>
                          </a:solidFill>
                          <a:latin typeface="+mn-lt"/>
                          <a:ea typeface="+mn-ea"/>
                          <a:cs typeface="+mn-cs"/>
                        </a:rPr>
                        <a:t>actividades pueden usarse como premio tras una actividad que les suponga un esfuerzo. </a:t>
                      </a:r>
                    </a:p>
                    <a:p>
                      <a:pPr algn="just"/>
                      <a:endParaRPr lang="es-ES" sz="1200" b="0" i="0" u="none" strike="noStrike" kern="1200" baseline="0" dirty="0">
                        <a:solidFill>
                          <a:schemeClr val="dk1"/>
                        </a:solidFill>
                        <a:latin typeface="+mn-lt"/>
                        <a:ea typeface="+mn-ea"/>
                        <a:cs typeface="+mn-cs"/>
                      </a:endParaRPr>
                    </a:p>
                  </a:txBody>
                  <a:tcPr marL="121920" marR="121920" marT="34290" marB="34290"/>
                </a:tc>
              </a:tr>
            </a:tbl>
          </a:graphicData>
        </a:graphic>
      </p:graphicFrame>
      <p:sp>
        <p:nvSpPr>
          <p:cNvPr id="5" name="4 CuadroTexto"/>
          <p:cNvSpPr txBox="1"/>
          <p:nvPr/>
        </p:nvSpPr>
        <p:spPr>
          <a:xfrm>
            <a:off x="2411760" y="260649"/>
            <a:ext cx="4464496" cy="369332"/>
          </a:xfrm>
          <a:prstGeom prst="rect">
            <a:avLst/>
          </a:prstGeom>
          <a:noFill/>
        </p:spPr>
        <p:txBody>
          <a:bodyPr wrap="square" rtlCol="0">
            <a:spAutoFit/>
          </a:bodyPr>
          <a:lstStyle/>
          <a:p>
            <a:r>
              <a:rPr lang="es-ES" dirty="0" smtClean="0"/>
              <a:t>Autonomía Emocional: Me gusta como soy</a:t>
            </a:r>
            <a:endParaRPr lang="es-ES" dirty="0"/>
          </a:p>
        </p:txBody>
      </p:sp>
    </p:spTree>
    <p:extLst>
      <p:ext uri="{BB962C8B-B14F-4D97-AF65-F5344CB8AC3E}">
        <p14:creationId xmlns:p14="http://schemas.microsoft.com/office/powerpoint/2010/main" val="2586302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65861997"/>
              </p:ext>
            </p:extLst>
          </p:nvPr>
        </p:nvGraphicFramePr>
        <p:xfrm>
          <a:off x="251520" y="836713"/>
          <a:ext cx="8496944" cy="5439523"/>
        </p:xfrm>
        <a:graphic>
          <a:graphicData uri="http://schemas.openxmlformats.org/drawingml/2006/table">
            <a:tbl>
              <a:tblPr firstRow="1" bandRow="1">
                <a:tableStyleId>{00A15C55-8517-42AA-B614-E9B94910E393}</a:tableStyleId>
              </a:tblPr>
              <a:tblGrid>
                <a:gridCol w="1224136"/>
                <a:gridCol w="3960440"/>
                <a:gridCol w="3312368"/>
              </a:tblGrid>
              <a:tr h="373251">
                <a:tc>
                  <a:txBody>
                    <a:bodyPr/>
                    <a:lstStyle/>
                    <a:p>
                      <a:pPr algn="ctr"/>
                      <a:r>
                        <a:rPr lang="es-ES" sz="1200" dirty="0" smtClean="0">
                          <a:effectLst>
                            <a:outerShdw blurRad="38100" dist="38100" dir="2700000" algn="tl">
                              <a:srgbClr val="000000">
                                <a:alpha val="43137"/>
                              </a:srgbClr>
                            </a:outerShdw>
                          </a:effectLst>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ctr"/>
                      <a:r>
                        <a:rPr lang="es-ES" sz="1400" u="sng" dirty="0" smtClean="0"/>
                        <a:t>SOY</a:t>
                      </a:r>
                      <a:r>
                        <a:rPr lang="es-ES" sz="1400" u="sng" baseline="0" dirty="0" smtClean="0"/>
                        <a:t> OPTIMISTA</a:t>
                      </a:r>
                      <a:r>
                        <a:rPr lang="es-ES" sz="1400" u="sng" dirty="0" smtClean="0"/>
                        <a:t>:</a:t>
                      </a:r>
                      <a:r>
                        <a:rPr lang="es-ES" sz="1400" baseline="0" dirty="0" smtClean="0"/>
                        <a:t> Mi cumpleaños</a:t>
                      </a:r>
                      <a:endParaRPr lang="es-ES" sz="1400" dirty="0"/>
                    </a:p>
                  </a:txBody>
                  <a:tcPr marL="121920" marR="12192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200" u="sng" dirty="0" smtClean="0"/>
                        <a:t>SOY</a:t>
                      </a:r>
                      <a:r>
                        <a:rPr lang="es-ES" sz="1200" u="sng" baseline="0" dirty="0" smtClean="0"/>
                        <a:t> OPTIMISTA</a:t>
                      </a:r>
                      <a:r>
                        <a:rPr lang="es-ES" sz="1200" u="sng" dirty="0" smtClean="0"/>
                        <a:t>:</a:t>
                      </a:r>
                      <a:r>
                        <a:rPr lang="es-ES" sz="1200" baseline="0" dirty="0" smtClean="0"/>
                        <a:t> Los mejores momentos</a:t>
                      </a:r>
                      <a:endParaRPr lang="es-ES" sz="1200" dirty="0" smtClean="0"/>
                    </a:p>
                    <a:p>
                      <a:pPr algn="l"/>
                      <a:endParaRPr lang="es-ES" sz="1400" dirty="0"/>
                    </a:p>
                  </a:txBody>
                  <a:tcPr marL="121920" marR="121920" marT="34290" marB="34290"/>
                </a:tc>
              </a:tr>
              <a:tr h="318883">
                <a:tc>
                  <a:txBody>
                    <a:bodyPr/>
                    <a:lstStyle/>
                    <a:p>
                      <a:pPr algn="ct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100" dirty="0" smtClean="0">
                          <a:effectLst>
                            <a:outerShdw blurRad="38100" dist="38100" dir="2700000" algn="tl">
                              <a:srgbClr val="000000">
                                <a:alpha val="43137"/>
                              </a:srgbClr>
                            </a:outerShdw>
                          </a:effectLst>
                        </a:rPr>
                        <a:t>3 – 4 Años</a:t>
                      </a:r>
                      <a:endParaRPr lang="es-ES" sz="1100" b="1" dirty="0" smtClean="0">
                        <a:effectLst>
                          <a:outerShdw blurRad="38100" dist="38100" dir="2700000" algn="tl">
                            <a:srgbClr val="000000">
                              <a:alpha val="43137"/>
                            </a:srgbClr>
                          </a:outerShdw>
                        </a:effectLst>
                      </a:endParaRPr>
                    </a:p>
                  </a:txBody>
                  <a:tcPr marL="121920" marR="121920" marT="34290" marB="34290"/>
                </a:tc>
                <a:tc>
                  <a:txBody>
                    <a:bodyPr/>
                    <a:lstStyle/>
                    <a:p>
                      <a:pPr algn="ctr"/>
                      <a:r>
                        <a:rPr lang="es-ES" sz="1100" dirty="0" smtClean="0">
                          <a:effectLst>
                            <a:outerShdw blurRad="38100" dist="38100" dir="2700000" algn="tl">
                              <a:srgbClr val="000000">
                                <a:alpha val="43137"/>
                              </a:srgbClr>
                            </a:outerShdw>
                          </a:effectLst>
                        </a:rPr>
                        <a:t>5 Años</a:t>
                      </a:r>
                      <a:endParaRPr lang="es-ES" sz="1100" b="1" dirty="0">
                        <a:effectLst>
                          <a:outerShdw blurRad="38100" dist="38100" dir="2700000" algn="tl">
                            <a:srgbClr val="000000">
                              <a:alpha val="43137"/>
                            </a:srgbClr>
                          </a:outerShdw>
                        </a:effectLst>
                      </a:endParaRPr>
                    </a:p>
                  </a:txBody>
                  <a:tcPr marL="121920" marR="121920" marT="34290" marB="34290"/>
                </a:tc>
              </a:tr>
              <a:tr h="360040">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OBJETIVOS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ES" sz="1100" u="none" strike="noStrike" kern="1200" baseline="0" dirty="0" smtClean="0"/>
                        <a:t>- Aceptarse y amarse. - Estar contento/a con lo que cada uno/a tiene. </a:t>
                      </a:r>
                    </a:p>
                    <a:p>
                      <a:pPr marL="285750" indent="-285750" algn="just" defTabSz="914400" rtl="0" eaLnBrk="1" latinLnBrk="0" hangingPunct="1">
                        <a:buFont typeface="Arial" panose="020B0604020202020204" pitchFamily="34" charset="0"/>
                        <a:buChar char="•"/>
                      </a:pPr>
                      <a:endParaRPr lang="es-ES" sz="1100" b="0" i="0" u="none" strike="noStrike" kern="1200" baseline="0" dirty="0" smtClean="0">
                        <a:solidFill>
                          <a:schemeClr val="dk1"/>
                        </a:solidFill>
                        <a:latin typeface="+mn-lt"/>
                        <a:ea typeface="+mn-ea"/>
                        <a:cs typeface="+mn-cs"/>
                      </a:endParaRPr>
                    </a:p>
                  </a:txBody>
                  <a:tcPr marL="121920" marR="121920" marT="34290" marB="34290"/>
                </a:tc>
                <a:tc>
                  <a:txBody>
                    <a:bodyPr/>
                    <a:lstStyle/>
                    <a:p>
                      <a:r>
                        <a:rPr lang="es-ES" sz="1050" b="0" i="0" u="none" strike="noStrike" kern="1200" baseline="0" dirty="0" smtClean="0">
                          <a:solidFill>
                            <a:schemeClr val="dk1"/>
                          </a:solidFill>
                          <a:latin typeface="+mn-lt"/>
                          <a:ea typeface="+mn-ea"/>
                          <a:cs typeface="+mn-cs"/>
                        </a:rPr>
                        <a:t>- Darse cuenta de las cosas positivas que nos pasan en el día a día. </a:t>
                      </a:r>
                    </a:p>
                    <a:p>
                      <a:r>
                        <a:rPr lang="es-ES" sz="1050" b="0" i="0" u="none" strike="noStrike" kern="1200" baseline="0" dirty="0" smtClean="0">
                          <a:solidFill>
                            <a:schemeClr val="dk1"/>
                          </a:solidFill>
                          <a:latin typeface="+mn-lt"/>
                          <a:ea typeface="+mn-ea"/>
                          <a:cs typeface="+mn-cs"/>
                        </a:rPr>
                        <a:t>- Adquirir la costumbre de convertir los pensamientos negativos en positivos. </a:t>
                      </a:r>
                    </a:p>
                    <a:p>
                      <a:r>
                        <a:rPr lang="es-ES" sz="1050" b="0" i="0" u="none" strike="noStrike" kern="1200" baseline="0" dirty="0" smtClean="0">
                          <a:solidFill>
                            <a:schemeClr val="dk1"/>
                          </a:solidFill>
                          <a:latin typeface="+mn-lt"/>
                          <a:ea typeface="+mn-ea"/>
                          <a:cs typeface="+mn-cs"/>
                        </a:rPr>
                        <a:t>- Adquirir la costumbre de tener pensamientos positivos. </a:t>
                      </a:r>
                    </a:p>
                  </a:txBody>
                  <a:tcPr marL="121920" marR="121920" marT="34290" marB="34290"/>
                </a:tc>
              </a:tr>
              <a:tr h="1080120">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PROCEDIMIENTOS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000" u="none" strike="noStrike" kern="1200" baseline="0" dirty="0" smtClean="0"/>
                        <a:t>Tendremos una tarta de plastilina en el aula. El niño o la niña traerá un bizcocho para que lo comamos entre todos y todas. Nos sentaremos en círculo y el que celebra el cumpleaños se sentará en la mitad. Encenderemos las velas y le cantaremos Cumpleaños feliz y Un kilo de felicidad. Al terminar, le aplaudiremos, dando una palmada por cada año que cumpla, y él o ella apagará las velas. Cortaremos el bizcocho y el o la protagonista repartirá los pedazos. A la tarde, o en cualquier momento del día, cada compañero y compañera le hará un dibujo como regalo. Él o ella pintará el dibujo de una tarta y el profesor o profesora decorará la portada.</a:t>
                      </a:r>
                      <a:endParaRPr lang="es-ES" sz="1000" b="0" i="0" u="none" strike="noStrike" kern="1200" baseline="0" dirty="0" smtClean="0">
                        <a:solidFill>
                          <a:schemeClr val="dk1"/>
                        </a:solidFill>
                        <a:latin typeface="+mn-lt"/>
                        <a:ea typeface="+mn-ea"/>
                        <a:cs typeface="+mn-cs"/>
                      </a:endParaRPr>
                    </a:p>
                  </a:txBody>
                  <a:tcPr marL="121920" marR="121920" marT="34290" marB="34290"/>
                </a:tc>
                <a:tc>
                  <a:txBody>
                    <a:bodyPr/>
                    <a:lstStyle/>
                    <a:p>
                      <a:pPr algn="just"/>
                      <a:r>
                        <a:rPr lang="es-ES" sz="900" b="0" i="0" u="none" strike="noStrike" kern="1200" baseline="0" dirty="0" smtClean="0">
                          <a:solidFill>
                            <a:schemeClr val="dk1"/>
                          </a:solidFill>
                          <a:latin typeface="+mn-lt"/>
                          <a:ea typeface="+mn-ea"/>
                          <a:cs typeface="+mn-cs"/>
                        </a:rPr>
                        <a:t>Los viernes haremos una reunión para finalizar la semana. Nos sentaremos en círculo y pondremos una música agradable. Cerraremos los ojos, pondremos las manos sobre las rodillas y tomaremos aire suavemente. Pensaremos en los momentos agradables que han tenido lugar durante la semana. Escogeremos el momento más agradable de todos ellos, y lo dibujaremos en un cuaderno. Los niños y niñas rellenarán el cuaderno en clase y lo decorarán como quieran. Cuando lo terminen, lo llevarán a casa para que sus madres y padres lo vean. </a:t>
                      </a:r>
                    </a:p>
                  </a:txBody>
                  <a:tcPr marL="121920" marR="121920" marT="34290" marB="34290"/>
                </a:tc>
              </a:tr>
              <a:tr h="707856">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RECURSOS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100" u="none" strike="noStrike" kern="1200" baseline="0" dirty="0" smtClean="0"/>
                        <a:t>- Plastilina. </a:t>
                      </a:r>
                    </a:p>
                    <a:p>
                      <a:pPr algn="just"/>
                      <a:r>
                        <a:rPr lang="es-ES" sz="1100" u="none" strike="noStrike" kern="1200" baseline="0" dirty="0" smtClean="0"/>
                        <a:t>- Velas. </a:t>
                      </a:r>
                    </a:p>
                    <a:p>
                      <a:pPr algn="just"/>
                      <a:r>
                        <a:rPr lang="es-ES" sz="1100" u="none" strike="noStrike" kern="1200" baseline="0" dirty="0" smtClean="0"/>
                        <a:t>- Hojas. </a:t>
                      </a:r>
                    </a:p>
                    <a:p>
                      <a:pPr algn="just"/>
                      <a:r>
                        <a:rPr lang="es-ES" sz="1100" u="none" strike="noStrike" kern="1200" baseline="0" dirty="0" smtClean="0"/>
                        <a:t>- Dibujos. </a:t>
                      </a:r>
                    </a:p>
                  </a:txBody>
                  <a:tcPr marL="121920" marR="121920" marT="34290" marB="34290"/>
                </a:tc>
                <a:tc>
                  <a:txBody>
                    <a:bodyPr/>
                    <a:lstStyle/>
                    <a:p>
                      <a:pPr marL="0" indent="0" algn="just" defTabSz="914400" rtl="0" eaLnBrk="1" latinLnBrk="0" hangingPunct="1">
                        <a:buFont typeface="Arial" panose="020B0604020202020204" pitchFamily="34" charset="0"/>
                        <a:buNone/>
                      </a:pPr>
                      <a:r>
                        <a:rPr lang="es-ES" sz="900" b="0" i="0" u="none" strike="noStrike" kern="1200" baseline="0" dirty="0" smtClean="0">
                          <a:solidFill>
                            <a:schemeClr val="dk1"/>
                          </a:solidFill>
                          <a:latin typeface="+mn-lt"/>
                          <a:ea typeface="+mn-ea"/>
                          <a:cs typeface="+mn-cs"/>
                        </a:rPr>
                        <a:t>- Música agradable. - Cuaderno. - Lápiz y pinturas. </a:t>
                      </a:r>
                      <a:endParaRPr lang="es-ES" sz="900" b="0" i="0" u="none" strike="noStrike" kern="1200" baseline="0" dirty="0">
                        <a:solidFill>
                          <a:schemeClr val="dk1"/>
                        </a:solidFill>
                        <a:latin typeface="+mn-lt"/>
                        <a:ea typeface="+mn-ea"/>
                        <a:cs typeface="+mn-cs"/>
                      </a:endParaRPr>
                    </a:p>
                  </a:txBody>
                  <a:tcPr marL="121920" marR="121920" marT="34290" marB="34290"/>
                </a:tc>
              </a:tr>
              <a:tr h="276613">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PLAZO</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100" u="none" strike="noStrike" kern="1200" baseline="0" dirty="0" smtClean="0"/>
                        <a:t>Todo el curso; teniendo en cuenta el cumpleaños de cada alumno/a.</a:t>
                      </a:r>
                      <a:endParaRPr lang="es-ES" sz="1100" b="0" i="0" u="none" strike="noStrike" kern="1200" baseline="0" dirty="0" smtClean="0">
                        <a:solidFill>
                          <a:schemeClr val="dk1"/>
                        </a:solidFill>
                        <a:latin typeface="+mn-lt"/>
                        <a:ea typeface="+mn-ea"/>
                        <a:cs typeface="+mn-cs"/>
                      </a:endParaRPr>
                    </a:p>
                  </a:txBody>
                  <a:tcPr marL="121920" marR="121920" marT="34290" marB="34290"/>
                </a:tc>
                <a:tc>
                  <a:txBody>
                    <a:bodyPr/>
                    <a:lstStyle/>
                    <a:p>
                      <a:pPr algn="just"/>
                      <a:r>
                        <a:rPr lang="es-ES" sz="900" b="0" i="0" u="none" strike="noStrike" kern="1200" baseline="0" dirty="0" smtClean="0">
                          <a:solidFill>
                            <a:schemeClr val="dk1"/>
                          </a:solidFill>
                          <a:latin typeface="+mn-lt"/>
                          <a:ea typeface="+mn-ea"/>
                          <a:cs typeface="+mn-cs"/>
                        </a:rPr>
                        <a:t>- 20 minutos de sesión los viernes para expresar el momento más agradable. - 15 minutos para dibujarlo.</a:t>
                      </a:r>
                    </a:p>
                  </a:txBody>
                  <a:tcPr marL="121920" marR="121920" marT="34290" marB="34290"/>
                </a:tc>
              </a:tr>
              <a:tr h="808052">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ORIENTACIÓN</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100" u="none" strike="noStrike" kern="1200" baseline="0" dirty="0" smtClean="0"/>
                        <a:t>Siempre hay niños y niñas que cumplen años en verano, y sería recomendable celebrar sus cumpleaños durante el curso, para que no queden sin protagonismo y regalos. </a:t>
                      </a:r>
                      <a:endParaRPr lang="es-ES" sz="1100" dirty="0" smtClean="0"/>
                    </a:p>
                    <a:p>
                      <a:pPr algn="just"/>
                      <a:endParaRPr lang="es-ES" sz="1100" b="0" i="0" u="none" strike="noStrike" kern="1200" baseline="0" dirty="0">
                        <a:solidFill>
                          <a:schemeClr val="dk1"/>
                        </a:solidFill>
                        <a:latin typeface="+mn-lt"/>
                        <a:ea typeface="+mn-ea"/>
                        <a:cs typeface="+mn-cs"/>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900" b="0" i="0" u="none" strike="noStrike" kern="1200" baseline="0" dirty="0" smtClean="0">
                          <a:solidFill>
                            <a:schemeClr val="dk1"/>
                          </a:solidFill>
                          <a:latin typeface="+mn-lt"/>
                          <a:ea typeface="+mn-ea"/>
                          <a:cs typeface="+mn-cs"/>
                        </a:rPr>
                        <a:t>Realizaremos el ejercicio durante un trimestre. Durante la semana, recordaremos a los niños y niñas que deben fijarse en los momentos agradables que están viviendo para expresarlos en la reunión del viernes. Les pediremos cada vez más exactitud al expresar esa situación. El cuaderno se rellenará en clase y lo decorarán como quieran.</a:t>
                      </a:r>
                      <a:endParaRPr lang="es-ES" sz="900" dirty="0" smtClean="0"/>
                    </a:p>
                  </a:txBody>
                  <a:tcPr marL="121920" marR="121920" marT="34290" marB="34290"/>
                </a:tc>
              </a:tr>
            </a:tbl>
          </a:graphicData>
        </a:graphic>
      </p:graphicFrame>
      <p:sp>
        <p:nvSpPr>
          <p:cNvPr id="4" name="3 CuadroTexto"/>
          <p:cNvSpPr txBox="1"/>
          <p:nvPr/>
        </p:nvSpPr>
        <p:spPr>
          <a:xfrm>
            <a:off x="2411760" y="260649"/>
            <a:ext cx="4464496" cy="369332"/>
          </a:xfrm>
          <a:prstGeom prst="rect">
            <a:avLst/>
          </a:prstGeom>
          <a:noFill/>
        </p:spPr>
        <p:txBody>
          <a:bodyPr wrap="square" rtlCol="0">
            <a:spAutoFit/>
          </a:bodyPr>
          <a:lstStyle/>
          <a:p>
            <a:r>
              <a:rPr lang="es-ES" dirty="0" smtClean="0"/>
              <a:t>Autonomía Emocional: Me gusta como soy</a:t>
            </a:r>
            <a:endParaRPr lang="es-ES" dirty="0"/>
          </a:p>
        </p:txBody>
      </p:sp>
    </p:spTree>
    <p:extLst>
      <p:ext uri="{BB962C8B-B14F-4D97-AF65-F5344CB8AC3E}">
        <p14:creationId xmlns:p14="http://schemas.microsoft.com/office/powerpoint/2010/main" val="39281457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1525469770"/>
              </p:ext>
            </p:extLst>
          </p:nvPr>
        </p:nvGraphicFramePr>
        <p:xfrm>
          <a:off x="251520" y="834754"/>
          <a:ext cx="8496944" cy="5504694"/>
        </p:xfrm>
        <a:graphic>
          <a:graphicData uri="http://schemas.openxmlformats.org/drawingml/2006/table">
            <a:tbl>
              <a:tblPr firstRow="1" bandRow="1">
                <a:tableStyleId>{00A15C55-8517-42AA-B614-E9B94910E393}</a:tableStyleId>
              </a:tblPr>
              <a:tblGrid>
                <a:gridCol w="1224136"/>
                <a:gridCol w="3672408"/>
                <a:gridCol w="3600400"/>
              </a:tblGrid>
              <a:tr h="506014">
                <a:tc>
                  <a:txBody>
                    <a:bodyPr/>
                    <a:lstStyle/>
                    <a:p>
                      <a:pPr algn="ctr"/>
                      <a:r>
                        <a:rPr lang="es-ES" sz="1200" dirty="0" smtClean="0">
                          <a:effectLst>
                            <a:outerShdw blurRad="38100" dist="38100" dir="2700000" algn="tl">
                              <a:srgbClr val="000000">
                                <a:alpha val="43137"/>
                              </a:srgbClr>
                            </a:outerShdw>
                          </a:effectLst>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ctr"/>
                      <a:r>
                        <a:rPr lang="es-ES" sz="1400" u="sng" dirty="0" smtClean="0"/>
                        <a:t>SOY</a:t>
                      </a:r>
                      <a:r>
                        <a:rPr lang="es-ES" sz="1400" u="sng" baseline="0" dirty="0" smtClean="0"/>
                        <a:t> OPTIMISTA</a:t>
                      </a:r>
                      <a:r>
                        <a:rPr lang="es-ES" sz="1400" u="sng" dirty="0" smtClean="0"/>
                        <a:t>:</a:t>
                      </a:r>
                      <a:r>
                        <a:rPr lang="es-ES" sz="1400" baseline="0" dirty="0" smtClean="0"/>
                        <a:t> Mi mejor momento</a:t>
                      </a:r>
                      <a:endParaRPr lang="es-ES" sz="1400" dirty="0"/>
                    </a:p>
                  </a:txBody>
                  <a:tcPr marL="121920" marR="12192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200" u="sng" dirty="0" smtClean="0"/>
                        <a:t>SOY</a:t>
                      </a:r>
                      <a:r>
                        <a:rPr lang="es-ES" sz="1200" u="sng" baseline="0" dirty="0" smtClean="0"/>
                        <a:t> OPTIMISTA</a:t>
                      </a:r>
                      <a:r>
                        <a:rPr lang="es-ES" sz="1200" u="sng" dirty="0" smtClean="0"/>
                        <a:t>:</a:t>
                      </a:r>
                      <a:r>
                        <a:rPr lang="es-ES" sz="1200" u="sng" baseline="0" dirty="0" smtClean="0"/>
                        <a:t> Soy el/la responsable</a:t>
                      </a:r>
                      <a:endParaRPr lang="es-ES" sz="1200" dirty="0" smtClean="0"/>
                    </a:p>
                  </a:txBody>
                  <a:tcPr marL="121920" marR="121920" marT="34290" marB="34290"/>
                </a:tc>
              </a:tr>
              <a:tr h="229402">
                <a:tc>
                  <a:txBody>
                    <a:bodyPr/>
                    <a:lstStyle/>
                    <a:p>
                      <a:pPr algn="ct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100" dirty="0" smtClean="0">
                          <a:effectLst>
                            <a:outerShdw blurRad="38100" dist="38100" dir="2700000" algn="tl">
                              <a:srgbClr val="000000">
                                <a:alpha val="43137"/>
                              </a:srgbClr>
                            </a:outerShdw>
                          </a:effectLst>
                        </a:rPr>
                        <a:t>3 – 4 Años</a:t>
                      </a:r>
                      <a:endParaRPr lang="es-ES" sz="1100" b="1" dirty="0" smtClean="0">
                        <a:effectLst>
                          <a:outerShdw blurRad="38100" dist="38100" dir="2700000" algn="tl">
                            <a:srgbClr val="000000">
                              <a:alpha val="43137"/>
                            </a:srgbClr>
                          </a:outerShdw>
                        </a:effectLst>
                      </a:endParaRPr>
                    </a:p>
                  </a:txBody>
                  <a:tcPr marL="121920" marR="121920" marT="34290" marB="34290"/>
                </a:tc>
                <a:tc>
                  <a:txBody>
                    <a:bodyPr/>
                    <a:lstStyle/>
                    <a:p>
                      <a:pPr algn="ctr"/>
                      <a:r>
                        <a:rPr lang="es-ES" sz="1100" dirty="0" smtClean="0">
                          <a:effectLst>
                            <a:outerShdw blurRad="38100" dist="38100" dir="2700000" algn="tl">
                              <a:srgbClr val="000000">
                                <a:alpha val="43137"/>
                              </a:srgbClr>
                            </a:outerShdw>
                          </a:effectLst>
                        </a:rPr>
                        <a:t>5 Años</a:t>
                      </a:r>
                      <a:endParaRPr lang="es-ES" sz="1100" b="1" dirty="0">
                        <a:effectLst>
                          <a:outerShdw blurRad="38100" dist="38100" dir="2700000" algn="tl">
                            <a:srgbClr val="000000">
                              <a:alpha val="43137"/>
                            </a:srgbClr>
                          </a:outerShdw>
                        </a:effectLst>
                      </a:endParaRPr>
                    </a:p>
                  </a:txBody>
                  <a:tcPr marL="121920" marR="121920" marT="34290" marB="34290"/>
                </a:tc>
              </a:tr>
              <a:tr h="432048">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OBJETIVOS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100" b="0" i="0" u="none" strike="noStrike" kern="1200" baseline="0" dirty="0" smtClean="0">
                          <a:solidFill>
                            <a:schemeClr val="dk1"/>
                          </a:solidFill>
                          <a:latin typeface="+mn-lt"/>
                          <a:ea typeface="+mn-ea"/>
                          <a:cs typeface="+mn-cs"/>
                        </a:rPr>
                        <a:t>Disfrutar de actividades diferentes.</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100" b="0" i="0" u="none" strike="noStrike" kern="1200" baseline="0" dirty="0" smtClean="0">
                        <a:solidFill>
                          <a:schemeClr val="dk1"/>
                        </a:solidFill>
                        <a:latin typeface="+mn-lt"/>
                        <a:ea typeface="+mn-ea"/>
                        <a:cs typeface="+mn-cs"/>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000" b="0" i="0" u="none" strike="noStrike" kern="1200" baseline="0" dirty="0" smtClean="0">
                          <a:solidFill>
                            <a:schemeClr val="dk1"/>
                          </a:solidFill>
                          <a:latin typeface="+mn-lt"/>
                          <a:ea typeface="+mn-ea"/>
                          <a:cs typeface="+mn-cs"/>
                        </a:rPr>
                        <a:t>- Aceptarse y amarse. - Tener confianza para superar las dificultades. - Conocer y aceptar las capacidades y limitaciones propias.</a:t>
                      </a:r>
                    </a:p>
                  </a:txBody>
                  <a:tcPr marL="121920" marR="121920" marT="34290" marB="34290"/>
                </a:tc>
              </a:tr>
              <a:tr h="1080120">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PROCEDIMIENTOS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100" b="0" i="0" u="none" strike="noStrike" kern="1200" baseline="0" dirty="0" smtClean="0">
                          <a:solidFill>
                            <a:schemeClr val="dk1"/>
                          </a:solidFill>
                          <a:latin typeface="+mn-lt"/>
                          <a:ea typeface="+mn-ea"/>
                          <a:cs typeface="+mn-cs"/>
                        </a:rPr>
                        <a:t>Preguntaremos a los niños y niñas por el mejor momento que hayan pasado el fin de semana y lo comentarán delante de todos y todas, a turnos. Al acabar el día le preguntaremos a la persona responsable cuál ha sido el mejor momento de su día. </a:t>
                      </a:r>
                    </a:p>
                  </a:txBody>
                  <a:tcPr marL="121920" marR="121920" marT="34290" marB="34290"/>
                </a:tc>
                <a:tc>
                  <a:txBody>
                    <a:bodyPr/>
                    <a:lstStyle/>
                    <a:p>
                      <a:pPr algn="just"/>
                      <a:r>
                        <a:rPr lang="es-ES" sz="1000" b="0" i="0" u="none" strike="noStrike" kern="1200" baseline="0" dirty="0" smtClean="0">
                          <a:solidFill>
                            <a:schemeClr val="dk1"/>
                          </a:solidFill>
                          <a:latin typeface="+mn-lt"/>
                          <a:ea typeface="+mn-ea"/>
                          <a:cs typeface="+mn-cs"/>
                        </a:rPr>
                        <a:t>Cada día tendremos un o una responsable en clase. En la lista de nombres de la clase, pondremos una pegatina al lado del nombre del responsable del día.</a:t>
                      </a:r>
                    </a:p>
                    <a:p>
                      <a:pPr algn="just"/>
                      <a:r>
                        <a:rPr lang="es-ES" sz="1000" b="0" i="0" u="none" strike="noStrike" kern="1200" baseline="0" dirty="0" smtClean="0">
                          <a:solidFill>
                            <a:schemeClr val="dk1"/>
                          </a:solidFill>
                          <a:latin typeface="+mn-lt"/>
                          <a:ea typeface="+mn-ea"/>
                          <a:cs typeface="+mn-cs"/>
                        </a:rPr>
                        <a:t>La persona responsable tiene diferentes quehaceres: escribir el día en la pizarra, hacer los recados, verificar si la clase está recogida o no, repartir los deberes... Tendrá también algunas ventajas: escuchar cosas bonitas del resto, ponerse primero/a en la fila a la hora de salir, contar un chiste o un cuento al resto... La persona responsable se presentará ante el resto, y comentará cómo se siente y por qué. Expresará al resto sus capacidades y dirá en qué le gustaría mejorar. Por ejemplo: </a:t>
                      </a:r>
                      <a:r>
                        <a:rPr lang="es-ES" sz="1000" b="0" i="1" u="none" strike="noStrike" kern="1200" baseline="0" dirty="0" smtClean="0">
                          <a:solidFill>
                            <a:schemeClr val="dk1"/>
                          </a:solidFill>
                          <a:latin typeface="+mn-lt"/>
                          <a:ea typeface="+mn-ea"/>
                          <a:cs typeface="+mn-cs"/>
                        </a:rPr>
                        <a:t>Soy bueno/a dibujando, pero me gustaría mejorar nadando</a:t>
                      </a:r>
                      <a:r>
                        <a:rPr lang="es-ES" sz="1000" b="0" i="0" u="none" strike="noStrike" kern="1200" baseline="0" dirty="0" smtClean="0">
                          <a:solidFill>
                            <a:schemeClr val="dk1"/>
                          </a:solidFill>
                          <a:latin typeface="+mn-lt"/>
                          <a:ea typeface="+mn-ea"/>
                          <a:cs typeface="+mn-cs"/>
                        </a:rPr>
                        <a:t>. El profesor o la profesora le transmitirá a la persona responsable sus características más importantes (físicas y de personalidad).</a:t>
                      </a:r>
                    </a:p>
                  </a:txBody>
                  <a:tcPr marL="121920" marR="121920" marT="34290" marB="34290"/>
                </a:tc>
              </a:tr>
              <a:tr h="464780">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RECURSOS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indent="0" algn="just" defTabSz="914400" rtl="0" eaLnBrk="1" latinLnBrk="0" hangingPunct="1">
                        <a:buFont typeface="Arial" panose="020B0604020202020204" pitchFamily="34" charset="0"/>
                        <a:buNone/>
                      </a:pPr>
                      <a:endParaRPr lang="es-ES" sz="1100" b="0" i="0" u="none" strike="noStrike" kern="1200" baseline="0" dirty="0" smtClean="0">
                        <a:solidFill>
                          <a:schemeClr val="dk1"/>
                        </a:solidFill>
                        <a:latin typeface="+mn-lt"/>
                        <a:ea typeface="+mn-ea"/>
                        <a:cs typeface="+mn-cs"/>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000" b="0" i="0" u="none" strike="noStrike" kern="1200" baseline="0" dirty="0" smtClean="0">
                          <a:solidFill>
                            <a:schemeClr val="dk1"/>
                          </a:solidFill>
                          <a:latin typeface="+mn-lt"/>
                          <a:ea typeface="+mn-ea"/>
                          <a:cs typeface="+mn-cs"/>
                        </a:rPr>
                        <a:t>- Medalla del responsable. - Lista de la clase. - Pegatina.</a:t>
                      </a:r>
                      <a:endParaRPr lang="es-ES" sz="1000" u="none" strike="noStrike" kern="1200" baseline="0" dirty="0" smtClean="0">
                        <a:solidFill>
                          <a:schemeClr val="dk1"/>
                        </a:solidFill>
                        <a:latin typeface="+mn-lt"/>
                        <a:ea typeface="+mn-ea"/>
                        <a:cs typeface="+mn-cs"/>
                      </a:endParaRPr>
                    </a:p>
                  </a:txBody>
                  <a:tcPr marL="121920" marR="121920" marT="34290" marB="34290"/>
                </a:tc>
              </a:tr>
              <a:tr h="325328">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PLAZO</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100" b="0" i="0" u="none" strike="noStrike" kern="1200" baseline="0" dirty="0" smtClean="0">
                          <a:solidFill>
                            <a:schemeClr val="dk1"/>
                          </a:solidFill>
                          <a:latin typeface="+mn-lt"/>
                          <a:ea typeface="+mn-ea"/>
                          <a:cs typeface="+mn-cs"/>
                        </a:rPr>
                        <a:t>En el último trimestre, los lunes, en la sesión de lenguaje oral. Para la segunda parte, emplearemos los últimos 5 minutos. </a:t>
                      </a:r>
                    </a:p>
                  </a:txBody>
                  <a:tcPr marL="121920" marR="121920" marT="34290" marB="34290"/>
                </a:tc>
                <a:tc>
                  <a:txBody>
                    <a:bodyPr/>
                    <a:lstStyle/>
                    <a:p>
                      <a:pPr algn="just"/>
                      <a:r>
                        <a:rPr lang="es-ES" sz="1000" b="0" i="0" u="none" strike="noStrike" kern="1200" baseline="0" dirty="0" smtClean="0">
                          <a:solidFill>
                            <a:schemeClr val="dk1"/>
                          </a:solidFill>
                          <a:latin typeface="+mn-lt"/>
                          <a:ea typeface="+mn-ea"/>
                          <a:cs typeface="+mn-cs"/>
                        </a:rPr>
                        <a:t>15 minutos al principio de clase. </a:t>
                      </a:r>
                    </a:p>
                  </a:txBody>
                  <a:tcPr marL="121920" marR="121920" marT="34290" marB="34290"/>
                </a:tc>
              </a:tr>
              <a:tr h="569540">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ORIENTACIÓN</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100" b="0" i="0" u="none" strike="noStrike" kern="1200" baseline="0" dirty="0" smtClean="0">
                          <a:solidFill>
                            <a:schemeClr val="dk1"/>
                          </a:solidFill>
                          <a:latin typeface="+mn-lt"/>
                          <a:ea typeface="+mn-ea"/>
                          <a:cs typeface="+mn-cs"/>
                        </a:rPr>
                        <a:t>El ejercicio relacionado con el fin de semana podemos hacerlo con los niños y niñas de 3 años y con los de 4 años, la segunda parte. Puede ser útil para que la familia y la casa de los niños y niñas tengan presencia en la escuela. </a:t>
                      </a:r>
                      <a:endParaRPr lang="es-ES" sz="1100" b="0" i="0" u="none" strike="noStrike" kern="1200" baseline="0" dirty="0">
                        <a:solidFill>
                          <a:schemeClr val="dk1"/>
                        </a:solidFill>
                        <a:latin typeface="+mn-lt"/>
                        <a:ea typeface="+mn-ea"/>
                        <a:cs typeface="+mn-cs"/>
                      </a:endParaRPr>
                    </a:p>
                  </a:txBody>
                  <a:tcPr marL="121920" marR="121920" marT="34290" marB="34290"/>
                </a:tc>
                <a:tc>
                  <a:txBody>
                    <a:bodyPr/>
                    <a:lstStyle/>
                    <a:p>
                      <a:pPr algn="just"/>
                      <a:r>
                        <a:rPr lang="es-ES" sz="1000" b="0" i="0" u="none" strike="noStrike" kern="1200" baseline="0" dirty="0" smtClean="0">
                          <a:solidFill>
                            <a:schemeClr val="dk1"/>
                          </a:solidFill>
                          <a:latin typeface="+mn-lt"/>
                          <a:ea typeface="+mn-ea"/>
                          <a:cs typeface="+mn-cs"/>
                        </a:rPr>
                        <a:t>Es importante expresar al alumnado lo importante y especial que es el papel de la persona responsable. Dejaremos bien claro cuáles son sus responsabilidades y ventajas. </a:t>
                      </a:r>
                    </a:p>
                    <a:p>
                      <a:pPr algn="just"/>
                      <a:r>
                        <a:rPr lang="es-ES" sz="1000" b="0" i="0" u="none" strike="noStrike" kern="1200" baseline="0" dirty="0" smtClean="0">
                          <a:solidFill>
                            <a:schemeClr val="dk1"/>
                          </a:solidFill>
                          <a:latin typeface="+mn-lt"/>
                          <a:ea typeface="+mn-ea"/>
                          <a:cs typeface="+mn-cs"/>
                        </a:rPr>
                        <a:t>La actividad se llevará a cabo el primer trimestre, y les ayudaremos a verlo como una opción para mejorar sus propios límites. </a:t>
                      </a:r>
                    </a:p>
                  </a:txBody>
                  <a:tcPr marL="121920" marR="121920" marT="34290" marB="34290"/>
                </a:tc>
              </a:tr>
            </a:tbl>
          </a:graphicData>
        </a:graphic>
      </p:graphicFrame>
      <p:sp>
        <p:nvSpPr>
          <p:cNvPr id="5" name="4 CuadroTexto"/>
          <p:cNvSpPr txBox="1"/>
          <p:nvPr/>
        </p:nvSpPr>
        <p:spPr>
          <a:xfrm>
            <a:off x="2411760" y="260649"/>
            <a:ext cx="4464496" cy="369332"/>
          </a:xfrm>
          <a:prstGeom prst="rect">
            <a:avLst/>
          </a:prstGeom>
          <a:noFill/>
        </p:spPr>
        <p:txBody>
          <a:bodyPr wrap="square" rtlCol="0">
            <a:spAutoFit/>
          </a:bodyPr>
          <a:lstStyle/>
          <a:p>
            <a:r>
              <a:rPr lang="es-ES" dirty="0" smtClean="0"/>
              <a:t>Autonomía Emocional: Me gusta como soy</a:t>
            </a:r>
            <a:endParaRPr lang="es-ES" dirty="0"/>
          </a:p>
        </p:txBody>
      </p:sp>
    </p:spTree>
    <p:extLst>
      <p:ext uri="{BB962C8B-B14F-4D97-AF65-F5344CB8AC3E}">
        <p14:creationId xmlns:p14="http://schemas.microsoft.com/office/powerpoint/2010/main" val="2531723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11292955"/>
              </p:ext>
            </p:extLst>
          </p:nvPr>
        </p:nvGraphicFramePr>
        <p:xfrm>
          <a:off x="251520" y="764704"/>
          <a:ext cx="8496944" cy="5720328"/>
        </p:xfrm>
        <a:graphic>
          <a:graphicData uri="http://schemas.openxmlformats.org/drawingml/2006/table">
            <a:tbl>
              <a:tblPr firstRow="1" bandRow="1">
                <a:tableStyleId>{00A15C55-8517-42AA-B614-E9B94910E393}</a:tableStyleId>
              </a:tblPr>
              <a:tblGrid>
                <a:gridCol w="1008112"/>
                <a:gridCol w="4608512"/>
                <a:gridCol w="2880320"/>
              </a:tblGrid>
              <a:tr h="373251">
                <a:tc>
                  <a:txBody>
                    <a:bodyPr/>
                    <a:lstStyle/>
                    <a:p>
                      <a:pPr algn="ctr"/>
                      <a:endParaRPr lang="es-ES" sz="1200" dirty="0" smtClean="0">
                        <a:effectLst>
                          <a:outerShdw blurRad="38100" dist="38100" dir="2700000" algn="tl">
                            <a:srgbClr val="000000">
                              <a:alpha val="43137"/>
                            </a:srgbClr>
                          </a:outerShdw>
                        </a:effectLst>
                      </a:endParaRPr>
                    </a:p>
                    <a:p>
                      <a:pPr algn="ctr"/>
                      <a:r>
                        <a:rPr lang="es-ES" sz="1200" dirty="0" smtClean="0">
                          <a:effectLst>
                            <a:outerShdw blurRad="38100" dist="38100" dir="2700000" algn="tl">
                              <a:srgbClr val="000000">
                                <a:alpha val="43137"/>
                              </a:srgbClr>
                            </a:outerShdw>
                          </a:effectLst>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ctr"/>
                      <a:r>
                        <a:rPr lang="es-ES" sz="1050" b="1" kern="1200" dirty="0" smtClean="0">
                          <a:solidFill>
                            <a:schemeClr val="lt1"/>
                          </a:solidFill>
                          <a:latin typeface="+mn-lt"/>
                          <a:ea typeface="+mn-ea"/>
                          <a:cs typeface="+mn-cs"/>
                        </a:rPr>
                        <a:t>TENGO</a:t>
                      </a:r>
                      <a:r>
                        <a:rPr lang="es-ES" sz="1050" b="1" kern="1200" baseline="0" dirty="0" smtClean="0">
                          <a:solidFill>
                            <a:schemeClr val="lt1"/>
                          </a:solidFill>
                          <a:latin typeface="+mn-lt"/>
                          <a:ea typeface="+mn-ea"/>
                          <a:cs typeface="+mn-cs"/>
                        </a:rPr>
                        <a:t> CONFIANZA EN MÍ</a:t>
                      </a:r>
                      <a:r>
                        <a:rPr lang="es-ES" sz="1050" b="1" kern="1200" dirty="0" smtClean="0">
                          <a:solidFill>
                            <a:schemeClr val="lt1"/>
                          </a:solidFill>
                          <a:latin typeface="+mn-lt"/>
                          <a:ea typeface="+mn-ea"/>
                          <a:cs typeface="+mn-cs"/>
                        </a:rPr>
                        <a:t>: </a:t>
                      </a:r>
                    </a:p>
                    <a:p>
                      <a:pPr algn="ctr"/>
                      <a:r>
                        <a:rPr lang="es-ES" sz="1050" b="1" kern="1200" dirty="0" smtClean="0">
                          <a:solidFill>
                            <a:schemeClr val="lt1"/>
                          </a:solidFill>
                          <a:latin typeface="+mn-lt"/>
                          <a:ea typeface="+mn-ea"/>
                          <a:cs typeface="+mn-cs"/>
                        </a:rPr>
                        <a:t>Las</a:t>
                      </a:r>
                      <a:r>
                        <a:rPr lang="es-ES" sz="1050" b="1" kern="1200" baseline="0" dirty="0" smtClean="0">
                          <a:solidFill>
                            <a:schemeClr val="lt1"/>
                          </a:solidFill>
                          <a:latin typeface="+mn-lt"/>
                          <a:ea typeface="+mn-ea"/>
                          <a:cs typeface="+mn-cs"/>
                        </a:rPr>
                        <a:t> personas que me quieren</a:t>
                      </a:r>
                      <a:endParaRPr lang="es-ES" sz="1050" b="1" kern="1200" dirty="0" smtClean="0">
                        <a:solidFill>
                          <a:schemeClr val="lt1"/>
                        </a:solidFill>
                        <a:latin typeface="+mn-lt"/>
                        <a:ea typeface="+mn-ea"/>
                        <a:cs typeface="+mn-cs"/>
                      </a:endParaRPr>
                    </a:p>
                    <a:p>
                      <a:pPr algn="r"/>
                      <a:endParaRPr lang="es-ES" sz="700" dirty="0" smtClean="0"/>
                    </a:p>
                  </a:txBody>
                  <a:tcPr marL="121920" marR="121920" marT="34290" marB="34290"/>
                </a:tc>
                <a:tc>
                  <a:txBody>
                    <a:bodyPr/>
                    <a:lstStyle/>
                    <a:p>
                      <a:pPr algn="ctr"/>
                      <a:r>
                        <a:rPr lang="es-ES" sz="1050" dirty="0" smtClean="0"/>
                        <a:t>TENGO</a:t>
                      </a:r>
                      <a:r>
                        <a:rPr lang="es-ES" sz="1050" baseline="0" dirty="0" smtClean="0"/>
                        <a:t> CONFIANZA EN MÍ</a:t>
                      </a:r>
                      <a:r>
                        <a:rPr lang="es-ES" sz="1050" dirty="0" smtClean="0"/>
                        <a:t>: </a:t>
                      </a:r>
                    </a:p>
                    <a:p>
                      <a:pPr algn="ctr"/>
                      <a:r>
                        <a:rPr lang="es-ES" sz="1050" dirty="0" smtClean="0"/>
                        <a:t>Soy</a:t>
                      </a:r>
                      <a:r>
                        <a:rPr lang="es-ES" sz="1050" baseline="0" dirty="0" smtClean="0"/>
                        <a:t> rey o reina</a:t>
                      </a:r>
                      <a:endParaRPr lang="es-ES" sz="1050" dirty="0" smtClean="0"/>
                    </a:p>
                    <a:p>
                      <a:pPr algn="r"/>
                      <a:endParaRPr lang="es-ES" sz="700" dirty="0" smtClean="0"/>
                    </a:p>
                  </a:txBody>
                  <a:tcPr marL="121920" marR="121920" marT="34290" marB="34290"/>
                </a:tc>
              </a:tr>
              <a:tr h="226738">
                <a:tc>
                  <a:txBody>
                    <a:bodyPr/>
                    <a:lstStyle/>
                    <a:p>
                      <a:pPr algn="ct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100" dirty="0" smtClean="0">
                          <a:effectLst>
                            <a:outerShdw blurRad="38100" dist="38100" dir="2700000" algn="tl">
                              <a:srgbClr val="000000">
                                <a:alpha val="43137"/>
                              </a:srgbClr>
                            </a:outerShdw>
                          </a:effectLst>
                        </a:rPr>
                        <a:t>3 – 4 Años</a:t>
                      </a:r>
                      <a:endParaRPr lang="es-ES" sz="1100" b="1" dirty="0" smtClean="0">
                        <a:effectLst>
                          <a:outerShdw blurRad="38100" dist="38100" dir="2700000" algn="tl">
                            <a:srgbClr val="000000">
                              <a:alpha val="43137"/>
                            </a:srgbClr>
                          </a:outerShdw>
                        </a:effectLst>
                      </a:endParaRPr>
                    </a:p>
                  </a:txBody>
                  <a:tcPr marL="121920" marR="121920" marT="34290" marB="34290"/>
                </a:tc>
                <a:tc>
                  <a:txBody>
                    <a:bodyPr/>
                    <a:lstStyle/>
                    <a:p>
                      <a:pPr algn="ctr"/>
                      <a:r>
                        <a:rPr lang="es-ES" sz="1100" dirty="0" smtClean="0">
                          <a:effectLst>
                            <a:outerShdw blurRad="38100" dist="38100" dir="2700000" algn="tl">
                              <a:srgbClr val="000000">
                                <a:alpha val="43137"/>
                              </a:srgbClr>
                            </a:outerShdw>
                          </a:effectLst>
                        </a:rPr>
                        <a:t>5 Años</a:t>
                      </a:r>
                      <a:endParaRPr lang="es-ES" sz="1100" b="1" dirty="0">
                        <a:effectLst>
                          <a:outerShdw blurRad="38100" dist="38100" dir="2700000" algn="tl">
                            <a:srgbClr val="000000">
                              <a:alpha val="43137"/>
                            </a:srgbClr>
                          </a:outerShdw>
                        </a:effectLst>
                      </a:endParaRPr>
                    </a:p>
                  </a:txBody>
                  <a:tcPr marL="121920" marR="121920" marT="34290" marB="34290"/>
                </a:tc>
              </a:tr>
              <a:tr h="432048">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OBJETIVOS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ES" sz="1000" b="0" i="0" u="none" strike="noStrike" kern="1200" baseline="0" dirty="0" smtClean="0">
                          <a:solidFill>
                            <a:schemeClr val="dk1"/>
                          </a:solidFill>
                          <a:latin typeface="+mn-lt"/>
                          <a:ea typeface="+mn-ea"/>
                          <a:cs typeface="+mn-cs"/>
                        </a:rPr>
                        <a:t>- Sentirse parte de un grupo. - Ser capaz de pedir ayuda. </a:t>
                      </a:r>
                    </a:p>
                    <a:p>
                      <a:pPr marL="0" indent="0" algn="just" defTabSz="914400" rtl="0" eaLnBrk="1" latinLnBrk="0" hangingPunct="1">
                        <a:buFont typeface="Arial" panose="020B0604020202020204" pitchFamily="34" charset="0"/>
                        <a:buNone/>
                      </a:pPr>
                      <a:endParaRPr lang="es-ES" sz="1000" b="0" i="0" u="none" strike="noStrike" kern="1200" baseline="0" dirty="0" smtClean="0">
                        <a:solidFill>
                          <a:schemeClr val="dk1"/>
                        </a:solidFill>
                        <a:latin typeface="+mn-lt"/>
                        <a:ea typeface="+mn-ea"/>
                        <a:cs typeface="+mn-cs"/>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900" b="0" i="0" u="none" strike="noStrike" kern="1200" baseline="0" dirty="0" smtClean="0">
                          <a:solidFill>
                            <a:schemeClr val="dk1"/>
                          </a:solidFill>
                          <a:latin typeface="+mn-lt"/>
                          <a:ea typeface="+mn-ea"/>
                          <a:cs typeface="+mn-cs"/>
                        </a:rPr>
                        <a:t>- Aceptarse y amarse. - Sentirse parte de un grupo.</a:t>
                      </a:r>
                    </a:p>
                    <a:p>
                      <a:pPr algn="just"/>
                      <a:endParaRPr lang="es-ES" sz="900" b="0" i="0" u="none" strike="noStrike" kern="1200" baseline="0" dirty="0" smtClean="0">
                        <a:solidFill>
                          <a:schemeClr val="dk1"/>
                        </a:solidFill>
                        <a:latin typeface="+mn-lt"/>
                        <a:ea typeface="+mn-ea"/>
                        <a:cs typeface="+mn-cs"/>
                      </a:endParaRPr>
                    </a:p>
                  </a:txBody>
                  <a:tcPr marL="121920" marR="121920" marT="34290" marB="34290"/>
                </a:tc>
              </a:tr>
              <a:tr h="1080120">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PROCEDIMIENTOS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000" b="0" i="0" u="none" strike="noStrike" kern="1200" baseline="0" dirty="0" smtClean="0">
                          <a:solidFill>
                            <a:schemeClr val="dk1"/>
                          </a:solidFill>
                          <a:latin typeface="+mn-lt"/>
                          <a:ea typeface="+mn-ea"/>
                          <a:cs typeface="+mn-cs"/>
                        </a:rPr>
                        <a:t>Vamos a hacer un libro de familia. Vamos a pedir a cada alumno y alumna una foto de su familia. En la foto también deberá aparecer él o ella. Cuando tengamos todas las fotos, las pegaremos en una cartulina (una foto por cada cartulina) y escribiremos los nombres debajo. El grupo se sacará una foto con el profesor o profesora, que también incluiremos en el libro, al que titularemos “Las personas que nos quieren”. </a:t>
                      </a:r>
                    </a:p>
                    <a:p>
                      <a:pPr algn="just"/>
                      <a:r>
                        <a:rPr lang="es-ES" sz="1000" b="0" i="0" u="none" strike="noStrike" kern="1200" baseline="0" dirty="0" smtClean="0">
                          <a:solidFill>
                            <a:schemeClr val="dk1"/>
                          </a:solidFill>
                          <a:latin typeface="+mn-lt"/>
                          <a:ea typeface="+mn-ea"/>
                          <a:cs typeface="+mn-cs"/>
                        </a:rPr>
                        <a:t>Con niños y niñas de cuatro años: tomando el libro general como base, haremos un libro para cada alumno y alumna, añadiendo en ellos y ellas las fotos del resto de la gente que les quiere: abuelos/as, tíos/as, primos/as, cuidador/a, amigos/as…Cada niño/a tendrá su propio libro. </a:t>
                      </a:r>
                    </a:p>
                  </a:txBody>
                  <a:tcPr marL="121920" marR="121920" marT="34290" marB="34290"/>
                </a:tc>
                <a:tc>
                  <a:txBody>
                    <a:bodyPr/>
                    <a:lstStyle/>
                    <a:p>
                      <a:pPr algn="just"/>
                      <a:r>
                        <a:rPr lang="es-ES" sz="1000" b="0" i="0" u="none" strike="noStrike" kern="1200" baseline="0" dirty="0" smtClean="0">
                          <a:solidFill>
                            <a:schemeClr val="dk1"/>
                          </a:solidFill>
                          <a:latin typeface="+mn-lt"/>
                          <a:ea typeface="+mn-ea"/>
                          <a:cs typeface="+mn-cs"/>
                        </a:rPr>
                        <a:t>Prepararemos una corona el día del cumpleaños del alumno/a. Cada alumno/a decorará su corona como quiera. Colocaremos la corona al alumno o alumna que cumpla años y le pintaremos la cara. El niño o la niña comentará cómo se siente en ese día importante y los sueños que tiene para el próximo año. Expresaremos lo positivo de celebrar el cumpleaños. Entre todos y todas, le cantaremos </a:t>
                      </a:r>
                      <a:r>
                        <a:rPr lang="es-ES" sz="1000" b="0" i="1" u="none" strike="noStrike" kern="1200" baseline="0" dirty="0" smtClean="0">
                          <a:solidFill>
                            <a:schemeClr val="dk1"/>
                          </a:solidFill>
                          <a:latin typeface="+mn-lt"/>
                          <a:ea typeface="+mn-ea"/>
                          <a:cs typeface="+mn-cs"/>
                        </a:rPr>
                        <a:t>Cumpleaños feliz</a:t>
                      </a:r>
                      <a:r>
                        <a:rPr lang="es-ES" sz="1000" b="0" i="0" u="none" strike="noStrike" kern="1200" baseline="0" dirty="0" smtClean="0">
                          <a:solidFill>
                            <a:schemeClr val="dk1"/>
                          </a:solidFill>
                          <a:latin typeface="+mn-lt"/>
                          <a:ea typeface="+mn-ea"/>
                          <a:cs typeface="+mn-cs"/>
                        </a:rPr>
                        <a:t>; el niño o la niña apagará las velas de una tarta de plastilina y le daremos la opción de pedir un deseo. Después, cada alumno/a le dirá al protagonista algo positivo. El niño o la niña llevará puesta la corona durante todo el día, y al terminar la jornada, se la llevará a casa. </a:t>
                      </a:r>
                    </a:p>
                  </a:txBody>
                  <a:tcPr marL="121920" marR="121920" marT="34290" marB="34290"/>
                </a:tc>
              </a:tr>
              <a:tr h="464780">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RECURSOS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pt-BR" sz="1000" b="0" i="0" u="none" strike="noStrike" kern="1200" baseline="0" dirty="0" smtClean="0">
                          <a:solidFill>
                            <a:schemeClr val="dk1"/>
                          </a:solidFill>
                          <a:latin typeface="+mn-lt"/>
                          <a:ea typeface="+mn-ea"/>
                          <a:cs typeface="+mn-cs"/>
                        </a:rPr>
                        <a:t>- Fotos. - </a:t>
                      </a:r>
                      <a:r>
                        <a:rPr lang="pt-BR" sz="1000" b="0" i="0" u="none" strike="noStrike" kern="1200" baseline="0" dirty="0" err="1" smtClean="0">
                          <a:solidFill>
                            <a:schemeClr val="dk1"/>
                          </a:solidFill>
                          <a:latin typeface="+mn-lt"/>
                          <a:ea typeface="+mn-ea"/>
                          <a:cs typeface="+mn-cs"/>
                        </a:rPr>
                        <a:t>Cartulina</a:t>
                      </a:r>
                      <a:r>
                        <a:rPr lang="pt-BR" sz="1000" b="0" i="0" u="none" strike="noStrike" kern="1200" baseline="0" dirty="0" smtClean="0">
                          <a:solidFill>
                            <a:schemeClr val="dk1"/>
                          </a:solidFill>
                          <a:latin typeface="+mn-lt"/>
                          <a:ea typeface="+mn-ea"/>
                          <a:cs typeface="+mn-cs"/>
                        </a:rPr>
                        <a:t>. - Cola. - </a:t>
                      </a:r>
                      <a:r>
                        <a:rPr lang="pt-BR" sz="1000" b="0" i="0" u="none" strike="noStrike" kern="1200" baseline="0" dirty="0" err="1" smtClean="0">
                          <a:solidFill>
                            <a:schemeClr val="dk1"/>
                          </a:solidFill>
                          <a:latin typeface="+mn-lt"/>
                          <a:ea typeface="+mn-ea"/>
                          <a:cs typeface="+mn-cs"/>
                        </a:rPr>
                        <a:t>Rotuladores</a:t>
                      </a:r>
                      <a:r>
                        <a:rPr lang="pt-BR" sz="1000" b="0" i="0" u="none" strike="noStrike" kern="1200" baseline="0" dirty="0" smtClean="0">
                          <a:solidFill>
                            <a:schemeClr val="dk1"/>
                          </a:solidFill>
                          <a:latin typeface="+mn-lt"/>
                          <a:ea typeface="+mn-ea"/>
                          <a:cs typeface="+mn-cs"/>
                        </a:rPr>
                        <a:t>. </a:t>
                      </a:r>
                      <a:endParaRPr lang="es-ES" sz="1000" u="none" strike="noStrike" kern="1200" baseline="0" dirty="0" smtClean="0">
                        <a:solidFill>
                          <a:schemeClr val="dk1"/>
                        </a:solidFill>
                        <a:latin typeface="+mn-lt"/>
                        <a:ea typeface="+mn-ea"/>
                        <a:cs typeface="+mn-cs"/>
                      </a:endParaRPr>
                    </a:p>
                    <a:p>
                      <a:pPr marL="0" indent="0" algn="just" defTabSz="914400" rtl="0" eaLnBrk="1" latinLnBrk="0" hangingPunct="1">
                        <a:buFont typeface="Arial" panose="020B0604020202020204" pitchFamily="34" charset="0"/>
                        <a:buNone/>
                      </a:pPr>
                      <a:endParaRPr lang="es-ES" sz="1000" b="0" i="0" u="none" strike="noStrike" kern="1200" baseline="0" dirty="0" smtClean="0">
                        <a:solidFill>
                          <a:schemeClr val="dk1"/>
                        </a:solidFill>
                        <a:latin typeface="+mn-lt"/>
                        <a:ea typeface="+mn-ea"/>
                        <a:cs typeface="+mn-cs"/>
                      </a:endParaRPr>
                    </a:p>
                  </a:txBody>
                  <a:tcPr marL="121920" marR="121920" marT="34290" marB="34290"/>
                </a:tc>
                <a:tc>
                  <a:txBody>
                    <a:bodyPr/>
                    <a:lstStyle/>
                    <a:p>
                      <a:pPr algn="just"/>
                      <a:r>
                        <a:rPr lang="es-ES" sz="1000" b="0" i="0" u="none" strike="noStrike" kern="1200" baseline="0" dirty="0" smtClean="0">
                          <a:solidFill>
                            <a:schemeClr val="dk1"/>
                          </a:solidFill>
                          <a:latin typeface="+mn-lt"/>
                          <a:ea typeface="+mn-ea"/>
                          <a:cs typeface="+mn-cs"/>
                        </a:rPr>
                        <a:t>- Corona de cartulina. </a:t>
                      </a:r>
                    </a:p>
                    <a:p>
                      <a:pPr algn="just"/>
                      <a:r>
                        <a:rPr lang="es-ES" sz="1000" b="0" i="0" u="none" strike="noStrike" kern="1200" baseline="0" dirty="0" smtClean="0">
                          <a:solidFill>
                            <a:schemeClr val="dk1"/>
                          </a:solidFill>
                          <a:latin typeface="+mn-lt"/>
                          <a:ea typeface="+mn-ea"/>
                          <a:cs typeface="+mn-cs"/>
                        </a:rPr>
                        <a:t>- Tijeras. </a:t>
                      </a:r>
                    </a:p>
                    <a:p>
                      <a:pPr algn="just"/>
                      <a:r>
                        <a:rPr lang="es-ES" sz="1000" b="0" i="0" u="none" strike="noStrike" kern="1200" baseline="0" dirty="0" smtClean="0">
                          <a:solidFill>
                            <a:schemeClr val="dk1"/>
                          </a:solidFill>
                          <a:latin typeface="+mn-lt"/>
                          <a:ea typeface="+mn-ea"/>
                          <a:cs typeface="+mn-cs"/>
                        </a:rPr>
                        <a:t>- Pinturas, rotuladores, témperas... </a:t>
                      </a:r>
                    </a:p>
                    <a:p>
                      <a:pPr algn="just"/>
                      <a:r>
                        <a:rPr lang="es-ES" sz="1000" b="0" i="0" u="none" strike="noStrike" kern="1200" baseline="0" dirty="0" smtClean="0">
                          <a:solidFill>
                            <a:schemeClr val="dk1"/>
                          </a:solidFill>
                          <a:latin typeface="+mn-lt"/>
                          <a:ea typeface="+mn-ea"/>
                          <a:cs typeface="+mn-cs"/>
                        </a:rPr>
                        <a:t>- Tarta de plastilina. </a:t>
                      </a:r>
                    </a:p>
                    <a:p>
                      <a:pPr algn="just"/>
                      <a:r>
                        <a:rPr lang="es-ES" sz="1000" b="0" i="0" u="none" strike="noStrike" kern="1200" baseline="0" dirty="0" smtClean="0">
                          <a:solidFill>
                            <a:schemeClr val="dk1"/>
                          </a:solidFill>
                          <a:latin typeface="+mn-lt"/>
                          <a:ea typeface="+mn-ea"/>
                          <a:cs typeface="+mn-cs"/>
                        </a:rPr>
                        <a:t>- Velas. </a:t>
                      </a:r>
                    </a:p>
                    <a:p>
                      <a:pPr algn="just"/>
                      <a:r>
                        <a:rPr lang="es-ES" sz="1000" b="0" i="0" u="none" strike="noStrike" kern="1200" baseline="0" dirty="0" smtClean="0">
                          <a:solidFill>
                            <a:schemeClr val="dk1"/>
                          </a:solidFill>
                          <a:latin typeface="+mn-lt"/>
                          <a:ea typeface="+mn-ea"/>
                          <a:cs typeface="+mn-cs"/>
                        </a:rPr>
                        <a:t>- Cerillas.</a:t>
                      </a:r>
                    </a:p>
                  </a:txBody>
                  <a:tcPr marL="121920" marR="121920" marT="34290" marB="34290"/>
                </a:tc>
              </a:tr>
              <a:tr h="325328">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PLAZO</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000" b="0" i="0" u="none" strike="noStrike" kern="1200" baseline="0" dirty="0" smtClean="0">
                          <a:solidFill>
                            <a:schemeClr val="dk1"/>
                          </a:solidFill>
                          <a:latin typeface="+mn-lt"/>
                          <a:ea typeface="+mn-ea"/>
                          <a:cs typeface="+mn-cs"/>
                        </a:rPr>
                        <a:t>- Con niños y niñas de tres años, una sesión de 15 minutos. </a:t>
                      </a:r>
                    </a:p>
                    <a:p>
                      <a:pPr algn="just"/>
                      <a:r>
                        <a:rPr lang="es-ES" sz="1000" b="0" i="0" u="none" strike="noStrike" kern="1200" baseline="0" dirty="0" smtClean="0">
                          <a:solidFill>
                            <a:schemeClr val="dk1"/>
                          </a:solidFill>
                          <a:latin typeface="+mn-lt"/>
                          <a:ea typeface="+mn-ea"/>
                          <a:cs typeface="+mn-cs"/>
                        </a:rPr>
                        <a:t>- Con niños y niñas de cuatro años, pondremos a los alumnos y alumnas de dos en dos o de tres en tres y utilizaremos el tiempo suficiente para que enseñen a las personas de sus libros. Cada día harán 2 o 3 grupos el ejercicio. </a:t>
                      </a:r>
                    </a:p>
                  </a:txBody>
                  <a:tcPr marL="121920" marR="121920" marT="34290" marB="34290"/>
                </a:tc>
                <a:tc>
                  <a:txBody>
                    <a:bodyPr/>
                    <a:lstStyle/>
                    <a:p>
                      <a:pPr algn="just"/>
                      <a:r>
                        <a:rPr lang="es-ES" sz="1000" b="0" i="0" u="none" strike="noStrike" kern="1200" baseline="0" dirty="0" smtClean="0">
                          <a:solidFill>
                            <a:schemeClr val="dk1"/>
                          </a:solidFill>
                          <a:latin typeface="+mn-lt"/>
                          <a:ea typeface="+mn-ea"/>
                          <a:cs typeface="+mn-cs"/>
                        </a:rPr>
                        <a:t>- 15 minutos al principio del día. - 15 minutos para decorar la corona.</a:t>
                      </a:r>
                    </a:p>
                  </a:txBody>
                  <a:tcPr marL="121920" marR="121920" marT="34290" marB="34290"/>
                </a:tc>
              </a:tr>
              <a:tr h="569540">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ORIENTACIÓN</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000" b="0" i="0" u="none" strike="noStrike" kern="1200" baseline="0" dirty="0" smtClean="0">
                          <a:solidFill>
                            <a:schemeClr val="dk1"/>
                          </a:solidFill>
                          <a:latin typeface="+mn-lt"/>
                          <a:ea typeface="+mn-ea"/>
                          <a:cs typeface="+mn-cs"/>
                        </a:rPr>
                        <a:t> La actividad se llevará a cabo durante un trimestre, y luego dejaremos los libros en la biblioteca del aula, para que los niños y niñas puedan cogerlos cuando quieran. Como norma, les diremos que deben utilizar los libros con cuidado. </a:t>
                      </a:r>
                    </a:p>
                    <a:p>
                      <a:pPr algn="just"/>
                      <a:endParaRPr lang="es-ES" sz="1000" b="0" i="0" u="none" strike="noStrike" kern="1200" baseline="0" dirty="0" smtClean="0">
                        <a:solidFill>
                          <a:schemeClr val="dk1"/>
                        </a:solidFill>
                        <a:latin typeface="+mn-lt"/>
                        <a:ea typeface="+mn-ea"/>
                        <a:cs typeface="+mn-cs"/>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000" b="0" i="0" u="none" strike="noStrike" kern="1200" baseline="0" dirty="0" smtClean="0">
                          <a:solidFill>
                            <a:schemeClr val="dk1"/>
                          </a:solidFill>
                          <a:latin typeface="+mn-lt"/>
                          <a:ea typeface="+mn-ea"/>
                          <a:cs typeface="+mn-cs"/>
                        </a:rPr>
                        <a:t>Subrayaremos el cumpleaños de todos y todas las alumnas en el calendario, y prepararemos mensualmente los cumpleaños correspondientes. </a:t>
                      </a:r>
                    </a:p>
                    <a:p>
                      <a:pPr algn="just"/>
                      <a:endParaRPr lang="es-ES" sz="1000" b="0" i="0" u="none" strike="noStrike" kern="1200" baseline="0" dirty="0" smtClean="0">
                        <a:solidFill>
                          <a:schemeClr val="dk1"/>
                        </a:solidFill>
                        <a:latin typeface="+mn-lt"/>
                        <a:ea typeface="+mn-ea"/>
                        <a:cs typeface="+mn-cs"/>
                      </a:endParaRPr>
                    </a:p>
                  </a:txBody>
                  <a:tcPr marL="121920" marR="121920" marT="34290" marB="34290"/>
                </a:tc>
              </a:tr>
            </a:tbl>
          </a:graphicData>
        </a:graphic>
      </p:graphicFrame>
      <p:sp>
        <p:nvSpPr>
          <p:cNvPr id="5" name="4 CuadroTexto"/>
          <p:cNvSpPr txBox="1"/>
          <p:nvPr/>
        </p:nvSpPr>
        <p:spPr>
          <a:xfrm>
            <a:off x="2411760" y="260649"/>
            <a:ext cx="4464496" cy="369332"/>
          </a:xfrm>
          <a:prstGeom prst="rect">
            <a:avLst/>
          </a:prstGeom>
          <a:noFill/>
        </p:spPr>
        <p:txBody>
          <a:bodyPr wrap="square" rtlCol="0">
            <a:spAutoFit/>
          </a:bodyPr>
          <a:lstStyle/>
          <a:p>
            <a:r>
              <a:rPr lang="es-ES" dirty="0" smtClean="0"/>
              <a:t>Autonomía Emocional: Me gusta como soy</a:t>
            </a:r>
            <a:endParaRPr lang="es-ES" dirty="0"/>
          </a:p>
        </p:txBody>
      </p:sp>
    </p:spTree>
    <p:extLst>
      <p:ext uri="{BB962C8B-B14F-4D97-AF65-F5344CB8AC3E}">
        <p14:creationId xmlns:p14="http://schemas.microsoft.com/office/powerpoint/2010/main" val="4081621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2014642130"/>
              </p:ext>
            </p:extLst>
          </p:nvPr>
        </p:nvGraphicFramePr>
        <p:xfrm>
          <a:off x="251520" y="834754"/>
          <a:ext cx="8496944" cy="5515594"/>
        </p:xfrm>
        <a:graphic>
          <a:graphicData uri="http://schemas.openxmlformats.org/drawingml/2006/table">
            <a:tbl>
              <a:tblPr firstRow="1" bandRow="1">
                <a:tableStyleId>{00A15C55-8517-42AA-B614-E9B94910E393}</a:tableStyleId>
              </a:tblPr>
              <a:tblGrid>
                <a:gridCol w="1080120"/>
                <a:gridCol w="4032448"/>
                <a:gridCol w="3384376"/>
              </a:tblGrid>
              <a:tr h="373251">
                <a:tc>
                  <a:txBody>
                    <a:bodyPr/>
                    <a:lstStyle/>
                    <a:p>
                      <a:pPr algn="ctr"/>
                      <a:r>
                        <a:rPr lang="es-ES" sz="1200" dirty="0" smtClean="0">
                          <a:effectLst>
                            <a:outerShdw blurRad="38100" dist="38100" dir="2700000" algn="tl">
                              <a:srgbClr val="000000">
                                <a:alpha val="43137"/>
                              </a:srgbClr>
                            </a:outerShdw>
                          </a:effectLst>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ctr"/>
                      <a:r>
                        <a:rPr lang="es-ES" sz="1400" dirty="0" smtClean="0"/>
                        <a:t>SOY</a:t>
                      </a:r>
                      <a:r>
                        <a:rPr lang="es-ES" sz="1400" baseline="0" dirty="0" smtClean="0"/>
                        <a:t> CAPAZ: Sé hacer cosas</a:t>
                      </a:r>
                      <a:endParaRPr lang="es-ES" sz="1400" dirty="0"/>
                    </a:p>
                  </a:txBody>
                  <a:tcPr marL="121920" marR="12192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400" dirty="0" smtClean="0"/>
                        <a:t>SOY</a:t>
                      </a:r>
                      <a:r>
                        <a:rPr lang="es-ES" sz="1400" baseline="0" dirty="0" smtClean="0"/>
                        <a:t> CAPAZ</a:t>
                      </a:r>
                      <a:r>
                        <a:rPr lang="es-ES" sz="1400" dirty="0" smtClean="0"/>
                        <a:t>: El</a:t>
                      </a:r>
                      <a:r>
                        <a:rPr lang="es-ES" sz="1400" baseline="0" dirty="0" smtClean="0"/>
                        <a:t> tren de las capacidades</a:t>
                      </a:r>
                      <a:endParaRPr lang="es-ES" sz="1400" dirty="0"/>
                    </a:p>
                  </a:txBody>
                  <a:tcPr marL="121920" marR="121920" marT="34290" marB="34290"/>
                </a:tc>
              </a:tr>
              <a:tr h="318883">
                <a:tc>
                  <a:txBody>
                    <a:bodyPr/>
                    <a:lstStyle/>
                    <a:p>
                      <a:pPr algn="ct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100" dirty="0" smtClean="0">
                          <a:effectLst>
                            <a:outerShdw blurRad="38100" dist="38100" dir="2700000" algn="tl">
                              <a:srgbClr val="000000">
                                <a:alpha val="43137"/>
                              </a:srgbClr>
                            </a:outerShdw>
                          </a:effectLst>
                        </a:rPr>
                        <a:t>3 – 4 Años</a:t>
                      </a:r>
                      <a:endParaRPr lang="es-ES" sz="1100" b="1" dirty="0" smtClean="0">
                        <a:effectLst>
                          <a:outerShdw blurRad="38100" dist="38100" dir="2700000" algn="tl">
                            <a:srgbClr val="000000">
                              <a:alpha val="43137"/>
                            </a:srgbClr>
                          </a:outerShdw>
                        </a:effectLst>
                      </a:endParaRPr>
                    </a:p>
                  </a:txBody>
                  <a:tcPr marL="121920" marR="121920" marT="34290" marB="34290"/>
                </a:tc>
                <a:tc>
                  <a:txBody>
                    <a:bodyPr/>
                    <a:lstStyle/>
                    <a:p>
                      <a:pPr algn="ctr"/>
                      <a:r>
                        <a:rPr lang="es-ES" sz="1100" dirty="0" smtClean="0">
                          <a:effectLst>
                            <a:outerShdw blurRad="38100" dist="38100" dir="2700000" algn="tl">
                              <a:srgbClr val="000000">
                                <a:alpha val="43137"/>
                              </a:srgbClr>
                            </a:outerShdw>
                          </a:effectLst>
                        </a:rPr>
                        <a:t>5 Años</a:t>
                      </a:r>
                      <a:endParaRPr lang="es-ES" sz="1100" b="1" dirty="0">
                        <a:effectLst>
                          <a:outerShdw blurRad="38100" dist="38100" dir="2700000" algn="tl">
                            <a:srgbClr val="000000">
                              <a:alpha val="43137"/>
                            </a:srgbClr>
                          </a:outerShdw>
                        </a:effectLst>
                      </a:endParaRPr>
                    </a:p>
                  </a:txBody>
                  <a:tcPr marL="121920" marR="121920" marT="34290" marB="34290"/>
                </a:tc>
              </a:tr>
              <a:tr h="722039">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OBJETIVOS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r>
                        <a:rPr lang="es-ES" sz="1100" b="0" i="0" u="none" strike="noStrike" kern="1200" baseline="0" dirty="0" smtClean="0">
                          <a:solidFill>
                            <a:schemeClr val="dk1"/>
                          </a:solidFill>
                          <a:latin typeface="+mn-lt"/>
                          <a:ea typeface="+mn-ea"/>
                          <a:cs typeface="+mn-cs"/>
                        </a:rPr>
                        <a:t>- Conocer las propias capacidades y limitaciones. </a:t>
                      </a:r>
                    </a:p>
                    <a:p>
                      <a:r>
                        <a:rPr lang="es-ES" sz="1100" b="0" i="0" u="none" strike="noStrike" kern="1200" baseline="0" dirty="0" smtClean="0">
                          <a:solidFill>
                            <a:schemeClr val="dk1"/>
                          </a:solidFill>
                          <a:latin typeface="+mn-lt"/>
                          <a:ea typeface="+mn-ea"/>
                          <a:cs typeface="+mn-cs"/>
                        </a:rPr>
                        <a:t>- Ver las propias limitaciones como una opción de mejora. </a:t>
                      </a:r>
                    </a:p>
                    <a:p>
                      <a:r>
                        <a:rPr lang="es-ES" sz="1100" b="0" i="0" u="none" strike="noStrike" kern="1200" baseline="0" dirty="0" smtClean="0">
                          <a:solidFill>
                            <a:schemeClr val="dk1"/>
                          </a:solidFill>
                          <a:latin typeface="+mn-lt"/>
                          <a:ea typeface="+mn-ea"/>
                          <a:cs typeface="+mn-cs"/>
                        </a:rPr>
                        <a:t>- Darse cuenta de los logros obtenidos y ser capaz de expresarlos.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s-ES" sz="1100" b="0" i="0" u="none" strike="noStrike" kern="1200" baseline="0" dirty="0" smtClean="0">
                        <a:solidFill>
                          <a:schemeClr val="dk1"/>
                        </a:solidFill>
                        <a:latin typeface="+mn-lt"/>
                        <a:ea typeface="+mn-ea"/>
                        <a:cs typeface="+mn-cs"/>
                      </a:endParaRPr>
                    </a:p>
                  </a:txBody>
                  <a:tcPr marL="121920" marR="121920" marT="34290" marB="34290"/>
                </a:tc>
                <a:tc>
                  <a:txBody>
                    <a:bodyPr/>
                    <a:lstStyle/>
                    <a:p>
                      <a:pPr algn="just"/>
                      <a:r>
                        <a:rPr lang="es-ES" sz="1000" b="0" i="0" u="none" strike="noStrike" kern="1200" baseline="0" dirty="0" smtClean="0">
                          <a:solidFill>
                            <a:schemeClr val="dk1"/>
                          </a:solidFill>
                          <a:latin typeface="+mn-lt"/>
                          <a:ea typeface="+mn-ea"/>
                          <a:cs typeface="+mn-cs"/>
                        </a:rPr>
                        <a:t>- Conocer sus propias capacidades. </a:t>
                      </a:r>
                    </a:p>
                    <a:p>
                      <a:pPr algn="just"/>
                      <a:r>
                        <a:rPr lang="es-ES" sz="1000" b="0" i="0" u="none" strike="noStrike" kern="1200" baseline="0" dirty="0" smtClean="0">
                          <a:solidFill>
                            <a:schemeClr val="dk1"/>
                          </a:solidFill>
                          <a:latin typeface="+mn-lt"/>
                          <a:ea typeface="+mn-ea"/>
                          <a:cs typeface="+mn-cs"/>
                        </a:rPr>
                        <a:t>- Conocer sus propias limitaciones. </a:t>
                      </a:r>
                    </a:p>
                    <a:p>
                      <a:pPr algn="just"/>
                      <a:r>
                        <a:rPr lang="es-ES" sz="1000" b="0" i="0" u="none" strike="noStrike" kern="1200" baseline="0" dirty="0" smtClean="0">
                          <a:solidFill>
                            <a:schemeClr val="dk1"/>
                          </a:solidFill>
                          <a:latin typeface="+mn-lt"/>
                          <a:ea typeface="+mn-ea"/>
                          <a:cs typeface="+mn-cs"/>
                        </a:rPr>
                        <a:t>- Dar opciones para mejorar sus limitaciones. </a:t>
                      </a:r>
                    </a:p>
                    <a:p>
                      <a:pPr algn="just"/>
                      <a:r>
                        <a:rPr lang="es-ES" sz="1000" b="0" i="0" u="none" strike="noStrike" kern="1200" baseline="0" dirty="0" smtClean="0">
                          <a:solidFill>
                            <a:schemeClr val="dk1"/>
                          </a:solidFill>
                          <a:latin typeface="+mn-lt"/>
                          <a:ea typeface="+mn-ea"/>
                          <a:cs typeface="+mn-cs"/>
                        </a:rPr>
                        <a:t>- Darse cuenta de la importancia del esfuerzo.</a:t>
                      </a:r>
                    </a:p>
                  </a:txBody>
                  <a:tcPr marL="121920" marR="121920" marT="34290" marB="34290"/>
                </a:tc>
              </a:tr>
              <a:tr h="1080120">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PROCEDIMIENTOS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000" b="0" i="0" u="none" strike="noStrike" kern="1200" baseline="0" dirty="0" smtClean="0">
                          <a:solidFill>
                            <a:schemeClr val="dk1"/>
                          </a:solidFill>
                          <a:latin typeface="+mn-lt"/>
                          <a:ea typeface="+mn-ea"/>
                          <a:cs typeface="+mn-cs"/>
                        </a:rPr>
                        <a:t>Pediremos a padres y madres que escriban en una nota lo que sus hijos e hijas saben hacer, y lo mismo hará el profesorado diciendo lo que los niños y niñas saben hacer en clase. </a:t>
                      </a:r>
                    </a:p>
                    <a:p>
                      <a:pPr algn="just"/>
                      <a:r>
                        <a:rPr lang="es-ES" sz="1000" b="0" i="0" u="none" strike="noStrike" kern="1200" baseline="0" dirty="0" smtClean="0">
                          <a:solidFill>
                            <a:schemeClr val="dk1"/>
                          </a:solidFill>
                          <a:latin typeface="+mn-lt"/>
                          <a:ea typeface="+mn-ea"/>
                          <a:cs typeface="+mn-cs"/>
                        </a:rPr>
                        <a:t>En un espacio del aula pondremos los nombres de los alumnos y alumnas al lado de los signos correspondientes a casa y colegio, y junto a esto, lo que saben hacer. Dejaremos esto visible en el aula. </a:t>
                      </a:r>
                    </a:p>
                    <a:p>
                      <a:pPr algn="just"/>
                      <a:r>
                        <a:rPr lang="es-ES" sz="1000" b="0" i="0" u="none" strike="noStrike" kern="1200" baseline="0" dirty="0" smtClean="0">
                          <a:solidFill>
                            <a:schemeClr val="dk1"/>
                          </a:solidFill>
                          <a:latin typeface="+mn-lt"/>
                          <a:ea typeface="+mn-ea"/>
                          <a:cs typeface="+mn-cs"/>
                        </a:rPr>
                        <a:t>- Otro ejercicio es pedir un/a voluntario/a para hacer cualquier recado, y el profesor o profesora expresará la necesidad de ayuda. Por ejemplo: </a:t>
                      </a:r>
                      <a:r>
                        <a:rPr lang="es-ES" sz="1000" b="0" i="1" u="none" strike="noStrike" kern="1200" baseline="0" dirty="0" smtClean="0">
                          <a:solidFill>
                            <a:schemeClr val="dk1"/>
                          </a:solidFill>
                          <a:latin typeface="+mn-lt"/>
                          <a:ea typeface="+mn-ea"/>
                          <a:cs typeface="+mn-cs"/>
                        </a:rPr>
                        <a:t>¿Le podrías llevar estos papeles a la profesora? </a:t>
                      </a:r>
                      <a:endParaRPr lang="es-ES" sz="1000" b="0" i="0" u="none" strike="noStrike" kern="1200" baseline="0" dirty="0" smtClean="0">
                        <a:solidFill>
                          <a:schemeClr val="dk1"/>
                        </a:solidFill>
                        <a:latin typeface="+mn-lt"/>
                        <a:ea typeface="+mn-ea"/>
                        <a:cs typeface="+mn-cs"/>
                      </a:endParaRPr>
                    </a:p>
                    <a:p>
                      <a:pPr algn="just"/>
                      <a:r>
                        <a:rPr lang="es-ES" sz="1000" b="0" i="0" u="none" strike="noStrike" kern="1200" baseline="0" dirty="0" smtClean="0">
                          <a:solidFill>
                            <a:schemeClr val="dk1"/>
                          </a:solidFill>
                          <a:latin typeface="+mn-lt"/>
                          <a:ea typeface="+mn-ea"/>
                          <a:cs typeface="+mn-cs"/>
                        </a:rPr>
                        <a:t>- También podríamos poner “pequeños retos”, bien en psicomotricidad o bien en cualquier otro momento. Por ejemplo: </a:t>
                      </a:r>
                      <a:r>
                        <a:rPr lang="es-ES" sz="1000" b="0" i="1" u="none" strike="noStrike" kern="1200" baseline="0" dirty="0" smtClean="0">
                          <a:solidFill>
                            <a:schemeClr val="dk1"/>
                          </a:solidFill>
                          <a:latin typeface="+mn-lt"/>
                          <a:ea typeface="+mn-ea"/>
                          <a:cs typeface="+mn-cs"/>
                        </a:rPr>
                        <a:t>¿A que no…? </a:t>
                      </a:r>
                      <a:endParaRPr lang="es-ES" sz="1000" b="0" i="0" u="none" strike="noStrike" kern="1200" baseline="0" dirty="0" smtClean="0">
                        <a:solidFill>
                          <a:schemeClr val="dk1"/>
                        </a:solidFill>
                        <a:latin typeface="+mn-lt"/>
                        <a:ea typeface="+mn-ea"/>
                        <a:cs typeface="+mn-cs"/>
                      </a:endParaRPr>
                    </a:p>
                  </a:txBody>
                  <a:tcPr marL="121920" marR="121920" marT="34290" marB="34290"/>
                </a:tc>
                <a:tc>
                  <a:txBody>
                    <a:bodyPr/>
                    <a:lstStyle/>
                    <a:p>
                      <a:pPr algn="just"/>
                      <a:r>
                        <a:rPr lang="es-ES" sz="900" b="0" i="0" u="none" strike="noStrike" kern="1200" baseline="0" dirty="0" smtClean="0">
                          <a:solidFill>
                            <a:schemeClr val="dk1"/>
                          </a:solidFill>
                          <a:latin typeface="+mn-lt"/>
                          <a:ea typeface="+mn-ea"/>
                          <a:cs typeface="+mn-cs"/>
                        </a:rPr>
                        <a:t>Entre todos y todas, pensaremos en todas las cosas que somos capaces de hacer y haremos una reflexión sobre ello. Escribiremos en la pizarra frases que indiquen las acciones que sabemos hacer. Los alumnos y alumnas elegirán algunas frases, que harán las veces de vagones del tren. Mensualmente, añadiremos un vagón más, que será una capacidad que queramos conseguir. Crearemos un largo tren con las capacidades que queremos conseguir durante todo el curso (costumbres, más autonomía…). Por ejemplo: utilizar las palabras </a:t>
                      </a:r>
                      <a:r>
                        <a:rPr lang="es-ES" sz="900" b="0" i="1" u="none" strike="noStrike" kern="1200" baseline="0" dirty="0" smtClean="0">
                          <a:solidFill>
                            <a:schemeClr val="dk1"/>
                          </a:solidFill>
                          <a:latin typeface="+mn-lt"/>
                          <a:ea typeface="+mn-ea"/>
                          <a:cs typeface="+mn-cs"/>
                        </a:rPr>
                        <a:t>Por favor y Gracias</a:t>
                      </a:r>
                      <a:r>
                        <a:rPr lang="es-ES" sz="900" b="0" i="0" u="none" strike="noStrike" kern="1200" baseline="0" dirty="0" smtClean="0">
                          <a:solidFill>
                            <a:schemeClr val="dk1"/>
                          </a:solidFill>
                          <a:latin typeface="+mn-lt"/>
                          <a:ea typeface="+mn-ea"/>
                          <a:cs typeface="+mn-cs"/>
                        </a:rPr>
                        <a:t>, acudir al rincón del enfado para solucionar los problemas, aprender a atarse las zapatillas…</a:t>
                      </a:r>
                    </a:p>
                    <a:p>
                      <a:pPr algn="just"/>
                      <a:r>
                        <a:rPr lang="es-ES" sz="900" b="0" i="0" u="none" strike="noStrike" kern="1200" baseline="0" dirty="0" smtClean="0">
                          <a:solidFill>
                            <a:schemeClr val="dk1"/>
                          </a:solidFill>
                          <a:latin typeface="+mn-lt"/>
                          <a:ea typeface="+mn-ea"/>
                          <a:cs typeface="+mn-cs"/>
                        </a:rPr>
                        <a:t>Pegaremos el tren de las capacidades en la pared de la clase y, cada mañana, los alumnos y alumnas leerán las frases.</a:t>
                      </a:r>
                    </a:p>
                  </a:txBody>
                  <a:tcPr marL="121920" marR="121920" marT="34290" marB="34290"/>
                </a:tc>
              </a:tr>
              <a:tr h="464780">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RECURSOS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000" b="0" i="0" u="none" strike="noStrike" kern="1200" baseline="0" dirty="0" smtClean="0">
                          <a:solidFill>
                            <a:schemeClr val="dk1"/>
                          </a:solidFill>
                          <a:latin typeface="+mn-lt"/>
                          <a:ea typeface="+mn-ea"/>
                          <a:cs typeface="+mn-cs"/>
                        </a:rPr>
                        <a:t>- Cartulina. </a:t>
                      </a:r>
                    </a:p>
                    <a:p>
                      <a:pPr algn="just"/>
                      <a:r>
                        <a:rPr lang="es-ES" sz="1000" b="0" i="0" u="none" strike="noStrike" kern="1200" baseline="0" dirty="0" smtClean="0">
                          <a:solidFill>
                            <a:schemeClr val="dk1"/>
                          </a:solidFill>
                          <a:latin typeface="+mn-lt"/>
                          <a:ea typeface="+mn-ea"/>
                          <a:cs typeface="+mn-cs"/>
                        </a:rPr>
                        <a:t>- Folios. </a:t>
                      </a:r>
                    </a:p>
                    <a:p>
                      <a:pPr algn="just"/>
                      <a:r>
                        <a:rPr lang="es-ES" sz="1000" b="0" i="0" u="none" strike="noStrike" kern="1200" baseline="0" dirty="0" smtClean="0">
                          <a:solidFill>
                            <a:schemeClr val="dk1"/>
                          </a:solidFill>
                          <a:latin typeface="+mn-lt"/>
                          <a:ea typeface="+mn-ea"/>
                          <a:cs typeface="+mn-cs"/>
                        </a:rPr>
                        <a:t>- Signos de casa y colegio. </a:t>
                      </a:r>
                    </a:p>
                    <a:p>
                      <a:pPr algn="just"/>
                      <a:r>
                        <a:rPr lang="es-ES" sz="1000" b="0" i="0" u="none" strike="noStrike" kern="1200" baseline="0" dirty="0" smtClean="0">
                          <a:solidFill>
                            <a:schemeClr val="dk1"/>
                          </a:solidFill>
                          <a:latin typeface="+mn-lt"/>
                          <a:ea typeface="+mn-ea"/>
                          <a:cs typeface="+mn-cs"/>
                        </a:rPr>
                        <a:t>- Cola.</a:t>
                      </a:r>
                    </a:p>
                  </a:txBody>
                  <a:tcPr marL="121920" marR="121920" marT="34290" marB="34290"/>
                </a:tc>
                <a:tc>
                  <a:txBody>
                    <a:bodyPr/>
                    <a:lstStyle/>
                    <a:p>
                      <a:r>
                        <a:rPr lang="es-ES" sz="1000" b="0" i="0" u="none" strike="noStrike" kern="1200" baseline="0" dirty="0" smtClean="0">
                          <a:solidFill>
                            <a:schemeClr val="dk1"/>
                          </a:solidFill>
                          <a:latin typeface="+mn-lt"/>
                          <a:ea typeface="+mn-ea"/>
                          <a:cs typeface="+mn-cs"/>
                        </a:rPr>
                        <a:t>- Cartulinas de colores para hacer los vagones. </a:t>
                      </a:r>
                    </a:p>
                    <a:p>
                      <a:r>
                        <a:rPr lang="es-ES" sz="1000" b="0" i="0" u="none" strike="noStrike" kern="1200" baseline="0" dirty="0" smtClean="0">
                          <a:solidFill>
                            <a:schemeClr val="dk1"/>
                          </a:solidFill>
                          <a:latin typeface="+mn-lt"/>
                          <a:ea typeface="+mn-ea"/>
                          <a:cs typeface="+mn-cs"/>
                        </a:rPr>
                        <a:t>- Rotuladores para decorar los vagones. </a:t>
                      </a:r>
                    </a:p>
                    <a:p>
                      <a:r>
                        <a:rPr lang="es-ES" sz="1000" b="0" i="0" u="none" strike="noStrike" kern="1200" baseline="0" dirty="0" smtClean="0">
                          <a:solidFill>
                            <a:schemeClr val="dk1"/>
                          </a:solidFill>
                          <a:latin typeface="+mn-lt"/>
                          <a:ea typeface="+mn-ea"/>
                          <a:cs typeface="+mn-cs"/>
                        </a:rPr>
                        <a:t>- Tijeras. </a:t>
                      </a:r>
                    </a:p>
                    <a:p>
                      <a:r>
                        <a:rPr lang="es-ES" sz="1000" b="0" i="0" u="none" strike="noStrike" kern="1200" baseline="0" dirty="0" smtClean="0">
                          <a:solidFill>
                            <a:schemeClr val="dk1"/>
                          </a:solidFill>
                          <a:latin typeface="+mn-lt"/>
                          <a:ea typeface="+mn-ea"/>
                          <a:cs typeface="+mn-cs"/>
                        </a:rPr>
                        <a:t>- Cola. </a:t>
                      </a:r>
                    </a:p>
                    <a:p>
                      <a:r>
                        <a:rPr lang="es-ES" sz="1000" b="0" i="0" u="none" strike="noStrike" kern="1200" baseline="0" dirty="0" smtClean="0">
                          <a:solidFill>
                            <a:schemeClr val="dk1"/>
                          </a:solidFill>
                          <a:latin typeface="+mn-lt"/>
                          <a:ea typeface="+mn-ea"/>
                          <a:cs typeface="+mn-cs"/>
                        </a:rPr>
                        <a:t>- Pizarra. </a:t>
                      </a:r>
                    </a:p>
                    <a:p>
                      <a:r>
                        <a:rPr lang="es-ES" sz="1000" b="0" i="0" u="none" strike="noStrike" kern="1200" baseline="0" dirty="0" smtClean="0">
                          <a:solidFill>
                            <a:schemeClr val="dk1"/>
                          </a:solidFill>
                          <a:latin typeface="+mn-lt"/>
                          <a:ea typeface="+mn-ea"/>
                          <a:cs typeface="+mn-cs"/>
                        </a:rPr>
                        <a:t>- Rotuladores para la pizarra.</a:t>
                      </a:r>
                    </a:p>
                  </a:txBody>
                  <a:tcPr marL="121920" marR="121920" marT="34290" marB="34290"/>
                </a:tc>
              </a:tr>
              <a:tr h="325328">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PLAZO</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000" b="0" i="0" u="none" strike="noStrike" kern="1200" baseline="0" dirty="0" smtClean="0">
                          <a:solidFill>
                            <a:schemeClr val="dk1"/>
                          </a:solidFill>
                          <a:latin typeface="+mn-lt"/>
                          <a:ea typeface="+mn-ea"/>
                          <a:cs typeface="+mn-cs"/>
                        </a:rPr>
                        <a:t>- Con niños y niñas de tres años, dos sesiones de 15 minutos. - Con niños y niñas de cuatro años, dos sesiones de 30 minutos.</a:t>
                      </a:r>
                    </a:p>
                  </a:txBody>
                  <a:tcPr marL="121920" marR="121920" marT="34290" marB="34290"/>
                </a:tc>
                <a:tc>
                  <a:txBody>
                    <a:bodyPr/>
                    <a:lstStyle/>
                    <a:p>
                      <a:pPr algn="just"/>
                      <a:r>
                        <a:rPr lang="es-ES" sz="1000" b="0" i="0" u="none" strike="noStrike" kern="1200" baseline="0" dirty="0" smtClean="0">
                          <a:solidFill>
                            <a:schemeClr val="dk1"/>
                          </a:solidFill>
                          <a:latin typeface="+mn-lt"/>
                          <a:ea typeface="+mn-ea"/>
                          <a:cs typeface="+mn-cs"/>
                        </a:rPr>
                        <a:t>- Una sesión de 30 minutos. - 5 minutos para leer las frases</a:t>
                      </a:r>
                      <a:endParaRPr lang="es-ES" sz="1000" u="none" strike="noStrike" kern="1200" baseline="0" dirty="0" smtClean="0">
                        <a:solidFill>
                          <a:schemeClr val="dk1"/>
                        </a:solidFill>
                        <a:latin typeface="+mn-lt"/>
                        <a:ea typeface="+mn-ea"/>
                        <a:cs typeface="+mn-cs"/>
                      </a:endParaRPr>
                    </a:p>
                  </a:txBody>
                  <a:tcPr marL="121920" marR="121920" marT="34290" marB="34290"/>
                </a:tc>
              </a:tr>
              <a:tr h="569540">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ORIENTACIÓN</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000" b="0" i="0" u="none" strike="noStrike" kern="1200" baseline="0" dirty="0" smtClean="0">
                          <a:solidFill>
                            <a:schemeClr val="dk1"/>
                          </a:solidFill>
                          <a:latin typeface="+mn-lt"/>
                          <a:ea typeface="+mn-ea"/>
                          <a:cs typeface="+mn-cs"/>
                        </a:rPr>
                        <a:t>Dejaremos a la familia un tiempo para llevar a cabo el ejercicio. Una vez hayamos recopilado todo el material, añadimos la información sobre  </a:t>
                      </a:r>
                    </a:p>
                    <a:p>
                      <a:pPr algn="just"/>
                      <a:r>
                        <a:rPr lang="es-ES" sz="1000" b="0" i="0" u="none" strike="noStrike" kern="1200" baseline="0" dirty="0" smtClean="0">
                          <a:solidFill>
                            <a:schemeClr val="dk1"/>
                          </a:solidFill>
                          <a:latin typeface="+mn-lt"/>
                          <a:ea typeface="+mn-ea"/>
                          <a:cs typeface="+mn-cs"/>
                        </a:rPr>
                        <a:t>lo que los niños y niñas saben hacer en clase y colocaremos todo de forma visible en clase. </a:t>
                      </a:r>
                    </a:p>
                    <a:p>
                      <a:pPr algn="just"/>
                      <a:endParaRPr lang="es-ES" sz="1000" b="0" i="0" u="none" strike="noStrike" kern="1200" baseline="0" dirty="0">
                        <a:solidFill>
                          <a:schemeClr val="dk1"/>
                        </a:solidFill>
                        <a:latin typeface="+mn-lt"/>
                        <a:ea typeface="+mn-ea"/>
                        <a:cs typeface="+mn-cs"/>
                      </a:endParaRPr>
                    </a:p>
                  </a:txBody>
                  <a:tcPr marL="121920" marR="12192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000" b="0" i="0" u="none" strike="noStrike" kern="1200" baseline="0" dirty="0" smtClean="0">
                          <a:solidFill>
                            <a:schemeClr val="dk1"/>
                          </a:solidFill>
                          <a:latin typeface="+mn-lt"/>
                          <a:ea typeface="+mn-ea"/>
                          <a:cs typeface="+mn-cs"/>
                        </a:rPr>
                        <a:t>A veces, los niños y las niñas no se dan cuenta de todo lo que saben hacer, por lo que es importante ayudarles a que sean conscientes de sus capacidades. Al principio, suelen comentar las acciones y deportes de clase. Es importante darse cuenta de las cosas positivas, y de que es valioso conocerlas.</a:t>
                      </a:r>
                    </a:p>
                  </a:txBody>
                  <a:tcPr marL="121920" marR="121920" marT="34290" marB="34290"/>
                </a:tc>
              </a:tr>
            </a:tbl>
          </a:graphicData>
        </a:graphic>
      </p:graphicFrame>
      <p:sp>
        <p:nvSpPr>
          <p:cNvPr id="5" name="4 CuadroTexto"/>
          <p:cNvSpPr txBox="1"/>
          <p:nvPr/>
        </p:nvSpPr>
        <p:spPr>
          <a:xfrm>
            <a:off x="2411760" y="260649"/>
            <a:ext cx="4464496" cy="369332"/>
          </a:xfrm>
          <a:prstGeom prst="rect">
            <a:avLst/>
          </a:prstGeom>
          <a:noFill/>
        </p:spPr>
        <p:txBody>
          <a:bodyPr wrap="square" rtlCol="0">
            <a:spAutoFit/>
          </a:bodyPr>
          <a:lstStyle/>
          <a:p>
            <a:r>
              <a:rPr lang="es-ES" dirty="0" smtClean="0"/>
              <a:t>Autonomía Emocional: Me gusta como soy</a:t>
            </a:r>
            <a:endParaRPr lang="es-ES" dirty="0"/>
          </a:p>
        </p:txBody>
      </p:sp>
    </p:spTree>
    <p:extLst>
      <p:ext uri="{BB962C8B-B14F-4D97-AF65-F5344CB8AC3E}">
        <p14:creationId xmlns:p14="http://schemas.microsoft.com/office/powerpoint/2010/main" val="4198816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3241502306"/>
              </p:ext>
            </p:extLst>
          </p:nvPr>
        </p:nvGraphicFramePr>
        <p:xfrm>
          <a:off x="251520" y="834754"/>
          <a:ext cx="8496944" cy="5835723"/>
        </p:xfrm>
        <a:graphic>
          <a:graphicData uri="http://schemas.openxmlformats.org/drawingml/2006/table">
            <a:tbl>
              <a:tblPr firstRow="1" bandRow="1">
                <a:tableStyleId>{00A15C55-8517-42AA-B614-E9B94910E393}</a:tableStyleId>
              </a:tblPr>
              <a:tblGrid>
                <a:gridCol w="1080120"/>
                <a:gridCol w="3600400"/>
                <a:gridCol w="3816424"/>
              </a:tblGrid>
              <a:tr h="373251">
                <a:tc>
                  <a:txBody>
                    <a:bodyPr/>
                    <a:lstStyle/>
                    <a:p>
                      <a:pPr algn="ctr"/>
                      <a:r>
                        <a:rPr lang="es-ES" sz="1200" dirty="0" smtClean="0">
                          <a:effectLst>
                            <a:outerShdw blurRad="38100" dist="38100" dir="2700000" algn="tl">
                              <a:srgbClr val="000000">
                                <a:alpha val="43137"/>
                              </a:srgbClr>
                            </a:outerShdw>
                          </a:effectLst>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ctr"/>
                      <a:r>
                        <a:rPr lang="es-ES" sz="1400" dirty="0" smtClean="0"/>
                        <a:t>TENGO</a:t>
                      </a:r>
                      <a:r>
                        <a:rPr lang="es-ES" sz="1400" baseline="0" dirty="0" smtClean="0"/>
                        <a:t> MI PROPIA OPINIÓN: Es mi opinión</a:t>
                      </a:r>
                      <a:endParaRPr lang="es-ES" sz="1400" dirty="0"/>
                    </a:p>
                  </a:txBody>
                  <a:tcPr marL="121920" marR="12192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400" dirty="0" smtClean="0"/>
                        <a:t>TENGO</a:t>
                      </a:r>
                      <a:r>
                        <a:rPr lang="es-ES" sz="1400" baseline="0" dirty="0" smtClean="0"/>
                        <a:t> MI PROPIA OPINIÓN</a:t>
                      </a:r>
                      <a:r>
                        <a:rPr lang="es-ES" sz="1400" dirty="0" smtClean="0"/>
                        <a:t>: Me</a:t>
                      </a:r>
                      <a:r>
                        <a:rPr lang="es-ES" sz="1400" baseline="0" dirty="0" smtClean="0"/>
                        <a:t> gusta – no me gusta</a:t>
                      </a:r>
                      <a:endParaRPr lang="es-ES" sz="1400" dirty="0"/>
                    </a:p>
                  </a:txBody>
                  <a:tcPr marL="121920" marR="121920" marT="34290" marB="34290"/>
                </a:tc>
              </a:tr>
              <a:tr h="318883">
                <a:tc>
                  <a:txBody>
                    <a:bodyPr/>
                    <a:lstStyle/>
                    <a:p>
                      <a:pPr algn="ct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100" dirty="0" smtClean="0">
                          <a:effectLst>
                            <a:outerShdw blurRad="38100" dist="38100" dir="2700000" algn="tl">
                              <a:srgbClr val="000000">
                                <a:alpha val="43137"/>
                              </a:srgbClr>
                            </a:outerShdw>
                          </a:effectLst>
                        </a:rPr>
                        <a:t>3 – 4 Años</a:t>
                      </a:r>
                      <a:endParaRPr lang="es-ES" sz="1100" b="1" dirty="0" smtClean="0">
                        <a:effectLst>
                          <a:outerShdw blurRad="38100" dist="38100" dir="2700000" algn="tl">
                            <a:srgbClr val="000000">
                              <a:alpha val="43137"/>
                            </a:srgbClr>
                          </a:outerShdw>
                        </a:effectLst>
                      </a:endParaRPr>
                    </a:p>
                  </a:txBody>
                  <a:tcPr marL="121920" marR="121920" marT="34290" marB="34290"/>
                </a:tc>
                <a:tc>
                  <a:txBody>
                    <a:bodyPr/>
                    <a:lstStyle/>
                    <a:p>
                      <a:pPr algn="ctr"/>
                      <a:r>
                        <a:rPr lang="es-ES" sz="1100" dirty="0" smtClean="0">
                          <a:effectLst>
                            <a:outerShdw blurRad="38100" dist="38100" dir="2700000" algn="tl">
                              <a:srgbClr val="000000">
                                <a:alpha val="43137"/>
                              </a:srgbClr>
                            </a:outerShdw>
                          </a:effectLst>
                        </a:rPr>
                        <a:t>5 Años</a:t>
                      </a:r>
                      <a:endParaRPr lang="es-ES" sz="1100" b="1" dirty="0">
                        <a:effectLst>
                          <a:outerShdw blurRad="38100" dist="38100" dir="2700000" algn="tl">
                            <a:srgbClr val="000000">
                              <a:alpha val="43137"/>
                            </a:srgbClr>
                          </a:outerShdw>
                        </a:effectLst>
                      </a:endParaRPr>
                    </a:p>
                  </a:txBody>
                  <a:tcPr marL="121920" marR="121920" marT="34290" marB="34290"/>
                </a:tc>
              </a:tr>
              <a:tr h="722039">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OBJETIVOS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r>
                        <a:rPr lang="es-ES" sz="1000" b="0" i="0" u="none" strike="noStrike" kern="1200" baseline="0" dirty="0" smtClean="0">
                          <a:solidFill>
                            <a:schemeClr val="dk1"/>
                          </a:solidFill>
                          <a:latin typeface="+mn-lt"/>
                          <a:ea typeface="+mn-ea"/>
                          <a:cs typeface="+mn-cs"/>
                        </a:rPr>
                        <a:t>- Tener iniciativa. - Saber defenderse.</a:t>
                      </a:r>
                    </a:p>
                  </a:txBody>
                  <a:tcPr marL="121920" marR="121920" marT="34290" marB="34290"/>
                </a:tc>
                <a:tc>
                  <a:txBody>
                    <a:bodyPr/>
                    <a:lstStyle/>
                    <a:p>
                      <a:pPr algn="just"/>
                      <a:r>
                        <a:rPr lang="es-ES" sz="900" b="0" i="0" u="none" strike="noStrike" kern="1200" baseline="0" dirty="0" smtClean="0">
                          <a:solidFill>
                            <a:schemeClr val="dk1"/>
                          </a:solidFill>
                          <a:latin typeface="+mn-lt"/>
                          <a:ea typeface="+mn-ea"/>
                          <a:cs typeface="+mn-cs"/>
                        </a:rPr>
                        <a:t>- Tener claro cuáles son las actividades que nos gustan y que no nos gustan. </a:t>
                      </a:r>
                    </a:p>
                    <a:p>
                      <a:pPr algn="just"/>
                      <a:r>
                        <a:rPr lang="es-ES" sz="900" b="0" i="0" u="none" strike="noStrike" kern="1200" baseline="0" dirty="0" smtClean="0">
                          <a:solidFill>
                            <a:schemeClr val="dk1"/>
                          </a:solidFill>
                          <a:latin typeface="+mn-lt"/>
                          <a:ea typeface="+mn-ea"/>
                          <a:cs typeface="+mn-cs"/>
                        </a:rPr>
                        <a:t>- Tener la capacidad de expresar libremente al resto nuestras opiniones. </a:t>
                      </a:r>
                    </a:p>
                    <a:p>
                      <a:pPr algn="just"/>
                      <a:r>
                        <a:rPr lang="es-ES" sz="900" b="0" i="0" u="none" strike="noStrike" kern="1200" baseline="0" dirty="0" smtClean="0">
                          <a:solidFill>
                            <a:schemeClr val="dk1"/>
                          </a:solidFill>
                          <a:latin typeface="+mn-lt"/>
                          <a:ea typeface="+mn-ea"/>
                          <a:cs typeface="+mn-cs"/>
                        </a:rPr>
                        <a:t>- Respetar las opiniones del resto (no tenemos por qué tener todos y todas la misma opinión). </a:t>
                      </a:r>
                    </a:p>
                    <a:p>
                      <a:pPr algn="just"/>
                      <a:r>
                        <a:rPr lang="es-ES" sz="900" b="0" i="0" u="none" strike="noStrike" kern="1200" baseline="0" dirty="0" smtClean="0">
                          <a:solidFill>
                            <a:schemeClr val="dk1"/>
                          </a:solidFill>
                          <a:latin typeface="+mn-lt"/>
                          <a:ea typeface="+mn-ea"/>
                          <a:cs typeface="+mn-cs"/>
                        </a:rPr>
                        <a:t>- Aprender a decir “No” y darse cuenta del aspecto positivo de decirlo.</a:t>
                      </a:r>
                    </a:p>
                  </a:txBody>
                  <a:tcPr marL="121920" marR="121920" marT="34290" marB="34290"/>
                </a:tc>
              </a:tr>
              <a:tr h="1080120">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PROCEDIMIENTOS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900" b="0" i="0" u="none" strike="noStrike" kern="1200" baseline="0" dirty="0" smtClean="0">
                          <a:solidFill>
                            <a:schemeClr val="dk1"/>
                          </a:solidFill>
                          <a:latin typeface="+mn-lt"/>
                          <a:ea typeface="+mn-ea"/>
                          <a:cs typeface="+mn-cs"/>
                        </a:rPr>
                        <a:t>Con niños y niñas de tres años: les pediremos que respondan a las diferentes preguntas del cuento que leamos sobre el tema. No valoraremos si lo han entendido o no, sino que preguntaremos como responderían en la misma situación. </a:t>
                      </a:r>
                    </a:p>
                    <a:p>
                      <a:pPr algn="just"/>
                      <a:r>
                        <a:rPr lang="es-ES" sz="900" b="0" i="1" u="none" strike="noStrike" kern="1200" baseline="0" dirty="0" smtClean="0">
                          <a:solidFill>
                            <a:schemeClr val="dk1"/>
                          </a:solidFill>
                          <a:latin typeface="+mn-lt"/>
                          <a:ea typeface="+mn-ea"/>
                          <a:cs typeface="+mn-cs"/>
                        </a:rPr>
                        <a:t>- ¿Cual es la situación que más te gusta? ¿Por qué? - ¿Qué personaje te gustaría ser? ¿Por qué? - ¿Cuál no? ¿Por qué?</a:t>
                      </a:r>
                      <a:endParaRPr lang="es-ES" sz="900" b="0" i="0" u="none" strike="noStrike" kern="1200" baseline="0" dirty="0" smtClean="0">
                        <a:solidFill>
                          <a:schemeClr val="dk1"/>
                        </a:solidFill>
                        <a:latin typeface="+mn-lt"/>
                        <a:ea typeface="+mn-ea"/>
                        <a:cs typeface="+mn-cs"/>
                      </a:endParaRPr>
                    </a:p>
                    <a:p>
                      <a:pPr algn="just"/>
                      <a:r>
                        <a:rPr lang="es-ES" sz="900" b="0" i="0" u="none" strike="noStrike" kern="1200" baseline="0" dirty="0" smtClean="0">
                          <a:solidFill>
                            <a:schemeClr val="dk1"/>
                          </a:solidFill>
                          <a:latin typeface="+mn-lt"/>
                          <a:ea typeface="+mn-ea"/>
                          <a:cs typeface="+mn-cs"/>
                        </a:rPr>
                        <a:t>Con niños y niñas de cuatro años: les contaremos el cuento de Disney, </a:t>
                      </a:r>
                      <a:r>
                        <a:rPr lang="es-ES" sz="900" b="0" i="1" u="none" strike="noStrike" kern="1200" baseline="0" dirty="0" smtClean="0">
                          <a:solidFill>
                            <a:schemeClr val="dk1"/>
                          </a:solidFill>
                          <a:latin typeface="+mn-lt"/>
                          <a:ea typeface="+mn-ea"/>
                          <a:cs typeface="+mn-cs"/>
                        </a:rPr>
                        <a:t>Lambert, </a:t>
                      </a:r>
                      <a:r>
                        <a:rPr lang="es-ES" sz="900" b="0" i="0" u="none" strike="noStrike" kern="1200" baseline="0" dirty="0" smtClean="0">
                          <a:solidFill>
                            <a:schemeClr val="dk1"/>
                          </a:solidFill>
                          <a:latin typeface="+mn-lt"/>
                          <a:ea typeface="+mn-ea"/>
                          <a:cs typeface="+mn-cs"/>
                        </a:rPr>
                        <a:t>y les pediremos que respondan a una serie de preguntas: </a:t>
                      </a:r>
                    </a:p>
                    <a:p>
                      <a:pPr algn="just"/>
                      <a:r>
                        <a:rPr lang="es-ES" sz="900" b="0" i="0" u="none" strike="noStrike" kern="1200" baseline="0" dirty="0" smtClean="0">
                          <a:solidFill>
                            <a:schemeClr val="dk1"/>
                          </a:solidFill>
                          <a:latin typeface="+mn-lt"/>
                          <a:ea typeface="+mn-ea"/>
                          <a:cs typeface="+mn-cs"/>
                        </a:rPr>
                        <a:t>- ¿Cuál es el que más os ha gustado? ¿Por qué? </a:t>
                      </a:r>
                    </a:p>
                    <a:p>
                      <a:pPr algn="just"/>
                      <a:r>
                        <a:rPr lang="es-ES" sz="900" b="0" i="0" u="none" strike="noStrike" kern="1200" baseline="0" dirty="0" smtClean="0">
                          <a:solidFill>
                            <a:schemeClr val="dk1"/>
                          </a:solidFill>
                          <a:latin typeface="+mn-lt"/>
                          <a:ea typeface="+mn-ea"/>
                          <a:cs typeface="+mn-cs"/>
                        </a:rPr>
                        <a:t>- ¿Cuál es el que menos os ha gustado? ¿Por qué? </a:t>
                      </a:r>
                    </a:p>
                    <a:p>
                      <a:pPr algn="just"/>
                      <a:r>
                        <a:rPr lang="es-ES" sz="900" b="0" i="0" u="none" strike="noStrike" kern="1200" baseline="0" dirty="0" smtClean="0">
                          <a:solidFill>
                            <a:schemeClr val="dk1"/>
                          </a:solidFill>
                          <a:latin typeface="+mn-lt"/>
                          <a:ea typeface="+mn-ea"/>
                          <a:cs typeface="+mn-cs"/>
                        </a:rPr>
                        <a:t>- ¿Cuál es el personaje que más os ha gustado? ¿Por qué? </a:t>
                      </a:r>
                    </a:p>
                    <a:p>
                      <a:pPr marL="171450" indent="-171450" algn="just">
                        <a:buFontTx/>
                        <a:buChar char="-"/>
                      </a:pPr>
                      <a:r>
                        <a:rPr lang="es-ES" sz="900" b="0" i="0" u="none" strike="noStrike" kern="1200" baseline="0" dirty="0" smtClean="0">
                          <a:solidFill>
                            <a:schemeClr val="dk1"/>
                          </a:solidFill>
                          <a:latin typeface="+mn-lt"/>
                          <a:ea typeface="+mn-ea"/>
                          <a:cs typeface="+mn-cs"/>
                        </a:rPr>
                        <a:t>¿Cuál es el personaje que menos os ha gustado? ¿Por qué?</a:t>
                      </a:r>
                    </a:p>
                    <a:p>
                      <a:pPr marL="171450" indent="-171450" algn="just">
                        <a:buFontTx/>
                        <a:buChar char="-"/>
                      </a:pPr>
                      <a:r>
                        <a:rPr lang="es-ES" sz="900" b="0" i="0" u="none" strike="noStrike" kern="1200" baseline="0" dirty="0" smtClean="0">
                          <a:solidFill>
                            <a:schemeClr val="dk1"/>
                          </a:solidFill>
                          <a:latin typeface="+mn-lt"/>
                          <a:ea typeface="+mn-ea"/>
                          <a:cs typeface="+mn-cs"/>
                        </a:rPr>
                        <a:t>- ¿Quién te gustaría ser? ¿Por qué? </a:t>
                      </a:r>
                    </a:p>
                    <a:p>
                      <a:pPr algn="just"/>
                      <a:r>
                        <a:rPr lang="es-ES" sz="900" b="0" i="0" u="none" strike="noStrike" kern="1200" baseline="0" dirty="0" smtClean="0">
                          <a:solidFill>
                            <a:schemeClr val="dk1"/>
                          </a:solidFill>
                          <a:latin typeface="+mn-lt"/>
                          <a:ea typeface="+mn-ea"/>
                          <a:cs typeface="+mn-cs"/>
                        </a:rPr>
                        <a:t>- ¿Os han dicho alguna vez algo que os molesta? </a:t>
                      </a:r>
                    </a:p>
                    <a:p>
                      <a:pPr algn="just"/>
                      <a:r>
                        <a:rPr lang="es-ES" sz="900" b="0" i="0" u="none" strike="noStrike" kern="1200" baseline="0" dirty="0" smtClean="0">
                          <a:solidFill>
                            <a:schemeClr val="dk1"/>
                          </a:solidFill>
                          <a:latin typeface="+mn-lt"/>
                          <a:ea typeface="+mn-ea"/>
                          <a:cs typeface="+mn-cs"/>
                        </a:rPr>
                        <a:t>- ¿Qué te gusta hacer? ¿Por qué? </a:t>
                      </a:r>
                    </a:p>
                    <a:p>
                      <a:pPr algn="just"/>
                      <a:r>
                        <a:rPr lang="es-ES" sz="900" b="0" i="0" u="none" strike="noStrike" kern="1200" baseline="0" dirty="0" smtClean="0">
                          <a:solidFill>
                            <a:schemeClr val="dk1"/>
                          </a:solidFill>
                          <a:latin typeface="+mn-lt"/>
                          <a:ea typeface="+mn-ea"/>
                          <a:cs typeface="+mn-cs"/>
                        </a:rPr>
                        <a:t>- ¿Qué no te gusta hacer? ¿Por qué? </a:t>
                      </a:r>
                    </a:p>
                    <a:p>
                      <a:pPr algn="just"/>
                      <a:r>
                        <a:rPr lang="es-ES" sz="900" b="0" i="0" u="none" strike="noStrike" kern="1200" baseline="0" dirty="0" smtClean="0">
                          <a:solidFill>
                            <a:schemeClr val="dk1"/>
                          </a:solidFill>
                          <a:latin typeface="+mn-lt"/>
                          <a:ea typeface="+mn-ea"/>
                          <a:cs typeface="+mn-cs"/>
                        </a:rPr>
                        <a:t>- ¿Qué sabes hacer? </a:t>
                      </a:r>
                    </a:p>
                    <a:p>
                      <a:pPr algn="just"/>
                      <a:r>
                        <a:rPr lang="es-ES" sz="900" b="0" i="0" u="none" strike="noStrike" kern="1200" baseline="0" dirty="0" smtClean="0">
                          <a:solidFill>
                            <a:schemeClr val="dk1"/>
                          </a:solidFill>
                          <a:latin typeface="+mn-lt"/>
                          <a:ea typeface="+mn-ea"/>
                          <a:cs typeface="+mn-cs"/>
                        </a:rPr>
                        <a:t>- ¿Qué no sabes hacer? </a:t>
                      </a:r>
                    </a:p>
                  </a:txBody>
                  <a:tcPr marL="121920" marR="121920" marT="34290" marB="34290"/>
                </a:tc>
                <a:tc>
                  <a:txBody>
                    <a:bodyPr/>
                    <a:lstStyle/>
                    <a:p>
                      <a:pPr algn="just"/>
                      <a:r>
                        <a:rPr lang="es-ES" sz="1000" b="0" i="0" u="none" strike="noStrike" kern="1200" baseline="0" dirty="0" smtClean="0">
                          <a:solidFill>
                            <a:schemeClr val="dk1"/>
                          </a:solidFill>
                          <a:latin typeface="+mn-lt"/>
                          <a:ea typeface="+mn-ea"/>
                          <a:cs typeface="+mn-cs"/>
                        </a:rPr>
                        <a:t>Dibujaremos una cara en cada mano de los alumnos y alumnas. Cada cara expresará una emoción. </a:t>
                      </a:r>
                      <a:r>
                        <a:rPr lang="es-ES" sz="1000" b="0" i="1" u="none" strike="noStrike" kern="1200" baseline="0" dirty="0" smtClean="0">
                          <a:solidFill>
                            <a:schemeClr val="dk1"/>
                          </a:solidFill>
                          <a:latin typeface="+mn-lt"/>
                          <a:ea typeface="+mn-ea"/>
                          <a:cs typeface="+mn-cs"/>
                        </a:rPr>
                        <a:t>Lo que me gusta </a:t>
                      </a:r>
                      <a:r>
                        <a:rPr lang="es-ES" sz="1000" b="0" i="0" u="none" strike="noStrike" kern="1200" baseline="0" dirty="0" smtClean="0">
                          <a:solidFill>
                            <a:schemeClr val="dk1"/>
                          </a:solidFill>
                          <a:latin typeface="+mn-lt"/>
                          <a:ea typeface="+mn-ea"/>
                          <a:cs typeface="+mn-cs"/>
                        </a:rPr>
                        <a:t>es expresado con una cara alegre, y </a:t>
                      </a:r>
                      <a:r>
                        <a:rPr lang="es-ES" sz="1000" b="0" i="1" u="none" strike="noStrike" kern="1200" baseline="0" dirty="0" smtClean="0">
                          <a:solidFill>
                            <a:schemeClr val="dk1"/>
                          </a:solidFill>
                          <a:latin typeface="+mn-lt"/>
                          <a:ea typeface="+mn-ea"/>
                          <a:cs typeface="+mn-cs"/>
                        </a:rPr>
                        <a:t>Lo que no me gusta</a:t>
                      </a:r>
                      <a:r>
                        <a:rPr lang="es-ES" sz="1000" b="0" i="0" u="none" strike="noStrike" kern="1200" baseline="0" dirty="0" smtClean="0">
                          <a:solidFill>
                            <a:schemeClr val="dk1"/>
                          </a:solidFill>
                          <a:latin typeface="+mn-lt"/>
                          <a:ea typeface="+mn-ea"/>
                          <a:cs typeface="+mn-cs"/>
                        </a:rPr>
                        <a:t>, con una cara triste. Entre todos y todas, comentaremos lo que nos gusta y lo que no levantando las manos. Por ejemplo: </a:t>
                      </a:r>
                      <a:r>
                        <a:rPr lang="es-ES" sz="1000" b="0" i="1" u="none" strike="noStrike" kern="1200" baseline="0" dirty="0" smtClean="0">
                          <a:solidFill>
                            <a:schemeClr val="dk1"/>
                          </a:solidFill>
                          <a:latin typeface="+mn-lt"/>
                          <a:ea typeface="+mn-ea"/>
                          <a:cs typeface="+mn-cs"/>
                        </a:rPr>
                        <a:t>Me gusta cuando aprendo canciones y bailes y No me gusta que la profesora se enfade.</a:t>
                      </a:r>
                      <a:endParaRPr lang="es-ES" sz="1000" b="0" i="0" u="none" strike="noStrike" kern="1200" baseline="0" dirty="0" smtClean="0">
                        <a:solidFill>
                          <a:schemeClr val="dk1"/>
                        </a:solidFill>
                        <a:latin typeface="+mn-lt"/>
                        <a:ea typeface="+mn-ea"/>
                        <a:cs typeface="+mn-cs"/>
                      </a:endParaRPr>
                    </a:p>
                  </a:txBody>
                  <a:tcPr marL="121920" marR="121920" marT="34290" marB="34290"/>
                </a:tc>
              </a:tr>
              <a:tr h="464780">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RECURSOS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000" b="0" i="0" u="none" strike="noStrike" kern="1200" baseline="0" dirty="0" smtClean="0">
                          <a:solidFill>
                            <a:schemeClr val="dk1"/>
                          </a:solidFill>
                          <a:latin typeface="+mn-lt"/>
                          <a:ea typeface="+mn-ea"/>
                          <a:cs typeface="+mn-cs"/>
                        </a:rPr>
                        <a:t>- Dibujos de la pared. - El cuento de </a:t>
                      </a:r>
                      <a:r>
                        <a:rPr lang="es-ES" sz="1000" b="0" i="1" u="none" strike="noStrike" kern="1200" baseline="0" dirty="0" smtClean="0">
                          <a:solidFill>
                            <a:schemeClr val="dk1"/>
                          </a:solidFill>
                          <a:latin typeface="+mn-lt"/>
                          <a:ea typeface="+mn-ea"/>
                          <a:cs typeface="+mn-cs"/>
                        </a:rPr>
                        <a:t>Lambert. </a:t>
                      </a:r>
                      <a:r>
                        <a:rPr lang="es-ES" sz="1000" b="0" i="0" u="none" strike="noStrike" kern="1200" baseline="0" dirty="0" smtClean="0">
                          <a:solidFill>
                            <a:schemeClr val="dk1"/>
                          </a:solidFill>
                          <a:latin typeface="+mn-lt"/>
                          <a:ea typeface="+mn-ea"/>
                          <a:cs typeface="+mn-cs"/>
                        </a:rPr>
                        <a:t>Después, haremos los dibujos para el cuento de Lambert.</a:t>
                      </a: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000" b="0" i="0" u="none" strike="noStrike" kern="1200" baseline="0" dirty="0" smtClean="0">
                          <a:solidFill>
                            <a:schemeClr val="dk1"/>
                          </a:solidFill>
                          <a:latin typeface="+mn-lt"/>
                          <a:ea typeface="+mn-ea"/>
                          <a:cs typeface="+mn-cs"/>
                        </a:rPr>
                        <a:t>Rotuladores para pintar las caras.</a:t>
                      </a:r>
                    </a:p>
                    <a:p>
                      <a:pPr algn="just"/>
                      <a:endParaRPr lang="es-ES" sz="1000" b="0" i="0" u="none" strike="noStrike" kern="1200" baseline="0" dirty="0" smtClean="0">
                        <a:solidFill>
                          <a:schemeClr val="dk1"/>
                        </a:solidFill>
                        <a:latin typeface="+mn-lt"/>
                        <a:ea typeface="+mn-ea"/>
                        <a:cs typeface="+mn-cs"/>
                      </a:endParaRPr>
                    </a:p>
                  </a:txBody>
                  <a:tcPr marL="121920" marR="121920" marT="34290" marB="34290"/>
                </a:tc>
              </a:tr>
              <a:tr h="325328">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PLAZO</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000" b="0" i="0" u="none" strike="noStrike" kern="1200" baseline="0" dirty="0" smtClean="0">
                          <a:solidFill>
                            <a:schemeClr val="dk1"/>
                          </a:solidFill>
                          <a:latin typeface="+mn-lt"/>
                          <a:ea typeface="+mn-ea"/>
                          <a:cs typeface="+mn-cs"/>
                        </a:rPr>
                        <a:t>- Con niños y niñas de tres años, 10 minutos por semana. - Con niños y niñas de cuatro años, una hora.</a:t>
                      </a: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000" b="0" i="0" u="none" strike="noStrike" kern="1200" baseline="0" dirty="0" smtClean="0">
                          <a:solidFill>
                            <a:schemeClr val="dk1"/>
                          </a:solidFill>
                          <a:latin typeface="+mn-lt"/>
                          <a:ea typeface="+mn-ea"/>
                          <a:cs typeface="+mn-cs"/>
                        </a:rPr>
                        <a:t>Una sesión de media hora.</a:t>
                      </a:r>
                    </a:p>
                    <a:p>
                      <a:pPr algn="just"/>
                      <a:endParaRPr lang="es-ES" sz="1000" u="none" strike="noStrike" kern="1200" baseline="0" dirty="0" smtClean="0">
                        <a:solidFill>
                          <a:schemeClr val="dk1"/>
                        </a:solidFill>
                        <a:latin typeface="+mn-lt"/>
                        <a:ea typeface="+mn-ea"/>
                        <a:cs typeface="+mn-cs"/>
                      </a:endParaRPr>
                    </a:p>
                  </a:txBody>
                  <a:tcPr marL="121920" marR="121920" marT="34290" marB="34290"/>
                </a:tc>
              </a:tr>
              <a:tr h="569540">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ORIENTACIÓN</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900" b="0" i="0" u="none" strike="noStrike" kern="1200" baseline="0" dirty="0" smtClean="0">
                          <a:solidFill>
                            <a:schemeClr val="dk1"/>
                          </a:solidFill>
                          <a:latin typeface="+mn-lt"/>
                          <a:ea typeface="+mn-ea"/>
                          <a:cs typeface="+mn-cs"/>
                        </a:rPr>
                        <a:t>Podemos pedir a los niños y niñas de cuatro años que hagan un dibujo reflejando la situación y momento que más les haya gustado. Las preguntas que anteriormente hemos citado para este cuento, se pueden aplicar a cualquier otro. </a:t>
                      </a:r>
                      <a:endParaRPr lang="es-ES" sz="900" b="0" i="0" u="none" strike="noStrike" kern="1200" baseline="0" dirty="0">
                        <a:solidFill>
                          <a:schemeClr val="dk1"/>
                        </a:solidFill>
                        <a:latin typeface="+mn-lt"/>
                        <a:ea typeface="+mn-ea"/>
                        <a:cs typeface="+mn-cs"/>
                      </a:endParaRPr>
                    </a:p>
                  </a:txBody>
                  <a:tcPr marL="121920" marR="121920" marT="34290" marB="34290"/>
                </a:tc>
                <a:tc>
                  <a:txBody>
                    <a:bodyPr/>
                    <a:lstStyle/>
                    <a:p>
                      <a:pPr algn="just"/>
                      <a:r>
                        <a:rPr lang="es-ES" sz="900" b="0" i="0" u="none" strike="noStrike" kern="1200" baseline="0" dirty="0" smtClean="0">
                          <a:solidFill>
                            <a:schemeClr val="dk1"/>
                          </a:solidFill>
                          <a:latin typeface="+mn-lt"/>
                          <a:ea typeface="+mn-ea"/>
                          <a:cs typeface="+mn-cs"/>
                        </a:rPr>
                        <a:t>Es importante respetar las opiniones y los gustos de los alumnos y alumnas. Para que los alumnos y alumnas sientan confianza, deberemos crear un clima emocional positivo en clase. El ejercicio puede llevarse a cabo también con alumnos y alumnas más pequeños/as; en ese caso, el profesor o profesora expresará diferentes acciones y los niños y niñas levantarán una mano u otra. </a:t>
                      </a:r>
                    </a:p>
                  </a:txBody>
                  <a:tcPr marL="121920" marR="121920" marT="34290" marB="34290"/>
                </a:tc>
              </a:tr>
            </a:tbl>
          </a:graphicData>
        </a:graphic>
      </p:graphicFrame>
      <p:sp>
        <p:nvSpPr>
          <p:cNvPr id="5" name="4 CuadroTexto"/>
          <p:cNvSpPr txBox="1"/>
          <p:nvPr/>
        </p:nvSpPr>
        <p:spPr>
          <a:xfrm>
            <a:off x="2411760" y="260649"/>
            <a:ext cx="4464496" cy="369332"/>
          </a:xfrm>
          <a:prstGeom prst="rect">
            <a:avLst/>
          </a:prstGeom>
          <a:noFill/>
        </p:spPr>
        <p:txBody>
          <a:bodyPr wrap="square" rtlCol="0">
            <a:spAutoFit/>
          </a:bodyPr>
          <a:lstStyle/>
          <a:p>
            <a:r>
              <a:rPr lang="es-ES" dirty="0" smtClean="0"/>
              <a:t>Autonomía Emocional: Me gusta como soy</a:t>
            </a:r>
            <a:endParaRPr lang="es-ES" dirty="0"/>
          </a:p>
        </p:txBody>
      </p:sp>
    </p:spTree>
    <p:extLst>
      <p:ext uri="{BB962C8B-B14F-4D97-AF65-F5344CB8AC3E}">
        <p14:creationId xmlns:p14="http://schemas.microsoft.com/office/powerpoint/2010/main" val="1065732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1315373542"/>
              </p:ext>
            </p:extLst>
          </p:nvPr>
        </p:nvGraphicFramePr>
        <p:xfrm>
          <a:off x="251520" y="834754"/>
          <a:ext cx="8496944" cy="5589893"/>
        </p:xfrm>
        <a:graphic>
          <a:graphicData uri="http://schemas.openxmlformats.org/drawingml/2006/table">
            <a:tbl>
              <a:tblPr firstRow="1" bandRow="1">
                <a:tableStyleId>{00A15C55-8517-42AA-B614-E9B94910E393}</a:tableStyleId>
              </a:tblPr>
              <a:tblGrid>
                <a:gridCol w="1080120"/>
                <a:gridCol w="3600400"/>
                <a:gridCol w="3816424"/>
              </a:tblGrid>
              <a:tr h="373251">
                <a:tc>
                  <a:txBody>
                    <a:bodyPr/>
                    <a:lstStyle/>
                    <a:p>
                      <a:pPr algn="ctr"/>
                      <a:r>
                        <a:rPr lang="es-ES" sz="1200" dirty="0" smtClean="0">
                          <a:effectLst>
                            <a:outerShdw blurRad="38100" dist="38100" dir="2700000" algn="tl">
                              <a:srgbClr val="000000">
                                <a:alpha val="43137"/>
                              </a:srgbClr>
                            </a:outerShdw>
                          </a:effectLst>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ctr"/>
                      <a:r>
                        <a:rPr lang="es-ES" sz="1400" baseline="0" dirty="0" smtClean="0"/>
                        <a:t>YO ELIJO: Voy hacer lo que quiera</a:t>
                      </a:r>
                      <a:endParaRPr lang="es-ES" sz="1400" dirty="0"/>
                    </a:p>
                  </a:txBody>
                  <a:tcPr marL="121920" marR="12192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400" dirty="0" smtClean="0"/>
                        <a:t>YO</a:t>
                      </a:r>
                      <a:r>
                        <a:rPr lang="es-ES" sz="1400" baseline="0" dirty="0" smtClean="0"/>
                        <a:t> ELIJO</a:t>
                      </a:r>
                      <a:r>
                        <a:rPr lang="es-ES" sz="1400" dirty="0" smtClean="0"/>
                        <a:t>: Reunión</a:t>
                      </a:r>
                      <a:r>
                        <a:rPr lang="es-ES" sz="1400" baseline="0" dirty="0" smtClean="0"/>
                        <a:t> del viernes</a:t>
                      </a:r>
                      <a:endParaRPr lang="es-ES" sz="1400" dirty="0"/>
                    </a:p>
                  </a:txBody>
                  <a:tcPr marL="121920" marR="121920" marT="34290" marB="34290"/>
                </a:tc>
              </a:tr>
              <a:tr h="318883">
                <a:tc>
                  <a:txBody>
                    <a:bodyPr/>
                    <a:lstStyle/>
                    <a:p>
                      <a:pPr algn="ct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100" dirty="0" smtClean="0">
                          <a:effectLst>
                            <a:outerShdw blurRad="38100" dist="38100" dir="2700000" algn="tl">
                              <a:srgbClr val="000000">
                                <a:alpha val="43137"/>
                              </a:srgbClr>
                            </a:outerShdw>
                          </a:effectLst>
                        </a:rPr>
                        <a:t>3 – 4 Años</a:t>
                      </a:r>
                      <a:endParaRPr lang="es-ES" sz="1100" b="1" dirty="0" smtClean="0">
                        <a:effectLst>
                          <a:outerShdw blurRad="38100" dist="38100" dir="2700000" algn="tl">
                            <a:srgbClr val="000000">
                              <a:alpha val="43137"/>
                            </a:srgbClr>
                          </a:outerShdw>
                        </a:effectLst>
                      </a:endParaRPr>
                    </a:p>
                  </a:txBody>
                  <a:tcPr marL="121920" marR="121920" marT="34290" marB="34290"/>
                </a:tc>
                <a:tc>
                  <a:txBody>
                    <a:bodyPr/>
                    <a:lstStyle/>
                    <a:p>
                      <a:pPr algn="ctr"/>
                      <a:r>
                        <a:rPr lang="es-ES" sz="1100" dirty="0" smtClean="0">
                          <a:effectLst>
                            <a:outerShdw blurRad="38100" dist="38100" dir="2700000" algn="tl">
                              <a:srgbClr val="000000">
                                <a:alpha val="43137"/>
                              </a:srgbClr>
                            </a:outerShdw>
                          </a:effectLst>
                        </a:rPr>
                        <a:t>5 Años</a:t>
                      </a:r>
                      <a:endParaRPr lang="es-ES" sz="1100" b="1" dirty="0">
                        <a:effectLst>
                          <a:outerShdw blurRad="38100" dist="38100" dir="2700000" algn="tl">
                            <a:srgbClr val="000000">
                              <a:alpha val="43137"/>
                            </a:srgbClr>
                          </a:outerShdw>
                        </a:effectLst>
                      </a:endParaRPr>
                    </a:p>
                  </a:txBody>
                  <a:tcPr marL="121920" marR="121920" marT="34290" marB="34290"/>
                </a:tc>
              </a:tr>
              <a:tr h="722039">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OBJETIVOS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000" b="0" i="0" u="none" strike="noStrike" kern="1200" baseline="0" dirty="0" smtClean="0">
                          <a:solidFill>
                            <a:schemeClr val="dk1"/>
                          </a:solidFill>
                          <a:latin typeface="+mn-lt"/>
                          <a:ea typeface="+mn-ea"/>
                          <a:cs typeface="+mn-cs"/>
                        </a:rPr>
                        <a:t>- Tomar las decisiones adecuadas. - Aprender a decir “No”, y darse cuenta de lo positivo de decir “No”. - Aprender a ser flexibles con nosotros/as mismos/as.</a:t>
                      </a:r>
                    </a:p>
                    <a:p>
                      <a:endParaRPr lang="es-ES" sz="1000" b="0" i="0" u="none" strike="noStrike" kern="1200" baseline="0" dirty="0" smtClean="0">
                        <a:solidFill>
                          <a:schemeClr val="dk1"/>
                        </a:solidFill>
                        <a:latin typeface="+mn-lt"/>
                        <a:ea typeface="+mn-ea"/>
                        <a:cs typeface="+mn-cs"/>
                      </a:endParaRPr>
                    </a:p>
                  </a:txBody>
                  <a:tcPr marL="121920" marR="121920" marT="34290" marB="34290"/>
                </a:tc>
                <a:tc>
                  <a:txBody>
                    <a:bodyPr/>
                    <a:lstStyle/>
                    <a:p>
                      <a:r>
                        <a:rPr lang="es-ES" sz="900" b="0" i="0" u="none" strike="noStrike" kern="1200" baseline="0" dirty="0" smtClean="0">
                          <a:solidFill>
                            <a:schemeClr val="dk1"/>
                          </a:solidFill>
                          <a:latin typeface="+mn-lt"/>
                          <a:ea typeface="+mn-ea"/>
                          <a:cs typeface="+mn-cs"/>
                        </a:rPr>
                        <a:t>- Subrayar los valores que tiene el alumno o alumna. </a:t>
                      </a:r>
                    </a:p>
                    <a:p>
                      <a:r>
                        <a:rPr lang="es-ES" sz="900" b="0" i="0" u="none" strike="noStrike" kern="1200" baseline="0" dirty="0" smtClean="0">
                          <a:solidFill>
                            <a:schemeClr val="dk1"/>
                          </a:solidFill>
                          <a:latin typeface="+mn-lt"/>
                          <a:ea typeface="+mn-ea"/>
                          <a:cs typeface="+mn-cs"/>
                        </a:rPr>
                        <a:t>- Trabajar la costumbre de tomar decisiones diarias. </a:t>
                      </a:r>
                    </a:p>
                    <a:p>
                      <a:r>
                        <a:rPr lang="es-ES" sz="900" b="0" i="0" u="none" strike="noStrike" kern="1200" baseline="0" dirty="0" smtClean="0">
                          <a:solidFill>
                            <a:schemeClr val="dk1"/>
                          </a:solidFill>
                          <a:latin typeface="+mn-lt"/>
                          <a:ea typeface="+mn-ea"/>
                          <a:cs typeface="+mn-cs"/>
                        </a:rPr>
                        <a:t>- Ayudar a marcarse objetivos personales. </a:t>
                      </a:r>
                    </a:p>
                    <a:p>
                      <a:r>
                        <a:rPr lang="es-ES" sz="900" b="0" i="0" u="none" strike="noStrike" kern="1200" baseline="0" dirty="0" smtClean="0">
                          <a:solidFill>
                            <a:schemeClr val="dk1"/>
                          </a:solidFill>
                          <a:latin typeface="+mn-lt"/>
                          <a:ea typeface="+mn-ea"/>
                          <a:cs typeface="+mn-cs"/>
                        </a:rPr>
                        <a:t>- Saber superar las frustraciones del día a día.</a:t>
                      </a:r>
                    </a:p>
                  </a:txBody>
                  <a:tcPr marL="121920" marR="121920" marT="34290" marB="34290"/>
                </a:tc>
              </a:tr>
              <a:tr h="1080120">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PROCEDIMIENTOS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000" b="0" i="0" u="none" strike="noStrike" kern="1200" baseline="0" dirty="0" smtClean="0">
                          <a:solidFill>
                            <a:schemeClr val="dk1"/>
                          </a:solidFill>
                          <a:latin typeface="+mn-lt"/>
                          <a:ea typeface="+mn-ea"/>
                          <a:cs typeface="+mn-cs"/>
                        </a:rPr>
                        <a:t>Tanto en las horas de juego libre como en las de trabajo, les daremos a los alumnos y alumnas más de una opción para que puedan decidir lo que quieran hacer. Por ejemplo: a la hora de jugar, les daremos la posibilidad de hacer </a:t>
                      </a:r>
                      <a:r>
                        <a:rPr lang="es-ES" sz="1000" b="0" i="0" u="none" strike="noStrike" kern="1200" baseline="0" dirty="0" err="1" smtClean="0">
                          <a:solidFill>
                            <a:schemeClr val="dk1"/>
                          </a:solidFill>
                          <a:latin typeface="+mn-lt"/>
                          <a:ea typeface="+mn-ea"/>
                          <a:cs typeface="+mn-cs"/>
                        </a:rPr>
                        <a:t>puzzles</a:t>
                      </a:r>
                      <a:r>
                        <a:rPr lang="es-ES" sz="1000" b="0" i="0" u="none" strike="noStrike" kern="1200" baseline="0" dirty="0" smtClean="0">
                          <a:solidFill>
                            <a:schemeClr val="dk1"/>
                          </a:solidFill>
                          <a:latin typeface="+mn-lt"/>
                          <a:ea typeface="+mn-ea"/>
                          <a:cs typeface="+mn-cs"/>
                        </a:rPr>
                        <a:t> o de jugar con plastilina. Cada alumno y alumna deberá decidir lo que quiere hacer. </a:t>
                      </a:r>
                    </a:p>
                    <a:p>
                      <a:pPr algn="just"/>
                      <a:r>
                        <a:rPr lang="es-ES" sz="1000" b="0" i="0" u="none" strike="noStrike" kern="1200" baseline="0" dirty="0" smtClean="0">
                          <a:solidFill>
                            <a:schemeClr val="dk1"/>
                          </a:solidFill>
                          <a:latin typeface="+mn-lt"/>
                          <a:ea typeface="+mn-ea"/>
                          <a:cs typeface="+mn-cs"/>
                        </a:rPr>
                        <a:t>Cuando es un trabajo gráfico, es decir, cuando tienen que hacer algo en papel, tienen que tener en cuenta que los trabajos tienen que estar terminados antes de que acabe el día. No importa el orden en el cual hacen los trabajos, cada uno/a elegirá el suyo.</a:t>
                      </a:r>
                    </a:p>
                  </a:txBody>
                  <a:tcPr marL="121920" marR="121920" marT="34290" marB="34290"/>
                </a:tc>
                <a:tc>
                  <a:txBody>
                    <a:bodyPr/>
                    <a:lstStyle/>
                    <a:p>
                      <a:pPr algn="just"/>
                      <a:r>
                        <a:rPr lang="es-ES" sz="1000" b="0" i="0" u="none" strike="noStrike" kern="1200" baseline="0" dirty="0" smtClean="0">
                          <a:solidFill>
                            <a:schemeClr val="dk1"/>
                          </a:solidFill>
                          <a:latin typeface="+mn-lt"/>
                          <a:ea typeface="+mn-ea"/>
                          <a:cs typeface="+mn-cs"/>
                        </a:rPr>
                        <a:t>Organizaremos una pequeña reunión cada viernes, antes de irnos a casa. El objetivo será repartir una piruleta entre el alumnado. El profesor o profesora dirá, de forma individual, a qué niño o niña se le dará la piruleta y por qué. Las razones para obtener una piruleta pueden ser las siguientes: por haber superado la vergüenza y los nervios, por ser valiente, por haber dejado el biberón, por haber ayudado al nuevo/a alumno/a en el comedor… Subrayaremos diferentes valores: autonomía, valentía, capacidad de superar dificultades, actitud positiva… Los niños y niñas podrán decir su propio nombre para obtener la piruleta. Al final, tras escuchar todas las razones, decidiremos a quién dársela.</a:t>
                      </a:r>
                    </a:p>
                  </a:txBody>
                  <a:tcPr marL="121920" marR="121920" marT="34290" marB="34290"/>
                </a:tc>
              </a:tr>
              <a:tr h="464780">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RECURSOS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000" b="0" i="0" u="none" strike="noStrike" kern="1200" baseline="0" dirty="0" smtClean="0">
                          <a:solidFill>
                            <a:schemeClr val="dk1"/>
                          </a:solidFill>
                          <a:latin typeface="+mn-lt"/>
                          <a:ea typeface="+mn-ea"/>
                          <a:cs typeface="+mn-cs"/>
                        </a:rPr>
                        <a:t>- Juguetes y juegos. - Trabajos y fichas.</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000" b="0" i="0" u="none" strike="noStrike" kern="1200" baseline="0" dirty="0" smtClean="0">
                        <a:solidFill>
                          <a:schemeClr val="dk1"/>
                        </a:solidFill>
                        <a:latin typeface="+mn-lt"/>
                        <a:ea typeface="+mn-ea"/>
                        <a:cs typeface="+mn-cs"/>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000" b="0" i="0" u="none" strike="noStrike" kern="1200" baseline="0" dirty="0" smtClean="0">
                          <a:solidFill>
                            <a:schemeClr val="dk1"/>
                          </a:solidFill>
                          <a:latin typeface="+mn-lt"/>
                          <a:ea typeface="+mn-ea"/>
                          <a:cs typeface="+mn-cs"/>
                        </a:rPr>
                        <a:t> Una piruleta o algo que les guste. </a:t>
                      </a:r>
                    </a:p>
                  </a:txBody>
                  <a:tcPr marL="121920" marR="121920" marT="34290" marB="34290"/>
                </a:tc>
              </a:tr>
              <a:tr h="325328">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PLAZO</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000" b="0" i="0" u="none" strike="noStrike" kern="1200" baseline="0" dirty="0" smtClean="0">
                          <a:solidFill>
                            <a:schemeClr val="dk1"/>
                          </a:solidFill>
                          <a:latin typeface="+mn-lt"/>
                          <a:ea typeface="+mn-ea"/>
                          <a:cs typeface="+mn-cs"/>
                        </a:rPr>
                        <a:t>El tiempo que les ofrecemos diariamente para ello.</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000" b="0" i="0" u="none" strike="noStrike" kern="1200" baseline="0" dirty="0" smtClean="0">
                        <a:solidFill>
                          <a:schemeClr val="dk1"/>
                        </a:solidFill>
                        <a:latin typeface="+mn-lt"/>
                        <a:ea typeface="+mn-ea"/>
                        <a:cs typeface="+mn-cs"/>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000" b="0" i="0" u="none" strike="noStrike" kern="1200" baseline="0" dirty="0" smtClean="0">
                          <a:solidFill>
                            <a:schemeClr val="dk1"/>
                          </a:solidFill>
                          <a:latin typeface="+mn-lt"/>
                          <a:ea typeface="+mn-ea"/>
                          <a:cs typeface="+mn-cs"/>
                        </a:rPr>
                        <a:t>Una sesión de 15 o 20 minutos.</a:t>
                      </a:r>
                    </a:p>
                  </a:txBody>
                  <a:tcPr marL="121920" marR="121920" marT="34290" marB="34290"/>
                </a:tc>
              </a:tr>
              <a:tr h="569540">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ORIENTACIÓN</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r>
                        <a:rPr lang="es-ES" sz="1000" b="0" i="0" u="none" strike="noStrike" kern="1200" baseline="0" dirty="0" smtClean="0">
                          <a:solidFill>
                            <a:schemeClr val="dk1"/>
                          </a:solidFill>
                          <a:latin typeface="+mn-lt"/>
                          <a:ea typeface="+mn-ea"/>
                          <a:cs typeface="+mn-cs"/>
                        </a:rPr>
                        <a:t>Con niños y niñas de tres años, sólo desarrollaremos esta competencia en el juego libre durante el último trimestre. Hay mucha diferencia en cada niño y niña, y algunos/as no serán capaces de realizar los dos juegos que se les ofrezcan. Primero deberemos conseguir su confianza, tranquilidad y seguridad.</a:t>
                      </a:r>
                      <a:endParaRPr lang="es-ES" sz="1000" b="0" i="0" u="none" strike="noStrike" kern="1200" baseline="0" dirty="0">
                        <a:solidFill>
                          <a:schemeClr val="dk1"/>
                        </a:solidFill>
                        <a:latin typeface="+mn-lt"/>
                        <a:ea typeface="+mn-ea"/>
                        <a:cs typeface="+mn-cs"/>
                      </a:endParaRPr>
                    </a:p>
                  </a:txBody>
                  <a:tcPr marL="121920" marR="121920" marT="34290" marB="34290"/>
                </a:tc>
                <a:tc>
                  <a:txBody>
                    <a:bodyPr/>
                    <a:lstStyle/>
                    <a:p>
                      <a:pPr algn="just"/>
                      <a:r>
                        <a:rPr lang="es-ES" sz="1000" b="0" i="0" u="none" strike="noStrike" kern="1200" baseline="0" dirty="0" smtClean="0">
                          <a:solidFill>
                            <a:schemeClr val="dk1"/>
                          </a:solidFill>
                          <a:latin typeface="+mn-lt"/>
                          <a:ea typeface="+mn-ea"/>
                          <a:cs typeface="+mn-cs"/>
                        </a:rPr>
                        <a:t>Subrayaremos los valores que consideremos interesantes; con la práctica, los niños y niñas también se darán cuenta de cuáles son los valores especiales. Los niños y niñas sentirán frustración al no recibir la piruleta, pero lo superarán poco a poco. Primero suelen decir su propio nombre (el deseo del premio es enorme); en una segunda fase dicen el nombre de su amigo o amiga y explican la razón. Finalmente, se hacen más imparciales, y prestan atención al comportamiento o al valor (propio y ajeno). El ejercicio es muy motivador para los alumnos y alumnas, y durante la semana tratarán de buscar actividades positivas para ponerlo en práctica.</a:t>
                      </a:r>
                    </a:p>
                  </a:txBody>
                  <a:tcPr marL="121920" marR="121920" marT="34290" marB="34290"/>
                </a:tc>
              </a:tr>
            </a:tbl>
          </a:graphicData>
        </a:graphic>
      </p:graphicFrame>
      <p:sp>
        <p:nvSpPr>
          <p:cNvPr id="5" name="4 CuadroTexto"/>
          <p:cNvSpPr txBox="1"/>
          <p:nvPr/>
        </p:nvSpPr>
        <p:spPr>
          <a:xfrm>
            <a:off x="2411760" y="260649"/>
            <a:ext cx="4464496" cy="369332"/>
          </a:xfrm>
          <a:prstGeom prst="rect">
            <a:avLst/>
          </a:prstGeom>
          <a:noFill/>
        </p:spPr>
        <p:txBody>
          <a:bodyPr wrap="square" rtlCol="0">
            <a:spAutoFit/>
          </a:bodyPr>
          <a:lstStyle/>
          <a:p>
            <a:r>
              <a:rPr lang="es-ES" dirty="0" smtClean="0"/>
              <a:t>Autonomía Emocional: Me gusta como soy</a:t>
            </a:r>
            <a:endParaRPr lang="es-ES" dirty="0"/>
          </a:p>
        </p:txBody>
      </p:sp>
    </p:spTree>
    <p:extLst>
      <p:ext uri="{BB962C8B-B14F-4D97-AF65-F5344CB8AC3E}">
        <p14:creationId xmlns:p14="http://schemas.microsoft.com/office/powerpoint/2010/main" val="103754099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490</TotalTime>
  <Words>3362</Words>
  <Application>Microsoft Office PowerPoint</Application>
  <PresentationFormat>Presentación en pantalla (4:3)</PresentationFormat>
  <Paragraphs>235</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Macarena</dc:creator>
  <cp:lastModifiedBy>Macarena</cp:lastModifiedBy>
  <cp:revision>69</cp:revision>
  <dcterms:created xsi:type="dcterms:W3CDTF">2016-10-19T18:57:32Z</dcterms:created>
  <dcterms:modified xsi:type="dcterms:W3CDTF">2018-03-02T08:20:59Z</dcterms:modified>
</cp:coreProperties>
</file>