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1" r:id="rId3"/>
    <p:sldId id="259" r:id="rId4"/>
    <p:sldId id="260" r:id="rId5"/>
    <p:sldId id="264" r:id="rId6"/>
    <p:sldId id="265" r:id="rId7"/>
    <p:sldId id="266" r:id="rId8"/>
  </p:sldIdLst>
  <p:sldSz cx="9144000" cy="6858000" type="screen4x3"/>
  <p:notesSz cx="6888163" cy="967105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302" autoAdjust="0"/>
  </p:normalViewPr>
  <p:slideViewPr>
    <p:cSldViewPr>
      <p:cViewPr>
        <p:scale>
          <a:sx n="70" d="100"/>
          <a:sy n="70" d="100"/>
        </p:scale>
        <p:origin x="-1386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44BD6-6AAE-4CE9-81E3-EFFE896297FC}" type="datetimeFigureOut">
              <a:rPr lang="es-ES" smtClean="0"/>
              <a:t>14/04/2018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754B-4686-4A9F-B320-56293998DC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4535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44BD6-6AAE-4CE9-81E3-EFFE896297FC}" type="datetimeFigureOut">
              <a:rPr lang="es-ES" smtClean="0"/>
              <a:t>14/04/2018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754B-4686-4A9F-B320-56293998DC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2192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2" y="366713"/>
            <a:ext cx="4476751" cy="78009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44BD6-6AAE-4CE9-81E3-EFFE896297FC}" type="datetimeFigureOut">
              <a:rPr lang="es-ES" smtClean="0"/>
              <a:t>14/04/2018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754B-4686-4A9F-B320-56293998DC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141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44BD6-6AAE-4CE9-81E3-EFFE896297FC}" type="datetimeFigureOut">
              <a:rPr lang="es-ES" smtClean="0"/>
              <a:t>14/04/2018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754B-4686-4A9F-B320-56293998DC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5864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44BD6-6AAE-4CE9-81E3-EFFE896297FC}" type="datetimeFigureOut">
              <a:rPr lang="es-ES" smtClean="0"/>
              <a:t>14/04/2018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754B-4686-4A9F-B320-56293998DC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065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2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505202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44BD6-6AAE-4CE9-81E3-EFFE896297FC}" type="datetimeFigureOut">
              <a:rPr lang="es-ES" smtClean="0"/>
              <a:t>14/04/2018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754B-4686-4A9F-B320-56293998DC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3595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44BD6-6AAE-4CE9-81E3-EFFE896297FC}" type="datetimeFigureOut">
              <a:rPr lang="es-ES" smtClean="0"/>
              <a:t>14/04/2018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754B-4686-4A9F-B320-56293998DC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6748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44BD6-6AAE-4CE9-81E3-EFFE896297FC}" type="datetimeFigureOut">
              <a:rPr lang="es-ES" smtClean="0"/>
              <a:t>14/04/2018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754B-4686-4A9F-B320-56293998DC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4706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44BD6-6AAE-4CE9-81E3-EFFE896297FC}" type="datetimeFigureOut">
              <a:rPr lang="es-ES" smtClean="0"/>
              <a:t>14/04/2018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754B-4686-4A9F-B320-56293998DC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6301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44BD6-6AAE-4CE9-81E3-EFFE896297FC}" type="datetimeFigureOut">
              <a:rPr lang="es-ES" smtClean="0"/>
              <a:t>14/04/2018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754B-4686-4A9F-B320-56293998DC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4688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44BD6-6AAE-4CE9-81E3-EFFE896297FC}" type="datetimeFigureOut">
              <a:rPr lang="es-ES" smtClean="0"/>
              <a:t>14/04/2018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754B-4686-4A9F-B320-56293998DC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7963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44BD6-6AAE-4CE9-81E3-EFFE896297FC}" type="datetimeFigureOut">
              <a:rPr lang="es-ES" smtClean="0"/>
              <a:t>14/04/2018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C754B-4686-4A9F-B320-56293998DC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9356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13984">
            <a:off x="667352" y="1629802"/>
            <a:ext cx="3598679" cy="3511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4355976" y="908720"/>
            <a:ext cx="43924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Habilidades Sociales: </a:t>
            </a:r>
          </a:p>
          <a:p>
            <a:pPr algn="ctr"/>
            <a:endParaRPr lang="es-E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s-E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Soy buen/a amigo/a</a:t>
            </a:r>
            <a:endParaRPr lang="es-E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611560" y="5742548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ED. INFANTIL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19703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423185" y="13291"/>
            <a:ext cx="1656184" cy="369332"/>
          </a:xfrm>
          <a:prstGeom prst="rect">
            <a:avLst/>
          </a:prstGeom>
          <a:noFill/>
          <a:ln w="19050">
            <a:solidFill>
              <a:schemeClr val="accent4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 </a:t>
            </a:r>
            <a:r>
              <a:rPr lang="es-ES" sz="16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3 – 4 Años</a:t>
            </a:r>
            <a:endParaRPr lang="es-ES" sz="1600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648463" y="85417"/>
            <a:ext cx="1656184" cy="338554"/>
          </a:xfrm>
          <a:prstGeom prst="rect">
            <a:avLst/>
          </a:prstGeom>
          <a:noFill/>
          <a:ln w="19050">
            <a:solidFill>
              <a:schemeClr val="accent4">
                <a:lumMod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s-ES"/>
            </a:defPPr>
            <a:lvl1pPr algn="ctr"/>
          </a:lstStyle>
          <a:p>
            <a:r>
              <a:rPr lang="es-E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5 Años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13984">
            <a:off x="69592" y="923415"/>
            <a:ext cx="2376263" cy="2319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89917"/>
            <a:ext cx="3261742" cy="5411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589917"/>
            <a:ext cx="3235973" cy="5411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867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2483768" y="260649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Habilidades Sociales: Soy buen/a amigo/a</a:t>
            </a:r>
            <a:endParaRPr lang="es-ES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7335029"/>
              </p:ext>
            </p:extLst>
          </p:nvPr>
        </p:nvGraphicFramePr>
        <p:xfrm>
          <a:off x="179512" y="908720"/>
          <a:ext cx="8496944" cy="537090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24136"/>
                <a:gridCol w="3528392"/>
                <a:gridCol w="3744416"/>
              </a:tblGrid>
              <a:tr h="373251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NOMBRE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TE</a:t>
                      </a:r>
                      <a:r>
                        <a:rPr lang="es-ES" sz="1400" baseline="0" dirty="0" smtClean="0"/>
                        <a:t> ESCUCHO</a:t>
                      </a:r>
                      <a:r>
                        <a:rPr lang="es-ES" sz="1400" dirty="0" smtClean="0"/>
                        <a:t>: </a:t>
                      </a:r>
                      <a:r>
                        <a:rPr lang="es-ES" sz="1800" u="none" strike="noStrike" kern="1200" baseline="0" dirty="0" smtClean="0"/>
                        <a:t> ¿Qué me dices? </a:t>
                      </a:r>
                      <a:endParaRPr lang="es-ES" sz="140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/>
                        <a:t>TE</a:t>
                      </a:r>
                      <a:r>
                        <a:rPr lang="es-ES" sz="1400" baseline="0" dirty="0" smtClean="0"/>
                        <a:t> ESCUCHO</a:t>
                      </a:r>
                      <a:r>
                        <a:rPr lang="es-ES" sz="1400" dirty="0" smtClean="0"/>
                        <a:t>: </a:t>
                      </a:r>
                      <a:r>
                        <a:rPr lang="es-ES" sz="1600" u="none" strike="noStrike" kern="1200" baseline="0" dirty="0" smtClean="0"/>
                        <a:t>Hablamos por el micrófono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dirty="0"/>
                    </a:p>
                  </a:txBody>
                  <a:tcPr marL="121920" marR="121920" marT="34290" marB="34290"/>
                </a:tc>
              </a:tr>
              <a:tr h="318883">
                <a:tc>
                  <a:txBody>
                    <a:bodyPr/>
                    <a:lstStyle/>
                    <a:p>
                      <a:pPr algn="ctr"/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 – 4 Años</a:t>
                      </a:r>
                      <a:endParaRPr lang="es-ES" sz="11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 Años</a:t>
                      </a:r>
                      <a:endParaRPr lang="es-E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21920" marR="121920" marT="34290" marB="34290"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endParaRPr lang="es-ES" sz="8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s-ES" sz="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OBJETIVOS</a:t>
                      </a:r>
                      <a:endParaRPr lang="es-ES" sz="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es-ES" sz="1100" u="none" strike="noStrike" kern="1200" baseline="0" dirty="0" smtClean="0"/>
                        <a:t>- Darse cuenta de los sonidos que tenemos alrededor. - Escuchar el punto de vista del resto. - Intentar entender el punto de vista del resto.</a:t>
                      </a:r>
                      <a:endParaRPr lang="es-ES" sz="11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lang="es-ES" sz="1100" u="none" strike="noStrike" kern="1200" baseline="0" dirty="0" smtClean="0"/>
                        <a:t>- Respetar al resto. </a:t>
                      </a:r>
                    </a:p>
                    <a:p>
                      <a:r>
                        <a:rPr lang="es-ES" sz="1100" u="none" strike="noStrike" kern="1200" baseline="0" dirty="0" smtClean="0"/>
                        <a:t>- Conocer y respetar los puntos de vista del resto. </a:t>
                      </a:r>
                    </a:p>
                    <a:p>
                      <a:r>
                        <a:rPr lang="es-ES" sz="1100" u="none" strike="noStrike" kern="1200" baseline="0" dirty="0" smtClean="0"/>
                        <a:t>- Respetar los turnos en las conversaciones. </a:t>
                      </a:r>
                    </a:p>
                    <a:p>
                      <a:r>
                        <a:rPr lang="es-ES" sz="1100" u="none" strike="noStrike" kern="1200" baseline="0" dirty="0" smtClean="0"/>
                        <a:t>- Entender lo que nos dice el resto.</a:t>
                      </a:r>
                      <a:endParaRPr lang="es-ES" sz="11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  <a:tr h="1080120">
                <a:tc>
                  <a:txBody>
                    <a:bodyPr/>
                    <a:lstStyle/>
                    <a:p>
                      <a:pPr algn="ctr"/>
                      <a:endParaRPr lang="es-ES" sz="8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s-ES" sz="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PROCEDIMIENTOS</a:t>
                      </a:r>
                      <a:endParaRPr lang="es-ES" sz="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es-ES" sz="1100" u="none" strike="noStrike" kern="1200" baseline="0" dirty="0" smtClean="0"/>
                        <a:t>A los niños y niñas de tres años les pondremos música clásica de vez en cuando, y subrayaremos que el objetivo es escuchar la música. </a:t>
                      </a:r>
                    </a:p>
                    <a:p>
                      <a:pPr marL="0" algn="just" defTabSz="914400" rtl="0" eaLnBrk="1" latinLnBrk="0" hangingPunct="1"/>
                      <a:r>
                        <a:rPr lang="es-ES" sz="1100" u="none" strike="noStrike" kern="1200" baseline="0" dirty="0" smtClean="0"/>
                        <a:t>Podemos hacer lo mismo con los niños y niñas de cuatro o cinco años y podemos preguntar, además, qué han sentido al escuchar la música. Les podemos enseñar que hay músicas para bailar, pensar, relajar, trabajar…</a:t>
                      </a:r>
                    </a:p>
                    <a:p>
                      <a:pPr algn="just"/>
                      <a:endParaRPr lang="es-ES" sz="11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u="none" strike="noStrike" kern="1200" baseline="0" dirty="0" smtClean="0"/>
                        <a:t>Haremos un micrófono en clase (con un palo y una bola de plastilina). Cada mañana, sentados/as en el suelo, la persona responsable de clase se presentará y contará al resto un cuento, un chiste, una poesía, etc. Si el resto del alumnado quiere hacer preguntas levantarán la mano y pedirán el micrófono. Sin micrófono no se podrá hablar. Subrayaremos la importancia de que la persona que tiene el micrófono necesita silencio para hablar, y les pediremos que presten atención. Otra opción sería utilizar los lunes para contar lo que han hecho el fin de semana. Se utilizará el micrófono y los turnos de palabra. También podemos crear conversaciones entre los y las alumnas. Cada alumno y alumna pensará una pregunta para la persona responsable. El profesor o profesora dará ideas: quién es su mejor amigo o amiga, cuál es su comida favorita, cuál es el nombre de sus abuelos y abuelas...</a:t>
                      </a:r>
                    </a:p>
                    <a:p>
                      <a:pPr algn="just"/>
                      <a:endParaRPr lang="es-ES" sz="11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  <a:tr h="464780">
                <a:tc>
                  <a:txBody>
                    <a:bodyPr/>
                    <a:lstStyle/>
                    <a:p>
                      <a:pPr algn="ctr"/>
                      <a:endParaRPr lang="es-ES" sz="8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s-ES" sz="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RECURSOS</a:t>
                      </a:r>
                      <a:endParaRPr lang="es-ES" sz="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u="none" strike="noStrike" kern="1200" baseline="0" dirty="0" smtClean="0"/>
                        <a:t>CDs o </a:t>
                      </a:r>
                      <a:r>
                        <a:rPr lang="pt-BR" sz="1100" u="none" strike="noStrike" kern="1200" baseline="0" dirty="0" err="1" smtClean="0"/>
                        <a:t>cassettes</a:t>
                      </a:r>
                      <a:r>
                        <a:rPr lang="pt-BR" sz="1100" u="none" strike="noStrike" kern="1200" baseline="0" dirty="0" smtClean="0"/>
                        <a:t> de música.</a:t>
                      </a:r>
                    </a:p>
                    <a:p>
                      <a:endParaRPr lang="es-ES" sz="11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ES" sz="1100" u="none" strike="noStrike" kern="1200" baseline="0" dirty="0" smtClean="0"/>
                        <a:t>Un palo y plastilina.</a:t>
                      </a:r>
                    </a:p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s-ES" sz="11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  <a:tr h="325328">
                <a:tc>
                  <a:txBody>
                    <a:bodyPr/>
                    <a:lstStyle/>
                    <a:p>
                      <a:pPr algn="ctr"/>
                      <a:endParaRPr lang="es-ES" sz="8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s-ES" sz="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PLAZO</a:t>
                      </a:r>
                      <a:endParaRPr lang="es-ES" sz="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u="none" strike="noStrike" kern="1200" baseline="0" dirty="0" smtClean="0"/>
                        <a:t>5 o 10 minutos.</a:t>
                      </a:r>
                    </a:p>
                    <a:p>
                      <a:pPr algn="just"/>
                      <a:endParaRPr lang="es-ES" sz="11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lang="es-ES" sz="1100" u="none" strike="noStrike" kern="1200" baseline="0" dirty="0" smtClean="0"/>
                        <a:t>20 minutos</a:t>
                      </a:r>
                      <a:endParaRPr lang="es-ES" sz="11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4207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2483768" y="260649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Habilidades Sociales: Soy buen/a amigo/a</a:t>
            </a:r>
            <a:endParaRPr lang="es-ES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5059981"/>
              </p:ext>
            </p:extLst>
          </p:nvPr>
        </p:nvGraphicFramePr>
        <p:xfrm>
          <a:off x="251520" y="764704"/>
          <a:ext cx="8496944" cy="524669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24136"/>
                <a:gridCol w="4248472"/>
                <a:gridCol w="3024336"/>
              </a:tblGrid>
              <a:tr h="373251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NOMBRE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/>
                        <a:t>TE</a:t>
                      </a:r>
                      <a:r>
                        <a:rPr lang="es-ES" sz="1400" baseline="0" dirty="0" smtClean="0"/>
                        <a:t> </a:t>
                      </a:r>
                      <a:r>
                        <a:rPr lang="es-ES" sz="1400" kern="1200" baseline="0" dirty="0" smtClean="0"/>
                        <a:t>COMPRENDO: Cuéntanos</a:t>
                      </a:r>
                    </a:p>
                    <a:p>
                      <a:pPr algn="ctr"/>
                      <a:endParaRPr lang="es-ES" sz="1400" b="1" kern="1200" baseline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/>
                        <a:t>TE</a:t>
                      </a:r>
                      <a:r>
                        <a:rPr lang="es-ES" sz="1400" baseline="0" dirty="0" smtClean="0"/>
                        <a:t> COMPRENDO</a:t>
                      </a:r>
                      <a:r>
                        <a:rPr lang="es-ES" sz="1400" dirty="0" smtClean="0"/>
                        <a:t>: </a:t>
                      </a:r>
                      <a:r>
                        <a:rPr lang="es-ES" sz="1400" kern="1200" baseline="0" dirty="0" smtClean="0"/>
                        <a:t>Analizamos rostros</a:t>
                      </a:r>
                    </a:p>
                    <a:p>
                      <a:pPr algn="ctr"/>
                      <a:endParaRPr lang="es-ES" sz="1400" dirty="0"/>
                    </a:p>
                  </a:txBody>
                  <a:tcPr marL="121920" marR="121920" marT="34290" marB="34290"/>
                </a:tc>
              </a:tr>
              <a:tr h="318883">
                <a:tc>
                  <a:txBody>
                    <a:bodyPr/>
                    <a:lstStyle/>
                    <a:p>
                      <a:pPr algn="ctr"/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 – 4 Años</a:t>
                      </a:r>
                      <a:endParaRPr lang="es-ES" sz="11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 Años</a:t>
                      </a:r>
                      <a:endParaRPr lang="es-E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21920" marR="121920" marT="34290" marB="34290"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endParaRPr lang="es-ES" sz="8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s-ES" sz="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OBJETIVOS</a:t>
                      </a:r>
                      <a:endParaRPr lang="es-ES" sz="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100" u="none" strike="noStrike" kern="1200" baseline="0" dirty="0" smtClean="0"/>
                        <a:t>- Darse cuenta de los sonidos del entorno. - Escuchar los puntos de vista del resto. - Intentar entender los puntos de vista del resto.</a:t>
                      </a:r>
                      <a:endParaRPr lang="es-ES" sz="11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100" u="none" strike="noStrike" kern="1200" baseline="0" dirty="0" smtClean="0"/>
                        <a:t>- Representar lo que otros y otras sienten en un momento determinado. </a:t>
                      </a:r>
                    </a:p>
                    <a:p>
                      <a:pPr algn="just"/>
                      <a:r>
                        <a:rPr lang="es-ES" sz="1100" u="none" strike="noStrike" kern="1200" baseline="0" dirty="0" smtClean="0"/>
                        <a:t>- Desarrollar la capacidad de interpretar las señales de las emociones de los y las demás. </a:t>
                      </a:r>
                    </a:p>
                    <a:p>
                      <a:pPr algn="just"/>
                      <a:r>
                        <a:rPr lang="es-ES" sz="1100" u="none" strike="noStrike" kern="1200" baseline="0" dirty="0" smtClean="0"/>
                        <a:t>- Conocer las emociones y sentimientos de los y las demás analizando los gestos faciales.</a:t>
                      </a:r>
                      <a:endParaRPr lang="es-ES" sz="11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  <a:tr h="1080120">
                <a:tc>
                  <a:txBody>
                    <a:bodyPr/>
                    <a:lstStyle/>
                    <a:p>
                      <a:pPr algn="ctr"/>
                      <a:endParaRPr lang="es-ES" sz="8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s-ES" sz="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PROCEDIMIENTOS</a:t>
                      </a:r>
                      <a:endParaRPr lang="es-ES" sz="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es-ES" sz="1100" u="none" strike="noStrike" kern="1200" baseline="0" dirty="0" smtClean="0"/>
                        <a:t>Con niños y niñas de tres años: la persona responsable del día se presentará ante el resto. Haremos a la persona responsable tres preguntas fáciles. Cuando se acostumbren los alumnos y alumnas, no hará falta repetírselas. </a:t>
                      </a:r>
                    </a:p>
                    <a:p>
                      <a:pPr marL="0" algn="just" defTabSz="914400" rtl="0" eaLnBrk="1" latinLnBrk="0" hangingPunct="1"/>
                      <a:r>
                        <a:rPr lang="es-ES" sz="1100" u="none" strike="noStrike" kern="1200" baseline="0" dirty="0" smtClean="0"/>
                        <a:t>- Yo soy................ - Tengo.................. años. - He venido con .................... a clase.</a:t>
                      </a:r>
                    </a:p>
                    <a:p>
                      <a:pPr marL="0" algn="just" defTabSz="914400" rtl="0" eaLnBrk="1" latinLnBrk="0" hangingPunct="1"/>
                      <a:r>
                        <a:rPr lang="es-ES" sz="1100" u="none" strike="noStrike" kern="1200" baseline="0" dirty="0" smtClean="0"/>
                        <a:t>Los niños y niñas de cuatro años, además de las preguntas anteriores, responderán también estas otras: </a:t>
                      </a:r>
                    </a:p>
                    <a:p>
                      <a:pPr marL="0" algn="just" defTabSz="914400" rtl="0" eaLnBrk="1" latinLnBrk="0" hangingPunct="1"/>
                      <a:r>
                        <a:rPr lang="es-ES" sz="1100" u="none" strike="noStrike" kern="1200" baseline="0" dirty="0" smtClean="0"/>
                        <a:t>- He desayunado...................... </a:t>
                      </a:r>
                    </a:p>
                    <a:p>
                      <a:pPr marL="0" algn="just" defTabSz="914400" rtl="0" eaLnBrk="1" latinLnBrk="0" hangingPunct="1"/>
                      <a:r>
                        <a:rPr lang="es-ES" sz="1100" u="none" strike="noStrike" kern="1200" baseline="0" dirty="0" smtClean="0"/>
                        <a:t>- He venido............... (triste, alegre, enfadado/a), porque en casa me ha pasado................ </a:t>
                      </a:r>
                    </a:p>
                    <a:p>
                      <a:pPr algn="just"/>
                      <a:endParaRPr lang="es-ES" sz="11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u="none" strike="noStrike" kern="1200" baseline="0" dirty="0" smtClean="0"/>
                        <a:t>Vamos a analizar los gestos faciales de los personajes de los cuentos que trabajemos en la unidad didáctica. Así podremos descubrir las emociones que sienten, lo que piensan y sienten los personajes. Analizaremos lo que sienten y buscaremos el motivo por el cual se sienten de esa forma. Hablaremos sobre ellos y los imitaremos. Preguntaremos a los alumnos y alumnas qué se puede hacer para salir de esa situación y subrayaremos las soluciones más adecuadas.</a:t>
                      </a:r>
                    </a:p>
                    <a:p>
                      <a:pPr algn="just"/>
                      <a:endParaRPr lang="es-ES" sz="11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  <a:tr h="464780">
                <a:tc>
                  <a:txBody>
                    <a:bodyPr/>
                    <a:lstStyle/>
                    <a:p>
                      <a:pPr algn="ctr"/>
                      <a:endParaRPr lang="es-ES" sz="8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s-ES" sz="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RECURSOS</a:t>
                      </a:r>
                      <a:endParaRPr lang="es-ES" sz="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endParaRPr lang="es-ES" sz="11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lang="es-ES" sz="1100" u="none" strike="noStrike" kern="1200" baseline="0" dirty="0" smtClean="0"/>
                        <a:t>- Cuentos. </a:t>
                      </a:r>
                    </a:p>
                    <a:p>
                      <a:r>
                        <a:rPr lang="es-ES" sz="1100" u="none" strike="noStrike" kern="1200" baseline="0" dirty="0" smtClean="0"/>
                        <a:t>- Murales. </a:t>
                      </a:r>
                    </a:p>
                    <a:p>
                      <a:r>
                        <a:rPr lang="es-ES" sz="1100" u="none" strike="noStrike" kern="1200" baseline="0" dirty="0" smtClean="0"/>
                        <a:t>- Grupo.</a:t>
                      </a:r>
                    </a:p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s-ES" sz="11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  <a:tr h="325328">
                <a:tc>
                  <a:txBody>
                    <a:bodyPr/>
                    <a:lstStyle/>
                    <a:p>
                      <a:pPr algn="ctr"/>
                      <a:endParaRPr lang="es-ES" sz="8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s-ES" sz="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PLAZO</a:t>
                      </a:r>
                      <a:endParaRPr lang="es-ES" sz="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100" u="none" strike="noStrike" kern="1200" baseline="0" dirty="0" smtClean="0"/>
                        <a:t>Primeros minutos del día.</a:t>
                      </a:r>
                      <a:endParaRPr lang="es-ES" sz="11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lang="es-ES" sz="1100" u="none" strike="noStrike" kern="1200" baseline="0" dirty="0" smtClean="0"/>
                        <a:t>30 minutos</a:t>
                      </a:r>
                      <a:endParaRPr lang="es-ES" sz="11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4353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2483768" y="260649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Habilidades Sociales: Soy buen/a amigo/a</a:t>
            </a:r>
            <a:endParaRPr lang="es-ES" dirty="0"/>
          </a:p>
        </p:txBody>
      </p:sp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7840560"/>
              </p:ext>
            </p:extLst>
          </p:nvPr>
        </p:nvGraphicFramePr>
        <p:xfrm>
          <a:off x="251520" y="1124744"/>
          <a:ext cx="8496944" cy="524665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24136"/>
                <a:gridCol w="3672408"/>
                <a:gridCol w="3600400"/>
              </a:tblGrid>
              <a:tr h="373251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NOMBRE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/>
                        <a:t>LO</a:t>
                      </a:r>
                      <a:r>
                        <a:rPr lang="es-ES" sz="1400" baseline="0" dirty="0" smtClean="0"/>
                        <a:t> HACEMOS JUNTOS/AS</a:t>
                      </a:r>
                      <a:r>
                        <a:rPr lang="es-ES" sz="1400" kern="1200" baseline="0" dirty="0" smtClean="0"/>
                        <a:t>:¿Me ayudas?</a:t>
                      </a:r>
                    </a:p>
                    <a:p>
                      <a:pPr algn="ctr"/>
                      <a:endParaRPr lang="es-ES" sz="140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/>
                        <a:t>LO</a:t>
                      </a:r>
                      <a:r>
                        <a:rPr lang="es-ES" sz="1400" baseline="0" dirty="0" smtClean="0"/>
                        <a:t> HACEMOS JUNTOS/AS</a:t>
                      </a:r>
                      <a:r>
                        <a:rPr lang="es-ES" sz="1400" kern="1200" baseline="0" dirty="0" smtClean="0"/>
                        <a:t>: Plan de compañeros y compañeras</a:t>
                      </a:r>
                    </a:p>
                    <a:p>
                      <a:pPr algn="ctr"/>
                      <a:endParaRPr lang="es-ES" sz="1400" dirty="0"/>
                    </a:p>
                  </a:txBody>
                  <a:tcPr marL="121920" marR="121920" marT="34290" marB="34290"/>
                </a:tc>
              </a:tr>
              <a:tr h="318883">
                <a:tc>
                  <a:txBody>
                    <a:bodyPr/>
                    <a:lstStyle/>
                    <a:p>
                      <a:pPr algn="ctr"/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 – 4 Años</a:t>
                      </a:r>
                      <a:endParaRPr lang="es-ES" sz="11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 Años</a:t>
                      </a:r>
                      <a:endParaRPr lang="es-E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21920" marR="121920" marT="34290" marB="34290"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endParaRPr lang="es-ES" sz="8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s-ES" sz="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OBJETIVOS</a:t>
                      </a:r>
                      <a:endParaRPr lang="es-ES" sz="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lang="es-ES" sz="1200" u="none" strike="noStrike" kern="1200" baseline="0" dirty="0" smtClean="0"/>
                        <a:t> - Mejorar y enriquecer las relaciones. - Dar y recibir ayuda. - Ser parte de un grupo.</a:t>
                      </a:r>
                      <a:endParaRPr lang="es-E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200" u="none" strike="noStrike" kern="1200" baseline="0" dirty="0" smtClean="0"/>
                        <a:t>- Desarrollar la capacidad de trabajar en equipo y de ayudarse. - Potenciar el trabajo en equipo. - Enriquecer las relaciones sociales.</a:t>
                      </a:r>
                      <a:endParaRPr lang="es-E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  <a:tr h="1080120">
                <a:tc>
                  <a:txBody>
                    <a:bodyPr/>
                    <a:lstStyle/>
                    <a:p>
                      <a:pPr algn="ctr"/>
                      <a:endParaRPr lang="es-ES" sz="8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s-ES" sz="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PROCEDIMIENTOS</a:t>
                      </a:r>
                      <a:endParaRPr lang="es-ES" sz="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1200" u="none" strike="noStrike" kern="1200" baseline="0" dirty="0" smtClean="0"/>
                        <a:t>Prepararemos distintos dibujos en los que una persona o grupo ayuda a otro/a, y lo comentaremos entre todos/as. También podemos hacer las siguientes preguntas: </a:t>
                      </a:r>
                    </a:p>
                    <a:p>
                      <a:pPr marL="0" algn="l" defTabSz="914400" rtl="0" eaLnBrk="1" latinLnBrk="0" hangingPunct="1"/>
                      <a:r>
                        <a:rPr lang="es-ES" sz="1200" u="none" strike="noStrike" kern="1200" baseline="0" dirty="0" smtClean="0"/>
                        <a:t>- ¿Qué veis? </a:t>
                      </a:r>
                    </a:p>
                    <a:p>
                      <a:pPr marL="0" algn="l" defTabSz="914400" rtl="0" eaLnBrk="1" latinLnBrk="0" hangingPunct="1"/>
                      <a:r>
                        <a:rPr lang="es-ES" sz="1200" u="none" strike="noStrike" kern="1200" baseline="0" dirty="0" smtClean="0"/>
                        <a:t>- ¿Qué os parece? </a:t>
                      </a:r>
                    </a:p>
                    <a:p>
                      <a:pPr marL="0" algn="l" defTabSz="914400" rtl="0" eaLnBrk="1" latinLnBrk="0" hangingPunct="1"/>
                      <a:r>
                        <a:rPr lang="es-ES" sz="1200" u="none" strike="noStrike" kern="1200" baseline="0" dirty="0" smtClean="0"/>
                        <a:t>- ¿Vosotros/as también hacéis esto? </a:t>
                      </a:r>
                    </a:p>
                    <a:p>
                      <a:pPr marL="0" algn="l" defTabSz="914400" rtl="0" eaLnBrk="1" latinLnBrk="0" hangingPunct="1"/>
                      <a:r>
                        <a:rPr lang="es-ES" sz="1200" u="none" strike="noStrike" kern="1200" baseline="0" dirty="0" smtClean="0"/>
                        <a:t>- ¿Cuándo? </a:t>
                      </a:r>
                    </a:p>
                    <a:p>
                      <a:pPr marL="0" algn="l" defTabSz="914400" rtl="0" eaLnBrk="1" latinLnBrk="0" hangingPunct="1"/>
                      <a:r>
                        <a:rPr lang="es-ES" sz="1200" u="none" strike="noStrike" kern="1200" baseline="0" dirty="0" smtClean="0"/>
                        <a:t>- ¿Os gustaría o no? ¿Por qué? </a:t>
                      </a:r>
                    </a:p>
                    <a:p>
                      <a:pPr marL="0" algn="l" defTabSz="914400" rtl="0" eaLnBrk="1" latinLnBrk="0" hangingPunct="1"/>
                      <a:r>
                        <a:rPr lang="es-ES" sz="1200" u="none" strike="noStrike" kern="1200" baseline="0" dirty="0" smtClean="0"/>
                        <a:t>Además de eso, vamos a pedir a las personas responsables que nos ayuden utilizando las palabras Por favor y Gracias. Estas ayudan pueden ser, por ejemplo, para repartir papeles o hacer pequeños recados. </a:t>
                      </a:r>
                    </a:p>
                    <a:p>
                      <a:pPr algn="just"/>
                      <a:endParaRPr lang="es-E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u="none" strike="noStrike" kern="1200" baseline="0" dirty="0" smtClean="0"/>
                        <a:t>Semanalmente, dos compañeros o compañeras de clase se emparejarán. Será el profesor o profesora quien elija a la pareja. Los alumnos o alumnas emparejados llevarán una medalla con la foto del compañero/a con el que se hayan emparejado. Esa semana se sentarán juntos en clase, en la salida, en el autobús... Entre los dos intentarán solucionar las dudas y preocupaciones que surjan en clase o en el recreo. Para resolver las dudas académicas, se ayudarán mutuamente. El viernes se hará una reunión en la que expresarán cómo se han sentido durante la semana y en qué se han ayudado. Se comentarán también los aspectos a mejorar.</a:t>
                      </a:r>
                    </a:p>
                    <a:p>
                      <a:pPr algn="just"/>
                      <a:endParaRPr lang="es-E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  <a:tr h="464780">
                <a:tc>
                  <a:txBody>
                    <a:bodyPr/>
                    <a:lstStyle/>
                    <a:p>
                      <a:pPr algn="ctr"/>
                      <a:endParaRPr lang="es-ES" sz="8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s-ES" sz="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RECURSOS</a:t>
                      </a:r>
                      <a:endParaRPr lang="es-ES" sz="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lang="es-ES" sz="1200" u="none" strike="noStrike" kern="1200" baseline="0" dirty="0" smtClean="0"/>
                        <a:t>Tarjetas que reflejen situaciones diferentes.</a:t>
                      </a:r>
                      <a:endParaRPr lang="es-E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s-ES" sz="1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  <a:tr h="325328">
                <a:tc>
                  <a:txBody>
                    <a:bodyPr/>
                    <a:lstStyle/>
                    <a:p>
                      <a:pPr algn="ctr"/>
                      <a:endParaRPr lang="es-ES" sz="8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s-ES" sz="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PLAZO</a:t>
                      </a:r>
                      <a:endParaRPr lang="es-ES" sz="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lang="es-ES" sz="1200" u="none" strike="noStrike" kern="1200" baseline="0" dirty="0" smtClean="0"/>
                        <a:t>15 o 20 minutos, </a:t>
                      </a:r>
                      <a:endParaRPr lang="es-E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lang="es-ES" sz="1200" u="none" strike="noStrike" kern="1200" baseline="0" dirty="0" smtClean="0"/>
                        <a:t>Un trimestre</a:t>
                      </a:r>
                      <a:endParaRPr lang="es-E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7708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2483768" y="260649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Habilidades Sociales: Soy buen/a amigo/a</a:t>
            </a:r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0764574"/>
              </p:ext>
            </p:extLst>
          </p:nvPr>
        </p:nvGraphicFramePr>
        <p:xfrm>
          <a:off x="251520" y="764704"/>
          <a:ext cx="8496944" cy="536861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24136"/>
                <a:gridCol w="4392488"/>
                <a:gridCol w="2880320"/>
              </a:tblGrid>
              <a:tr h="373251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NOMBRE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/>
                        <a:t>NO</a:t>
                      </a:r>
                      <a:r>
                        <a:rPr lang="es-ES" sz="1400" baseline="0" dirty="0" smtClean="0"/>
                        <a:t> ME GUSTA: </a:t>
                      </a:r>
                      <a:r>
                        <a:rPr lang="es-ES" sz="1400" kern="1200" dirty="0" smtClean="0"/>
                        <a:t>Te voy a decir lo que siento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/>
                        <a:t>NO</a:t>
                      </a:r>
                      <a:r>
                        <a:rPr lang="es-ES" sz="1400" baseline="0" dirty="0" smtClean="0"/>
                        <a:t> ME GUSTA: </a:t>
                      </a:r>
                      <a:r>
                        <a:rPr lang="es-ES" sz="1400" kern="1200" dirty="0" smtClean="0"/>
                        <a:t>El rincón de la paz</a:t>
                      </a:r>
                    </a:p>
                    <a:p>
                      <a:pPr algn="ctr"/>
                      <a:endParaRPr lang="es-ES" sz="1400" dirty="0"/>
                    </a:p>
                  </a:txBody>
                  <a:tcPr marL="121920" marR="121920" marT="34290" marB="34290"/>
                </a:tc>
              </a:tr>
              <a:tr h="318883">
                <a:tc>
                  <a:txBody>
                    <a:bodyPr/>
                    <a:lstStyle/>
                    <a:p>
                      <a:pPr algn="ctr"/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 – 4 Años</a:t>
                      </a:r>
                      <a:endParaRPr lang="es-ES" sz="11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 Años</a:t>
                      </a:r>
                      <a:endParaRPr lang="es-E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21920" marR="121920" marT="34290" marB="34290"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endParaRPr lang="es-ES" sz="8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s-ES" sz="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OBJETIVOS</a:t>
                      </a:r>
                      <a:endParaRPr lang="es-ES" sz="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100" u="none" strike="noStrike" kern="1200" baseline="0" dirty="0" smtClean="0"/>
                        <a:t> - Expresar los pensamientos buenos y malos. </a:t>
                      </a:r>
                    </a:p>
                    <a:p>
                      <a:pPr algn="just"/>
                      <a:r>
                        <a:rPr lang="es-ES" sz="1100" u="none" strike="noStrike" kern="1200" baseline="0" dirty="0" smtClean="0"/>
                        <a:t>- Investigar los deseos de los y las demás. </a:t>
                      </a:r>
                    </a:p>
                    <a:p>
                      <a:pPr algn="just"/>
                      <a:r>
                        <a:rPr lang="es-ES" sz="1100" u="none" strike="noStrike" kern="1200" baseline="0" dirty="0" smtClean="0"/>
                        <a:t>- Entender lo que los y las demás nos quieren decir. </a:t>
                      </a:r>
                    </a:p>
                    <a:p>
                      <a:pPr algn="just"/>
                      <a:r>
                        <a:rPr lang="es-ES" sz="1100" u="none" strike="noStrike" kern="1200" baseline="0" dirty="0" smtClean="0"/>
                        <a:t>- Desarrollar la tolerancia.</a:t>
                      </a:r>
                      <a:endParaRPr lang="es-ES" sz="11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lang="es-ES" sz="1100" u="none" strike="noStrike" kern="1200" baseline="0" dirty="0" smtClean="0"/>
                        <a:t>- Aprender a hablar y escuchar. - Desarrollar diferentes estrategias. - Ver el rincón como una solución. </a:t>
                      </a:r>
                      <a:endParaRPr lang="es-ES" sz="11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  <a:tr h="1080120">
                <a:tc>
                  <a:txBody>
                    <a:bodyPr/>
                    <a:lstStyle/>
                    <a:p>
                      <a:pPr algn="ctr"/>
                      <a:endParaRPr lang="es-ES" sz="8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s-ES" sz="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PROCEDIMIENTOS</a:t>
                      </a:r>
                      <a:endParaRPr lang="es-ES" sz="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100" u="none" strike="noStrike" kern="1200" baseline="0" dirty="0" smtClean="0"/>
                        <a:t>A esta edad, a los niños y niñas se les hace muy difícil hacer una crítica, pero sí pueden expresar algo que nos les gusta. </a:t>
                      </a:r>
                    </a:p>
                    <a:p>
                      <a:pPr algn="just"/>
                      <a:r>
                        <a:rPr lang="es-ES" sz="1100" u="none" strike="noStrike" kern="1200" baseline="0" dirty="0" smtClean="0"/>
                        <a:t>Haremos dos ejercicios distintos: </a:t>
                      </a:r>
                    </a:p>
                    <a:p>
                      <a:pPr algn="just"/>
                      <a:r>
                        <a:rPr lang="es-ES" sz="1100" u="none" strike="noStrike" kern="1200" baseline="0" dirty="0" smtClean="0"/>
                        <a:t>- Cuando se hacen daño o les quitan algo, pediremos que lo verbalicen con estas posibles respuestas: No me pegues que me haces daño, no me lo quites que te lo daré cuando termine, no lo rompas que no me gusta… </a:t>
                      </a:r>
                    </a:p>
                    <a:p>
                      <a:pPr algn="just"/>
                      <a:r>
                        <a:rPr lang="es-ES" sz="1100" u="none" strike="noStrike" kern="1200" baseline="0" dirty="0" smtClean="0"/>
                        <a:t>- Prepararemos unas imágenes que reflejen actitudes incorrectas y correctas. Las plastificaremos y repartiremos para comentarlas todos y todas juntas: una imagen para todos y todas o una para cada uno/a.</a:t>
                      </a:r>
                    </a:p>
                    <a:p>
                      <a:endParaRPr lang="es-ES" sz="1100" u="none" strike="noStrike" kern="1200" baseline="0" dirty="0" smtClean="0"/>
                    </a:p>
                    <a:p>
                      <a:r>
                        <a:rPr lang="es-ES" sz="1100" u="none" strike="noStrike" kern="1200" baseline="0" dirty="0" smtClean="0"/>
                        <a:t>Haremos este tipo de preguntas: </a:t>
                      </a:r>
                    </a:p>
                    <a:p>
                      <a:r>
                        <a:rPr lang="es-ES" sz="1100" u="none" strike="noStrike" kern="1200" baseline="0" dirty="0" smtClean="0"/>
                        <a:t>- ¿Es un buen o mal comportamiento? </a:t>
                      </a:r>
                    </a:p>
                    <a:p>
                      <a:r>
                        <a:rPr lang="es-ES" sz="1100" u="none" strike="noStrike" kern="1200" baseline="0" dirty="0" smtClean="0"/>
                        <a:t>- ¿Qué te parece? </a:t>
                      </a:r>
                    </a:p>
                    <a:p>
                      <a:r>
                        <a:rPr lang="es-ES" sz="1100" u="none" strike="noStrike" kern="1200" baseline="0" dirty="0" smtClean="0"/>
                        <a:t>- ¿Por qué? </a:t>
                      </a:r>
                    </a:p>
                    <a:p>
                      <a:r>
                        <a:rPr lang="es-ES" sz="1100" u="none" strike="noStrike" kern="1200" baseline="0" dirty="0" smtClean="0"/>
                        <a:t>- ¿Tú lo haces? </a:t>
                      </a:r>
                    </a:p>
                    <a:p>
                      <a:r>
                        <a:rPr lang="es-ES" sz="1100" u="none" strike="noStrike" kern="1200" baseline="0" dirty="0" smtClean="0"/>
                        <a:t>- ¿Qué te dicen cuando lo haces? </a:t>
                      </a:r>
                      <a:endParaRPr lang="es-ES" sz="11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u="none" strike="noStrike" kern="1200" baseline="0" dirty="0" smtClean="0"/>
                        <a:t>En clase, habilitaremos un espacio tranquilo. Para decorarlo, los y las alumnas dibujarán corazones con sus nombres en el interior y los colgarán. Entre todos y todas, dibujaremos también a dos niños o niñas hablando y colgaremos ese dibujo en la pared. Para diferenciar los momentos para hablar y escuchar, dibujaremos con cartulina una oreja y una boca. Repasaremos los pasos de la resolución de conflictos: tranquilizarse, dar una versión de la historia, buscar las vías de solución, elegir la mejor opción. Dependiendo de la situación, el profesor o profesora o algún/a alumno/a pueden hacer de mediadores/as.</a:t>
                      </a:r>
                    </a:p>
                    <a:p>
                      <a:pPr algn="just"/>
                      <a:endParaRPr lang="es-ES" sz="11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  <a:tr h="464780">
                <a:tc>
                  <a:txBody>
                    <a:bodyPr/>
                    <a:lstStyle/>
                    <a:p>
                      <a:pPr algn="ctr"/>
                      <a:endParaRPr lang="es-ES" sz="8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s-ES" sz="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RECURSOS</a:t>
                      </a:r>
                      <a:endParaRPr lang="es-ES" sz="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lang="es-ES" sz="1100" u="none" strike="noStrike" kern="1200" baseline="0" dirty="0" smtClean="0"/>
                        <a:t>- Imágenes que reflejen actitudes distintas. </a:t>
                      </a:r>
                    </a:p>
                    <a:p>
                      <a:r>
                        <a:rPr lang="es-ES" sz="1100" u="none" strike="noStrike" kern="1200" baseline="0" dirty="0" smtClean="0"/>
                        <a:t>- Plástico para plastificar. </a:t>
                      </a:r>
                    </a:p>
                    <a:p>
                      <a:r>
                        <a:rPr lang="es-ES" sz="1100" u="none" strike="noStrike" kern="1200" baseline="0" dirty="0" smtClean="0"/>
                        <a:t>- Pegatinas rojas y verdes.</a:t>
                      </a:r>
                      <a:endParaRPr lang="es-ES" sz="11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lang="es-ES" sz="1100" u="none" strike="noStrike" kern="1200" baseline="0" dirty="0" smtClean="0"/>
                        <a:t>- Cartulinas. </a:t>
                      </a:r>
                    </a:p>
                    <a:p>
                      <a:r>
                        <a:rPr lang="es-ES" sz="1100" u="none" strike="noStrike" kern="1200" baseline="0" dirty="0" smtClean="0"/>
                        <a:t>- Pinturas. </a:t>
                      </a:r>
                    </a:p>
                    <a:p>
                      <a:r>
                        <a:rPr lang="es-ES" sz="1100" u="none" strike="noStrike" kern="1200" baseline="0" dirty="0" smtClean="0"/>
                        <a:t>- Tijeras. </a:t>
                      </a:r>
                    </a:p>
                    <a:p>
                      <a:r>
                        <a:rPr lang="es-ES" sz="1100" u="none" strike="noStrike" kern="1200" baseline="0" dirty="0" smtClean="0"/>
                        <a:t>- 2 sillas.</a:t>
                      </a:r>
                      <a:endParaRPr lang="es-ES" sz="11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  <a:tr h="325328">
                <a:tc>
                  <a:txBody>
                    <a:bodyPr/>
                    <a:lstStyle/>
                    <a:p>
                      <a:pPr algn="ctr"/>
                      <a:endParaRPr lang="es-ES" sz="8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s-ES" sz="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PLAZO</a:t>
                      </a:r>
                      <a:endParaRPr lang="es-ES" sz="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u="none" strike="noStrike" kern="1200" baseline="0" dirty="0" smtClean="0"/>
                        <a:t>Dos sesiones de 20 minutos.</a:t>
                      </a:r>
                      <a:endParaRPr lang="es-ES" sz="11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lang="es-ES" sz="1100" u="none" strike="noStrike" kern="1200" baseline="0" dirty="0" smtClean="0"/>
                        <a:t>Durante el curso escolar</a:t>
                      </a:r>
                      <a:endParaRPr lang="es-ES" sz="11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4216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483768" y="260649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Habilidades Sociales: Soy buen/a amigo/a</a:t>
            </a:r>
            <a:endParaRPr lang="es-ES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8205548"/>
              </p:ext>
            </p:extLst>
          </p:nvPr>
        </p:nvGraphicFramePr>
        <p:xfrm>
          <a:off x="251520" y="1124744"/>
          <a:ext cx="8496944" cy="518806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24136"/>
                <a:gridCol w="4104456"/>
                <a:gridCol w="3168352"/>
              </a:tblGrid>
              <a:tr h="373251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NOMBRE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EXPRESO</a:t>
                      </a:r>
                      <a:r>
                        <a:rPr lang="es-ES" sz="1100" baseline="0" dirty="0" smtClean="0"/>
                        <a:t> MI OPINIÓN DE MANERA ADECUADA</a:t>
                      </a:r>
                      <a:r>
                        <a:rPr lang="es-ES" sz="1100" dirty="0" smtClean="0"/>
                        <a:t>:</a:t>
                      </a:r>
                      <a:r>
                        <a:rPr lang="es-ES" sz="1100" kern="1200" baseline="0" dirty="0" smtClean="0"/>
                        <a:t> A mí me gusta esto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EXPRESO</a:t>
                      </a:r>
                      <a:r>
                        <a:rPr lang="es-ES" sz="1100" baseline="0" dirty="0" smtClean="0"/>
                        <a:t> MI OPINIÓN DE MANERA ADECUADA</a:t>
                      </a:r>
                      <a:r>
                        <a:rPr lang="es-ES" sz="1100" kern="1200" baseline="0" dirty="0" smtClean="0"/>
                        <a:t>: Elijo lo que me gusta</a:t>
                      </a:r>
                    </a:p>
                    <a:p>
                      <a:pPr algn="ctr"/>
                      <a:endParaRPr lang="es-ES" sz="1100" dirty="0"/>
                    </a:p>
                  </a:txBody>
                  <a:tcPr marL="121920" marR="121920" marT="34290" marB="34290"/>
                </a:tc>
              </a:tr>
              <a:tr h="318883">
                <a:tc>
                  <a:txBody>
                    <a:bodyPr/>
                    <a:lstStyle/>
                    <a:p>
                      <a:pPr algn="ctr"/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 – 4 Años</a:t>
                      </a:r>
                      <a:endParaRPr lang="es-ES" sz="11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 Años</a:t>
                      </a:r>
                      <a:endParaRPr lang="es-E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21920" marR="121920" marT="34290" marB="34290"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endParaRPr lang="es-ES" sz="8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s-ES" sz="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OBJETIVOS</a:t>
                      </a:r>
                      <a:endParaRPr lang="es-ES" sz="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lang="es-ES" sz="1200" u="none" strike="noStrike" kern="1200" baseline="0" dirty="0" smtClean="0"/>
                        <a:t>- Que cada uno o una tenga el derecho a escoger. </a:t>
                      </a:r>
                    </a:p>
                    <a:p>
                      <a:r>
                        <a:rPr lang="es-ES" sz="1200" u="none" strike="noStrike" kern="1200" baseline="0" dirty="0" smtClean="0"/>
                        <a:t>- Enseñar a tener oportunidades. </a:t>
                      </a:r>
                    </a:p>
                    <a:p>
                      <a:r>
                        <a:rPr lang="es-ES" sz="1200" u="none" strike="noStrike" kern="1200" baseline="0" dirty="0" smtClean="0"/>
                        <a:t>- Tener confianza en uno/a mismo/a.</a:t>
                      </a:r>
                      <a:endParaRPr lang="es-E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200" u="none" strike="noStrike" kern="1200" baseline="0" dirty="0" smtClean="0"/>
                        <a:t>- Aprender a expresar las opiniones y deseos de uno/a mismo/a. - Explicar el por qué de la elección al resto.</a:t>
                      </a:r>
                      <a:endParaRPr lang="es-E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  <a:tr h="1080120">
                <a:tc>
                  <a:txBody>
                    <a:bodyPr/>
                    <a:lstStyle/>
                    <a:p>
                      <a:pPr algn="ctr"/>
                      <a:endParaRPr lang="es-ES" sz="8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s-ES" sz="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PROCEDIMIENTOS</a:t>
                      </a:r>
                      <a:endParaRPr lang="es-ES" sz="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u="none" strike="noStrike" kern="1200" baseline="0" dirty="0" smtClean="0"/>
                        <a:t>Pediremos a los alumnos y alumnas que hagan una elección. Para ello, les presentaremos diferentes imágenes, juguetes, comidas, etc. Pondremos el material en el suelo, y cada niño y niña elegirá algo. Les preguntaremos por qué lo han escogido. La mayoría escogerá lo que le gusta, pero puede que alguno/a escoja algo por lo feo que es, y aún así respetaremos la elección.</a:t>
                      </a:r>
                      <a:endParaRPr lang="es-E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u="none" strike="noStrike" kern="1200" baseline="0" dirty="0" smtClean="0"/>
                        <a:t>Buscaremos distintas fotos en los periódicos, los cortaremos y plastificaremos (animales, paisajes, personas, situaciones, comida…). Después, prepararemos una exposición de esas fotos en clase. Individualmente, los y las alumnas observarán las fotos y elegirán la que más les guste. Explicarán al resto de alumnos y alumnas el por qué de su elección. El profesor o profesora no juzgará la elección de los niños y niñas; su labor será ayudarle a reforzar su exposición. </a:t>
                      </a:r>
                    </a:p>
                    <a:p>
                      <a:pPr algn="just"/>
                      <a:endParaRPr lang="es-E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  <a:tr h="464780">
                <a:tc>
                  <a:txBody>
                    <a:bodyPr/>
                    <a:lstStyle/>
                    <a:p>
                      <a:pPr algn="ctr"/>
                      <a:endParaRPr lang="es-ES" sz="8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s-ES" sz="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RECURSOS</a:t>
                      </a:r>
                      <a:endParaRPr lang="es-ES" sz="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lang="es-ES" sz="1200" u="none" strike="noStrike" kern="1200" baseline="0" dirty="0" smtClean="0"/>
                        <a:t>- Juguetes de casa. </a:t>
                      </a:r>
                    </a:p>
                    <a:p>
                      <a:r>
                        <a:rPr lang="es-ES" sz="1200" u="none" strike="noStrike" kern="1200" baseline="0" dirty="0" smtClean="0"/>
                        <a:t>- Juguetes de clase. </a:t>
                      </a:r>
                    </a:p>
                    <a:p>
                      <a:r>
                        <a:rPr lang="es-ES" sz="1200" u="none" strike="noStrike" kern="1200" baseline="0" dirty="0" smtClean="0"/>
                        <a:t>- Comida. </a:t>
                      </a:r>
                    </a:p>
                    <a:p>
                      <a:r>
                        <a:rPr lang="es-ES" sz="1200" u="none" strike="noStrike" kern="1200" baseline="0" dirty="0" smtClean="0"/>
                        <a:t>- Fotos.</a:t>
                      </a:r>
                    </a:p>
                    <a:p>
                      <a:endParaRPr lang="es-E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200" u="none" strike="noStrike" kern="1200" baseline="0" dirty="0" smtClean="0"/>
                        <a:t>- Fotos de periódicos. - Plastificador.</a:t>
                      </a:r>
                      <a:endParaRPr lang="es-ES" sz="1200" u="none" strike="noStrike" kern="1200" baseline="0" dirty="0" smtClean="0"/>
                    </a:p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s-ES" sz="1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  <a:tr h="325328">
                <a:tc>
                  <a:txBody>
                    <a:bodyPr/>
                    <a:lstStyle/>
                    <a:p>
                      <a:pPr algn="ctr"/>
                      <a:endParaRPr lang="es-ES" sz="8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s-ES" sz="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PLAZO</a:t>
                      </a:r>
                      <a:endParaRPr lang="es-ES" sz="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u="none" strike="noStrike" kern="1200" baseline="0" dirty="0" smtClean="0"/>
                        <a:t>20-30 minutos de sesión por cada material.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u="none" strike="noStrike" kern="1200" baseline="0" dirty="0" smtClean="0"/>
                        <a:t>Una sesión de 30 minutos.</a:t>
                      </a:r>
                    </a:p>
                    <a:p>
                      <a:endParaRPr lang="es-E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52672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671</TotalTime>
  <Words>1663</Words>
  <Application>Microsoft Office PowerPoint</Application>
  <PresentationFormat>Presentación en pantalla (4:3)</PresentationFormat>
  <Paragraphs>158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Macarena</dc:creator>
  <cp:lastModifiedBy>Macarena</cp:lastModifiedBy>
  <cp:revision>77</cp:revision>
  <cp:lastPrinted>2018-04-14T06:29:43Z</cp:lastPrinted>
  <dcterms:created xsi:type="dcterms:W3CDTF">2016-10-19T18:57:32Z</dcterms:created>
  <dcterms:modified xsi:type="dcterms:W3CDTF">2018-04-14T06:35:40Z</dcterms:modified>
</cp:coreProperties>
</file>