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64" r:id="rId5"/>
    <p:sldId id="265" r:id="rId6"/>
    <p:sldId id="267" r:id="rId7"/>
    <p:sldId id="268" r:id="rId8"/>
    <p:sldId id="266" r:id="rId9"/>
    <p:sldId id="269" r:id="rId10"/>
    <p:sldId id="270" r:id="rId11"/>
    <p:sldId id="271" r:id="rId12"/>
  </p:sldIdLst>
  <p:sldSz cx="9144000" cy="6858000" type="screen4x3"/>
  <p:notesSz cx="6888163" cy="96710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02" autoAdjust="0"/>
  </p:normalViewPr>
  <p:slideViewPr>
    <p:cSldViewPr>
      <p:cViewPr>
        <p:scale>
          <a:sx n="70" d="100"/>
          <a:sy n="70" d="100"/>
        </p:scale>
        <p:origin x="-138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453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19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86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065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359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674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70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30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68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96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35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79512" y="626602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Actividades Primaria 6-9 AÑOS</a:t>
            </a:r>
            <a:endParaRPr lang="es-E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37302" y="1299402"/>
            <a:ext cx="5550051" cy="4048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25" y="548680"/>
            <a:ext cx="4216374" cy="41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685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075709"/>
              </p:ext>
            </p:extLst>
          </p:nvPr>
        </p:nvGraphicFramePr>
        <p:xfrm>
          <a:off x="251520" y="1124744"/>
          <a:ext cx="8496944" cy="34746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348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EXPRESO MI OPINIÓN</a:t>
                      </a:r>
                      <a:r>
                        <a:rPr lang="es-ES" sz="1400" baseline="0" dirty="0" smtClean="0"/>
                        <a:t> DE MANERA ADECUADA: Exposición</a:t>
                      </a:r>
                      <a:endParaRPr lang="es-ES" sz="1400" dirty="0" smtClean="0"/>
                    </a:p>
                  </a:txBody>
                  <a:tcPr marL="121920" marR="121920" marT="34290" marB="34290"/>
                </a:tc>
              </a:tr>
              <a:tr h="501241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 capaces de expresar nuestros deseos, gustos y opiniones ante el resto sin sentirse influenciados/as por el grupo.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108157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Colocaremos fotografías de todo tipo encima de algunas mesas del aula, a modo de exposición. Cada alumno o alumna elegirá una fotografía. Dos alumnos o alumnas pueden escoger la misma fotografía. Cada uno de ellos y ellas explicará al resto la razón de su elección y, después de cada explicación, serán aplaudidos y aplaudidas por el resto del grupo.</a:t>
                      </a: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Fotografías.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 sesión.</a:t>
                      </a:r>
                    </a:p>
                    <a:p>
                      <a:pPr marL="0" algn="just" defTabSz="914400" rtl="0" eaLnBrk="1" latinLnBrk="0" hangingPunct="1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4577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lugar de fotografías, se pueden utilizar también juegos, ropa, canciones…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166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58626"/>
              </p:ext>
            </p:extLst>
          </p:nvPr>
        </p:nvGraphicFramePr>
        <p:xfrm>
          <a:off x="251520" y="1124744"/>
          <a:ext cx="8496944" cy="35878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348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EXPRESO MI OPINIÓN</a:t>
                      </a:r>
                      <a:r>
                        <a:rPr lang="es-ES" sz="1400" baseline="0" dirty="0" smtClean="0"/>
                        <a:t> DE MANERA ADECUADA: El juego de los globos</a:t>
                      </a:r>
                      <a:endParaRPr lang="es-ES" sz="1400" dirty="0" smtClean="0"/>
                    </a:p>
                  </a:txBody>
                  <a:tcPr marL="121920" marR="121920" marT="34290" marB="34290"/>
                </a:tc>
              </a:tr>
              <a:tr h="501241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Saber decir no sin sentirnos mal.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108157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alumnos y alumnas se sentarán en círculo, y le daremos un globo a cada uno/a. El profesor o profesora preguntará individualmente: </a:t>
                      </a:r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¿quieres romper el globo? </a:t>
                      </a: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 el alumno o alumna responde sí, se pondrá el globo debajo e intentará romperlo. Si no quiere romperlo, el profesor o profesora le dirá: </a:t>
                      </a:r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tienes todo el derecho a no romperlo, no pasa nada, </a:t>
                      </a: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pasará el turno. Cuando todos y todas hayan participado, se iniciará una conversación para saber cómo se han sentido, sobre todo quienes no han roto el globo.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Globos.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minutos.</a:t>
                      </a:r>
                    </a:p>
                    <a:p>
                      <a:pPr marL="0" algn="just" defTabSz="914400" rtl="0" eaLnBrk="1" latinLnBrk="0" hangingPunct="1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4577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 habitual que tengan miedo de romper el globo. En esos casos, es conveniente que no realicen el ejercicio y se mantengan como personas observadoras. 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297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138008"/>
              </p:ext>
            </p:extLst>
          </p:nvPr>
        </p:nvGraphicFramePr>
        <p:xfrm>
          <a:off x="323528" y="1052736"/>
          <a:ext cx="8496944" cy="39272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30350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TE</a:t>
                      </a:r>
                      <a:r>
                        <a:rPr lang="es-ES" sz="1400" baseline="0" dirty="0" smtClean="0"/>
                        <a:t> ESCUCHO</a:t>
                      </a:r>
                      <a:r>
                        <a:rPr lang="es-ES" sz="1400" dirty="0" smtClean="0"/>
                        <a:t>: Guardar</a:t>
                      </a:r>
                      <a:r>
                        <a:rPr lang="es-ES" sz="1400" baseline="0" dirty="0" smtClean="0"/>
                        <a:t> los turnos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43034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Respetar los turnos de una conversación.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071030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Sentados/as en círculo, el profesor o profesora hará un esquema rítmico tocando varias partes de su cuerpo, mientras el resto escucha para luego repetirlo. Después un alumno o alumna hará otro esquema rítmico y sus compañeros y compañeras lo repetirán, así hasta que todos y todas lo hayan hecho. Para terminar, nos sentaremos en círculo y reflexionaremos con estas preguntas: </a:t>
                      </a:r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¿Os habéis percatado de la importancia de escuchar? ¿Habéis seguido los esquemas rítmicos? ¿Por qué? ¿Os ha costado mucho respetar los turnos? ¿Qué pasa si no se respetan?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370828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cuerpo.</a:t>
                      </a:r>
                    </a:p>
                    <a:p>
                      <a:pPr algn="just"/>
                      <a:endParaRPr lang="es-ES" sz="1200" dirty="0"/>
                    </a:p>
                  </a:txBody>
                  <a:tcPr marL="121920" marR="121920" marT="34290" marB="34290"/>
                </a:tc>
              </a:tr>
              <a:tr h="37082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Dependiendo del número de alumnos y alumnas, hasta que participen todos y todas.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780235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 que el ejercicio sea más atractivo podemos utilizar también instrumentos musicales. Hay que tener en cuenta que ponerse delante del resto en muy importante, ya que provoca algunas emociones.</a:t>
                      </a: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420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715406"/>
              </p:ext>
            </p:extLst>
          </p:nvPr>
        </p:nvGraphicFramePr>
        <p:xfrm>
          <a:off x="251520" y="836713"/>
          <a:ext cx="8496944" cy="50033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59077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TE</a:t>
                      </a:r>
                      <a:r>
                        <a:rPr lang="es-ES" sz="1400" baseline="0" dirty="0" smtClean="0"/>
                        <a:t> ESCUCHO</a:t>
                      </a:r>
                      <a:r>
                        <a:rPr lang="es-ES" sz="1400" dirty="0" smtClean="0"/>
                        <a:t>: El</a:t>
                      </a:r>
                      <a:r>
                        <a:rPr lang="es-ES" sz="1400" baseline="0" dirty="0" smtClean="0"/>
                        <a:t> teléfono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459076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Comprender la dificultad de la comunicación unidireccional. - Ser conscientes de la importancia de escuchar. 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00566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Dividiremos la clase en grupos pequeños (formados por 4 o 5 alumnos/as), y cada uno formará un círculo. Le daremos una cartulina con un mensaje escrito a una persona de cada grupo. Los mensajes serán del tipo: Como ha salido el sol, iremos a la playa. Al que esté a izquierda de ese alumno o alumna, le daremos cartulina y lápiz. Su labor será escribir el mensaje que reciba. Por tanto, el alumno o alumna que tiene el mensaje se lo tiene que decir al compañero o compañera que esté a su derecha (susurrando, sin que se entere el resto), y empleando grupos de palabras o sílabas. El alumno o alumna que ha recibido el mensaje hará lo mismo con la persona de su derecha, y así lo harán todos y todas. La última persona, que tiene cartulina y lápiz, escribirá el mensaje que ha interpretado, y lo compararemos con el inicial. Cuando termine un grupo, otro grupo hará el mismo ejercicio. Cuando lo hagan todos los grupos, nos sentaremos en círculo y haremos una reflexión.</a:t>
                      </a:r>
                    </a:p>
                  </a:txBody>
                  <a:tcPr marL="121920" marR="121920" marT="34290" marB="34290"/>
                </a:tc>
              </a:tr>
              <a:tr h="451102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Dos botes de yogur - Cuerda</a:t>
                      </a:r>
                    </a:p>
                    <a:p>
                      <a:pPr algn="just"/>
                      <a:endParaRPr lang="es-ES" sz="1200" dirty="0"/>
                    </a:p>
                  </a:txBody>
                  <a:tcPr marL="121920" marR="121920" marT="34290" marB="34290"/>
                </a:tc>
              </a:tr>
              <a:tr h="451102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 hora.</a:t>
                      </a:r>
                    </a:p>
                    <a:p>
                      <a:pPr algn="just"/>
                      <a:endParaRPr lang="es-ES" sz="1200" dirty="0"/>
                    </a:p>
                  </a:txBody>
                  <a:tcPr marL="121920" marR="121920" marT="34290" marB="34290"/>
                </a:tc>
              </a:tr>
              <a:tr h="7131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 que los alumnos y alumnas que no están haciendo el ejercicio no pierdan la atención, el profesor o profesora les enseñara el mensaje que hay en la cartulina, pero pidiéndoles que no den pistas. La largura del mensaje variará dependiendo de la edad. Es conveniente que todos y todas estén en silencio para realizar el ejercicio. </a:t>
                      </a:r>
                    </a:p>
                    <a:p>
                      <a:pPr algn="just"/>
                      <a:endParaRPr lang="es-E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435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487252"/>
              </p:ext>
            </p:extLst>
          </p:nvPr>
        </p:nvGraphicFramePr>
        <p:xfrm>
          <a:off x="251520" y="836713"/>
          <a:ext cx="8496944" cy="5364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59077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TE</a:t>
                      </a:r>
                      <a:r>
                        <a:rPr lang="es-ES" sz="1400" baseline="0" dirty="0" smtClean="0"/>
                        <a:t> COMPRENDO</a:t>
                      </a:r>
                      <a:r>
                        <a:rPr lang="es-ES" sz="1400" dirty="0" smtClean="0"/>
                        <a:t>: El tren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224779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Comprender las emociones del resto. - Fomentar la autoconfianza y la confianza hacia el resto. - Comprender el lenguaje del cuerpo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00566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profesor o profesora les explicará que tendrán que formar un tren. Los y las protagonistas serán ellos/as mismos/as: algunos y algunas serán los vagones, y otras personas quienes conducen. Todos y todas deberán conocer el código del conductor/a: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Un golpe suave en la cabeza: adelante.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Dos golpes en la cabeza: atrás.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Un golpe en el hombro izquierdo: giro a la izquierda.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Un golpe en el hombro derecho: giro a la derecha.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Agarrarse la cintura con las dos manos: pararse.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alumnos y alumnas se dividirán en grupos pequeños y formarán varios trenes, poniéndose en fila india, y agarrando a la persona compañera que tengan delante por los hombros. Todos y todas tendrán los ojos vendados menos la última persona de la fila, que será quien conduzca y dará las órdenes al resto para que el tren se mueva a lo largo de la clase.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Finalmente, en círculo, comentaremos cómo se han sentido realizando el ejercicio: </a:t>
                      </a:r>
                      <a:r>
                        <a:rPr lang="es-E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¿Qué diferencias habéis notado? ¿Cómo os habéis sentido al cerrar los ojos? ¿Cómo os habéis sentido en grupo?</a:t>
                      </a:r>
                    </a:p>
                    <a:p>
                      <a:pPr algn="just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99587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El cuerpo. - Pañuelos.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03015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Duración60 minutos.</a:t>
                      </a:r>
                    </a:p>
                    <a:p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7131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Conviene que los alumnos y alumnas se intercambien los roles. </a:t>
                      </a:r>
                    </a:p>
                    <a:p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espacio debe ser adecuado: por ejemplo, el aula de psicomotricidad. </a:t>
                      </a:r>
                    </a:p>
                    <a:p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golpes deben ser suaves.</a:t>
                      </a:r>
                    </a:p>
                    <a:p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Otra alternativa es utilizar instrumentos musicales para guiar el tren.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770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812214"/>
              </p:ext>
            </p:extLst>
          </p:nvPr>
        </p:nvGraphicFramePr>
        <p:xfrm>
          <a:off x="251520" y="1124744"/>
          <a:ext cx="8496944" cy="44293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348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TE</a:t>
                      </a:r>
                      <a:r>
                        <a:rPr lang="es-ES" sz="1400" baseline="0" dirty="0" smtClean="0"/>
                        <a:t> COMPRENDO</a:t>
                      </a:r>
                      <a:r>
                        <a:rPr lang="es-ES" sz="1400" dirty="0" smtClean="0"/>
                        <a:t>: Manco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512812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Respetar a quienes no son como nosotros y nosotras. - Darse cuenta de que somos diferentes.</a:t>
                      </a:r>
                    </a:p>
                    <a:p>
                      <a:pPr algn="just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371492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Antes de hacer el ejercicio, en el aula de psicomotricidad, el profesor o profesora preparará un circuito con obstáculos. Sentados/as en círculo, les mostrará el recorrido con sus obstáculos, que deberán saltar, para pasar por encima...etc. Cada alumno y alumna hará el circuito y después tratarán de hacerlo con las manos atadas o a la pata coja. Cuando terminen, expresarán cómo se han sentido en ambos casos. Al hacer la reflexión tendremos en cuenta que debemos respetar a quienes tienen esos impedimentos.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 vez terminado el ejercicio comentarán cómo se han sentido y fomentaremos el respeto hacia las personas que tienen alguna limitación.</a:t>
                      </a: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 pañuelo.</a:t>
                      </a:r>
                    </a:p>
                    <a:p>
                      <a:pPr algn="just"/>
                      <a:endParaRPr lang="es-ES" sz="1100" dirty="0"/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minutos.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4577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juego se puede hacer con cualquier sentido. Por ejemplo: podemos vendarles los ojos.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alumnos y alumnas se atarán la mano que más usan y deberán realizar diversos ejercicios: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Soltarse el delantal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Atarse los cordones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Sacar el libro y abrirlo 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 al baño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s-ES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4216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855133"/>
              </p:ext>
            </p:extLst>
          </p:nvPr>
        </p:nvGraphicFramePr>
        <p:xfrm>
          <a:off x="251520" y="1124744"/>
          <a:ext cx="8496944" cy="36476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348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LO</a:t>
                      </a:r>
                      <a:r>
                        <a:rPr lang="es-ES" sz="1400" baseline="0" dirty="0" smtClean="0"/>
                        <a:t> HACEMOS JUNTOS Y JUNTAS</a:t>
                      </a:r>
                      <a:r>
                        <a:rPr lang="es-ES" sz="1400" dirty="0" smtClean="0"/>
                        <a:t>: Gusano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512812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Aprender a trabajar en equipo.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97074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alumnos y alumnas se colocarán en dos filas. Se pondrán de rodillas, en fila india, agarrados por la cintura. Los dos equipos deben llegar a la meta, respetando las normas acordadas (no pueden soltarse, todas las personas forman un solo cuerpo). Se pueden poner obstáculos en el recorrido.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Obstáculos.</a:t>
                      </a:r>
                    </a:p>
                    <a:p>
                      <a:pPr algn="just"/>
                      <a:endParaRPr lang="es-ES" sz="1200" dirty="0"/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minutos.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4577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 principio, el recorrido puede ser fácil, y podemos ir complicándolo después con obstáculos.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 dificultar el ejercicio se pondrán en fila india, pero en lugar de estar de rodillas, estarán sentados/as. Conviene hacer este ejercicio en un pasillo. </a:t>
                      </a:r>
                    </a:p>
                    <a:p>
                      <a:pPr marL="0" algn="just" defTabSz="914400" rtl="0" eaLnBrk="1" latinLnBrk="0" hangingPunct="1"/>
                      <a:endParaRPr lang="es-E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4905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671742"/>
              </p:ext>
            </p:extLst>
          </p:nvPr>
        </p:nvGraphicFramePr>
        <p:xfrm>
          <a:off x="251520" y="1124744"/>
          <a:ext cx="8496944" cy="38541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348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LO</a:t>
                      </a:r>
                      <a:r>
                        <a:rPr lang="es-ES" sz="1400" baseline="0" dirty="0" smtClean="0"/>
                        <a:t> HACEMOS JUNTOS Y JUNTAS</a:t>
                      </a:r>
                      <a:r>
                        <a:rPr lang="es-ES" sz="1400" dirty="0" smtClean="0"/>
                        <a:t>: Uniendo</a:t>
                      </a:r>
                      <a:r>
                        <a:rPr lang="es-ES" sz="1400" baseline="0" dirty="0" smtClean="0"/>
                        <a:t> las manos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512812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Saber trabajar ofreciendo ayuda. - Conocer la importancia de la cooperación.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97074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alumnos y alumnas se dividirán en parejas. Después, una persona, dándole la espalda a la otra, se sentará en el suelo. El profesor o profesora dibujará varias formas geométricas en la pizarra. Cada alumno y alumna, teniendo en cuenta esas formas, hará un dibujo simple. El profesor o profesora les recordará que no pueden copiar. De cada pareja, un jugador o jugadora describirá el dibujo. Su pareja repetirá el dibujo, sin hacer preguntas. Al terminar el dibujo, compararemos ambos, mencionando las diferencias. </a:t>
                      </a: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-Folio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-Papeles con formas geométricas distintas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-Lápiz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-Pinturas</a:t>
                      </a:r>
                    </a:p>
                    <a:p>
                      <a:pPr algn="just"/>
                      <a:endParaRPr lang="es-ES" sz="1200" dirty="0"/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minutos.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4577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E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8961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398406"/>
              </p:ext>
            </p:extLst>
          </p:nvPr>
        </p:nvGraphicFramePr>
        <p:xfrm>
          <a:off x="251520" y="1124744"/>
          <a:ext cx="8496944" cy="43193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348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ESO</a:t>
                      </a:r>
                      <a:r>
                        <a:rPr lang="es-ES" sz="1400" baseline="0" dirty="0" smtClean="0"/>
                        <a:t> NO ME GUSTA</a:t>
                      </a:r>
                      <a:r>
                        <a:rPr lang="es-ES" sz="1400" dirty="0" smtClean="0"/>
                        <a:t>: Respuestas</a:t>
                      </a:r>
                      <a:r>
                        <a:rPr lang="es-ES" sz="1400" baseline="0" dirty="0" smtClean="0"/>
                        <a:t> positivas</a:t>
                      </a:r>
                      <a:endParaRPr lang="es-ES" sz="1400" dirty="0" smtClean="0"/>
                    </a:p>
                  </a:txBody>
                  <a:tcPr marL="121920" marR="121920" marT="34290" marB="34290"/>
                </a:tc>
              </a:tr>
              <a:tr h="501241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Practicar las críticas positivas. - Fomentar la comunicación positiva con nosotros/as mismos/as.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371492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profesor o profesora planteará algunas preguntas: </a:t>
                      </a:r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¿Qué frases negativas que no os gustan empleáis en casa, en clase o en el recreo? </a:t>
                      </a: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Escribiremos en la pizarra las frases que salgan. También escribiremos estas frases en una cartulina: </a:t>
                      </a:r>
                    </a:p>
                    <a:p>
                      <a:pPr algn="just"/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No juegas bien a fútbol. 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No soy tu amigo/a, porque eres tonto/a. 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No haces nada bien. 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Eres muy malo/a en matemáticas.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Nos sentaremos en círculo colocando las cartulinas en la mitad. Cada alumno y alumna cogerá una frase y la sustituirá por una positiva: por ejemplo, </a:t>
                      </a:r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juegas bien a fútbol... ¿quieres que te enseñe?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Tarjetas.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minutos.</a:t>
                      </a:r>
                    </a:p>
                    <a:p>
                      <a:pPr marL="0" algn="just" defTabSz="914400" rtl="0" eaLnBrk="1" latinLnBrk="0" hangingPunct="1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4577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única norma es hablar en positivo. Conviene transmitir la información lograda al resto del profesorado y a madres y padres, para que se den cuenta de la importancia que tienen las críticas en el alumnado.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526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143612"/>
              </p:ext>
            </p:extLst>
          </p:nvPr>
        </p:nvGraphicFramePr>
        <p:xfrm>
          <a:off x="251520" y="1124744"/>
          <a:ext cx="8496944" cy="48680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348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ESO</a:t>
                      </a:r>
                      <a:r>
                        <a:rPr lang="es-ES" sz="1400" baseline="0" dirty="0" smtClean="0"/>
                        <a:t> NO ME GUSTA</a:t>
                      </a:r>
                      <a:r>
                        <a:rPr lang="es-ES" sz="1400" dirty="0" smtClean="0"/>
                        <a:t>: Respeto</a:t>
                      </a:r>
                    </a:p>
                  </a:txBody>
                  <a:tcPr marL="121920" marR="121920" marT="34290" marB="34290"/>
                </a:tc>
              </a:tr>
              <a:tr h="501241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Respetarnos y respetar al resto.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371492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Presentaremos diversas situaciones: situaciones que reflejan el respeto hacia el resto y situaciones inadecuadas. Pueden ser las siguientes: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Rompe el cuaderno de sus amigos/as.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Le pega al perro.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Siempre habla mal del resto.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Cuida las flores.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Está dispuesto/a </a:t>
                      </a:r>
                      <a:r>
                        <a:rPr lang="es-E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ayudar.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Ayuda a personas mayores a cruzar la calle.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Pegaremos las situaciones positivas en una cartulina azul y las negativas en una roja.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Cada cual explicará qué situación ha elegido y dónde la ha pegado y por qué. Entre todos y todas se elegirán las situaciones positivas y qué se puede hacer para que las demás se conviertan en positivas.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 terminar, reflexionaremos sobre las ideas que han surgido.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Cartulina roja y azul.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minutos.</a:t>
                      </a:r>
                    </a:p>
                    <a:p>
                      <a:pPr marL="0" algn="just" defTabSz="914400" rtl="0" eaLnBrk="1" latinLnBrk="0" hangingPunct="1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4577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 conveniente que sean los alumnos y alumnas quienes propongan las situaciones para que hablen acerca de los hechos que les ocurren.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6295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1957</Words>
  <Application>Microsoft Office PowerPoint</Application>
  <PresentationFormat>Presentación en pantalla (4:3)</PresentationFormat>
  <Paragraphs>212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Macarena</dc:creator>
  <cp:lastModifiedBy>Macarena</cp:lastModifiedBy>
  <cp:revision>40</cp:revision>
  <cp:lastPrinted>2018-04-14T06:22:18Z</cp:lastPrinted>
  <dcterms:created xsi:type="dcterms:W3CDTF">2016-10-19T18:57:32Z</dcterms:created>
  <dcterms:modified xsi:type="dcterms:W3CDTF">2018-04-14T06:35:58Z</dcterms:modified>
</cp:coreProperties>
</file>