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5"/>
  </p:notesMasterIdLst>
  <p:sldIdLst>
    <p:sldId id="297" r:id="rId2"/>
    <p:sldId id="309" r:id="rId3"/>
    <p:sldId id="259" r:id="rId4"/>
    <p:sldId id="284" r:id="rId5"/>
    <p:sldId id="310" r:id="rId6"/>
    <p:sldId id="262" r:id="rId7"/>
    <p:sldId id="285" r:id="rId8"/>
    <p:sldId id="287" r:id="rId9"/>
    <p:sldId id="288" r:id="rId10"/>
    <p:sldId id="289" r:id="rId11"/>
    <p:sldId id="290" r:id="rId12"/>
    <p:sldId id="300" r:id="rId13"/>
    <p:sldId id="302" r:id="rId14"/>
    <p:sldId id="291" r:id="rId15"/>
    <p:sldId id="293" r:id="rId16"/>
    <p:sldId id="304" r:id="rId17"/>
    <p:sldId id="305" r:id="rId18"/>
    <p:sldId id="294" r:id="rId19"/>
    <p:sldId id="295" r:id="rId20"/>
    <p:sldId id="306" r:id="rId21"/>
    <p:sldId id="307" r:id="rId22"/>
    <p:sldId id="296" r:id="rId23"/>
    <p:sldId id="279"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Montserrat" panose="020B0604020202020204" charset="0"/>
      <p:regular r:id="rId30"/>
      <p:bold r:id="rId31"/>
      <p:italic r:id="rId32"/>
      <p:boldItalic r:id="rId33"/>
    </p:embeddedFont>
    <p:embeddedFont>
      <p:font typeface="PT Serif"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DFCD4F-596E-42E2-ABBD-7B1177E1DF82}">
  <a:tblStyle styleId="{7CDFCD4F-596E-42E2-ABBD-7B1177E1DF82}"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94660"/>
  </p:normalViewPr>
  <p:slideViewPr>
    <p:cSldViewPr snapToGrid="0">
      <p:cViewPr varScale="1">
        <p:scale>
          <a:sx n="68" d="100"/>
          <a:sy n="68" d="100"/>
        </p:scale>
        <p:origin x="81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3782583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467333" y="2720725"/>
            <a:ext cx="7810400" cy="1546500"/>
          </a:xfrm>
          <a:prstGeom prst="rect">
            <a:avLst/>
          </a:prstGeom>
        </p:spPr>
        <p:txBody>
          <a:bodyPr spcFirstLastPara="1" wrap="square" lIns="91425" tIns="91425" rIns="91425" bIns="91425" anchor="b" anchorCtr="0"/>
          <a:lstStyle>
            <a:lvl1pPr lvl="0" algn="l" rtl="0">
              <a:spcBef>
                <a:spcPts val="0"/>
              </a:spcBef>
              <a:spcAft>
                <a:spcPts val="0"/>
              </a:spcAft>
              <a:buSzPts val="3600"/>
              <a:buNone/>
              <a:defRPr sz="36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3" name="Shape 13"/>
          <p:cNvSpPr txBox="1">
            <a:spLocks noGrp="1"/>
          </p:cNvSpPr>
          <p:nvPr>
            <p:ph type="subTitle" idx="1"/>
          </p:nvPr>
        </p:nvSpPr>
        <p:spPr>
          <a:xfrm>
            <a:off x="3467200" y="4243950"/>
            <a:ext cx="7810400" cy="1046400"/>
          </a:xfrm>
          <a:prstGeom prst="rect">
            <a:avLst/>
          </a:prstGeom>
        </p:spPr>
        <p:txBody>
          <a:bodyPr spcFirstLastPara="1" wrap="square" lIns="91425" tIns="91425" rIns="91425" bIns="91425" anchor="t" anchorCtr="0"/>
          <a:lstStyle>
            <a:lvl1pPr lvl="0" rtl="0">
              <a:spcBef>
                <a:spcPts val="0"/>
              </a:spcBef>
              <a:spcAft>
                <a:spcPts val="0"/>
              </a:spcAft>
              <a:buClr>
                <a:srgbClr val="8F7B87"/>
              </a:buClr>
              <a:buSzPts val="2400"/>
              <a:buNone/>
              <a:defRPr sz="2400" i="1">
                <a:solidFill>
                  <a:srgbClr val="8F7B87"/>
                </a:solidFill>
              </a:defRPr>
            </a:lvl1pPr>
            <a:lvl2pPr lvl="1" rtl="0">
              <a:spcBef>
                <a:spcPts val="0"/>
              </a:spcBef>
              <a:spcAft>
                <a:spcPts val="0"/>
              </a:spcAft>
              <a:buClr>
                <a:srgbClr val="8F7B87"/>
              </a:buClr>
              <a:buSzPts val="2400"/>
              <a:buNone/>
              <a:defRPr i="1">
                <a:solidFill>
                  <a:srgbClr val="8F7B87"/>
                </a:solidFill>
              </a:defRPr>
            </a:lvl2pPr>
            <a:lvl3pPr lvl="2" rtl="0">
              <a:spcBef>
                <a:spcPts val="0"/>
              </a:spcBef>
              <a:spcAft>
                <a:spcPts val="0"/>
              </a:spcAft>
              <a:buClr>
                <a:srgbClr val="8F7B87"/>
              </a:buClr>
              <a:buSzPts val="2400"/>
              <a:buNone/>
              <a:defRPr i="1">
                <a:solidFill>
                  <a:srgbClr val="8F7B87"/>
                </a:solidFill>
              </a:defRPr>
            </a:lvl3pPr>
            <a:lvl4pPr lvl="3" rtl="0">
              <a:spcBef>
                <a:spcPts val="0"/>
              </a:spcBef>
              <a:spcAft>
                <a:spcPts val="0"/>
              </a:spcAft>
              <a:buClr>
                <a:srgbClr val="8F7B87"/>
              </a:buClr>
              <a:buSzPts val="2400"/>
              <a:buNone/>
              <a:defRPr sz="2400" i="1">
                <a:solidFill>
                  <a:srgbClr val="8F7B87"/>
                </a:solidFill>
              </a:defRPr>
            </a:lvl4pPr>
            <a:lvl5pPr lvl="4" rtl="0">
              <a:spcBef>
                <a:spcPts val="0"/>
              </a:spcBef>
              <a:spcAft>
                <a:spcPts val="0"/>
              </a:spcAft>
              <a:buClr>
                <a:srgbClr val="8F7B87"/>
              </a:buClr>
              <a:buSzPts val="2400"/>
              <a:buNone/>
              <a:defRPr sz="2400" i="1">
                <a:solidFill>
                  <a:srgbClr val="8F7B87"/>
                </a:solidFill>
              </a:defRPr>
            </a:lvl5pPr>
            <a:lvl6pPr lvl="5" rtl="0">
              <a:spcBef>
                <a:spcPts val="0"/>
              </a:spcBef>
              <a:spcAft>
                <a:spcPts val="0"/>
              </a:spcAft>
              <a:buClr>
                <a:srgbClr val="8F7B87"/>
              </a:buClr>
              <a:buSzPts val="2400"/>
              <a:buNone/>
              <a:defRPr sz="2400" i="1">
                <a:solidFill>
                  <a:srgbClr val="8F7B87"/>
                </a:solidFill>
              </a:defRPr>
            </a:lvl6pPr>
            <a:lvl7pPr lvl="6" rtl="0">
              <a:spcBef>
                <a:spcPts val="0"/>
              </a:spcBef>
              <a:spcAft>
                <a:spcPts val="0"/>
              </a:spcAft>
              <a:buClr>
                <a:srgbClr val="8F7B87"/>
              </a:buClr>
              <a:buSzPts val="2400"/>
              <a:buNone/>
              <a:defRPr sz="2400" i="1">
                <a:solidFill>
                  <a:srgbClr val="8F7B87"/>
                </a:solidFill>
              </a:defRPr>
            </a:lvl7pPr>
            <a:lvl8pPr lvl="7" rtl="0">
              <a:spcBef>
                <a:spcPts val="0"/>
              </a:spcBef>
              <a:spcAft>
                <a:spcPts val="0"/>
              </a:spcAft>
              <a:buClr>
                <a:srgbClr val="8F7B87"/>
              </a:buClr>
              <a:buSzPts val="2400"/>
              <a:buNone/>
              <a:defRPr sz="2400" i="1">
                <a:solidFill>
                  <a:srgbClr val="8F7B87"/>
                </a:solidFill>
              </a:defRPr>
            </a:lvl8pPr>
            <a:lvl9pPr lvl="8" rtl="0">
              <a:spcBef>
                <a:spcPts val="0"/>
              </a:spcBef>
              <a:spcAft>
                <a:spcPts val="0"/>
              </a:spcAft>
              <a:buClr>
                <a:srgbClr val="8F7B87"/>
              </a:buClr>
              <a:buSzPts val="2400"/>
              <a:buNone/>
              <a:defRPr sz="2400" i="1">
                <a:solidFill>
                  <a:srgbClr val="8F7B87"/>
                </a:solidFill>
              </a:defRPr>
            </a:lvl9pPr>
          </a:lstStyle>
          <a:p>
            <a:endParaRPr/>
          </a:p>
        </p:txBody>
      </p:sp>
      <p:cxnSp>
        <p:nvCxnSpPr>
          <p:cNvPr id="14" name="Shape 14"/>
          <p:cNvCxnSpPr/>
          <p:nvPr/>
        </p:nvCxnSpPr>
        <p:spPr>
          <a:xfrm rot="10800000">
            <a:off x="-21320" y="3911348"/>
            <a:ext cx="3302400" cy="0"/>
          </a:xfrm>
          <a:prstGeom prst="straightConnector1">
            <a:avLst/>
          </a:prstGeom>
          <a:noFill/>
          <a:ln w="9525" cap="flat" cmpd="sng">
            <a:solidFill>
              <a:srgbClr val="434343"/>
            </a:solidFill>
            <a:prstDash val="solid"/>
            <a:round/>
            <a:headEnd type="oval" w="lg" len="lg"/>
            <a:tailEnd type="none" w="lg" len="lg"/>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497200" y="150900"/>
            <a:ext cx="5197600" cy="11430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Shape 21"/>
          <p:cNvSpPr txBox="1">
            <a:spLocks noGrp="1"/>
          </p:cNvSpPr>
          <p:nvPr>
            <p:ph type="body" idx="1"/>
          </p:nvPr>
        </p:nvSpPr>
        <p:spPr>
          <a:xfrm>
            <a:off x="822800" y="1997950"/>
            <a:ext cx="10546400" cy="42873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cxnSp>
        <p:nvCxnSpPr>
          <p:cNvPr id="22" name="Shape 22"/>
          <p:cNvCxnSpPr/>
          <p:nvPr/>
        </p:nvCxnSpPr>
        <p:spPr>
          <a:xfrm rot="10800000">
            <a:off x="-31600" y="722400"/>
            <a:ext cx="3122400" cy="0"/>
          </a:xfrm>
          <a:prstGeom prst="straightConnector1">
            <a:avLst/>
          </a:prstGeom>
          <a:noFill/>
          <a:ln w="9525" cap="flat" cmpd="sng">
            <a:solidFill>
              <a:srgbClr val="434343"/>
            </a:solidFill>
            <a:prstDash val="solid"/>
            <a:round/>
            <a:headEnd type="oval" w="lg" len="lg"/>
            <a:tailEnd type="none" w="lg" len="lg"/>
          </a:ln>
        </p:spPr>
      </p:cxnSp>
      <p:cxnSp>
        <p:nvCxnSpPr>
          <p:cNvPr id="23" name="Shape 23"/>
          <p:cNvCxnSpPr/>
          <p:nvPr/>
        </p:nvCxnSpPr>
        <p:spPr>
          <a:xfrm>
            <a:off x="9101200" y="722400"/>
            <a:ext cx="3108400" cy="0"/>
          </a:xfrm>
          <a:prstGeom prst="straightConnector1">
            <a:avLst/>
          </a:prstGeom>
          <a:noFill/>
          <a:ln w="9525" cap="flat" cmpd="sng">
            <a:solidFill>
              <a:srgbClr val="434343"/>
            </a:solidFill>
            <a:prstDash val="solid"/>
            <a:round/>
            <a:headEnd type="oval"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497200" y="150900"/>
            <a:ext cx="5197600" cy="11430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cxnSp>
        <p:nvCxnSpPr>
          <p:cNvPr id="39" name="Shape 39"/>
          <p:cNvCxnSpPr/>
          <p:nvPr/>
        </p:nvCxnSpPr>
        <p:spPr>
          <a:xfrm rot="10800000">
            <a:off x="-31600" y="722400"/>
            <a:ext cx="3122400" cy="0"/>
          </a:xfrm>
          <a:prstGeom prst="straightConnector1">
            <a:avLst/>
          </a:prstGeom>
          <a:noFill/>
          <a:ln w="9525" cap="flat" cmpd="sng">
            <a:solidFill>
              <a:srgbClr val="434343"/>
            </a:solidFill>
            <a:prstDash val="solid"/>
            <a:round/>
            <a:headEnd type="oval" w="lg" len="lg"/>
            <a:tailEnd type="none" w="lg" len="lg"/>
          </a:ln>
        </p:spPr>
      </p:cxnSp>
      <p:cxnSp>
        <p:nvCxnSpPr>
          <p:cNvPr id="40" name="Shape 40"/>
          <p:cNvCxnSpPr/>
          <p:nvPr/>
        </p:nvCxnSpPr>
        <p:spPr>
          <a:xfrm>
            <a:off x="9101200" y="722400"/>
            <a:ext cx="3108400" cy="0"/>
          </a:xfrm>
          <a:prstGeom prst="straightConnector1">
            <a:avLst/>
          </a:prstGeom>
          <a:noFill/>
          <a:ln w="9525" cap="flat" cmpd="sng">
            <a:solidFill>
              <a:srgbClr val="434343"/>
            </a:solidFill>
            <a:prstDash val="solid"/>
            <a:round/>
            <a:headEnd type="oval" w="lg" len="lg"/>
            <a:tailEnd type="none" w="lg" len="lg"/>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92878F-14A5-4F8C-AD21-E4EB37435585}" type="datetimeFigureOut">
              <a:rPr lang="es-ES" smtClean="0"/>
              <a:t>09/02/2018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F0594C-69F8-47B8-81C3-99F0DB1E4995}" type="slidenum">
              <a:rPr lang="es-ES" smtClean="0"/>
              <a:t>‹Nº›</a:t>
            </a:fld>
            <a:endParaRPr lang="es-ES"/>
          </a:p>
        </p:txBody>
      </p:sp>
    </p:spTree>
    <p:extLst>
      <p:ext uri="{BB962C8B-B14F-4D97-AF65-F5344CB8AC3E}">
        <p14:creationId xmlns:p14="http://schemas.microsoft.com/office/powerpoint/2010/main" val="694436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497200" y="274650"/>
            <a:ext cx="5197600" cy="11430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chemeClr val="dk1"/>
              </a:buClr>
              <a:buSzPts val="2000"/>
              <a:buFont typeface="Montserrat"/>
              <a:buNone/>
              <a:defRPr sz="2000" b="1">
                <a:solidFill>
                  <a:schemeClr val="dk1"/>
                </a:solidFill>
                <a:latin typeface="Montserrat"/>
                <a:ea typeface="Montserrat"/>
                <a:cs typeface="Montserrat"/>
                <a:sym typeface="Montserrat"/>
              </a:defRPr>
            </a:lvl1pPr>
            <a:lvl2pPr lvl="1" algn="ctr">
              <a:spcBef>
                <a:spcPts val="0"/>
              </a:spcBef>
              <a:spcAft>
                <a:spcPts val="0"/>
              </a:spcAft>
              <a:buClr>
                <a:schemeClr val="dk1"/>
              </a:buClr>
              <a:buSzPts val="2000"/>
              <a:buFont typeface="Montserrat"/>
              <a:buNone/>
              <a:defRPr sz="2000" b="1">
                <a:solidFill>
                  <a:schemeClr val="dk1"/>
                </a:solidFill>
                <a:latin typeface="Montserrat"/>
                <a:ea typeface="Montserrat"/>
                <a:cs typeface="Montserrat"/>
                <a:sym typeface="Montserrat"/>
              </a:defRPr>
            </a:lvl2pPr>
            <a:lvl3pPr lvl="2" algn="ctr">
              <a:spcBef>
                <a:spcPts val="0"/>
              </a:spcBef>
              <a:spcAft>
                <a:spcPts val="0"/>
              </a:spcAft>
              <a:buClr>
                <a:schemeClr val="dk1"/>
              </a:buClr>
              <a:buSzPts val="2000"/>
              <a:buFont typeface="Montserrat"/>
              <a:buNone/>
              <a:defRPr sz="2000" b="1">
                <a:solidFill>
                  <a:schemeClr val="dk1"/>
                </a:solidFill>
                <a:latin typeface="Montserrat"/>
                <a:ea typeface="Montserrat"/>
                <a:cs typeface="Montserrat"/>
                <a:sym typeface="Montserrat"/>
              </a:defRPr>
            </a:lvl3pPr>
            <a:lvl4pPr lvl="3" algn="ctr">
              <a:spcBef>
                <a:spcPts val="0"/>
              </a:spcBef>
              <a:spcAft>
                <a:spcPts val="0"/>
              </a:spcAft>
              <a:buClr>
                <a:schemeClr val="dk1"/>
              </a:buClr>
              <a:buSzPts val="2000"/>
              <a:buFont typeface="Montserrat"/>
              <a:buNone/>
              <a:defRPr sz="2000" b="1">
                <a:solidFill>
                  <a:schemeClr val="dk1"/>
                </a:solidFill>
                <a:latin typeface="Montserrat"/>
                <a:ea typeface="Montserrat"/>
                <a:cs typeface="Montserrat"/>
                <a:sym typeface="Montserrat"/>
              </a:defRPr>
            </a:lvl4pPr>
            <a:lvl5pPr lvl="4" algn="ctr">
              <a:spcBef>
                <a:spcPts val="0"/>
              </a:spcBef>
              <a:spcAft>
                <a:spcPts val="0"/>
              </a:spcAft>
              <a:buClr>
                <a:schemeClr val="dk1"/>
              </a:buClr>
              <a:buSzPts val="2000"/>
              <a:buFont typeface="Montserrat"/>
              <a:buNone/>
              <a:defRPr sz="2000" b="1">
                <a:solidFill>
                  <a:schemeClr val="dk1"/>
                </a:solidFill>
                <a:latin typeface="Montserrat"/>
                <a:ea typeface="Montserrat"/>
                <a:cs typeface="Montserrat"/>
                <a:sym typeface="Montserrat"/>
              </a:defRPr>
            </a:lvl5pPr>
            <a:lvl6pPr lvl="5" algn="ctr">
              <a:spcBef>
                <a:spcPts val="0"/>
              </a:spcBef>
              <a:spcAft>
                <a:spcPts val="0"/>
              </a:spcAft>
              <a:buClr>
                <a:schemeClr val="dk1"/>
              </a:buClr>
              <a:buSzPts val="2000"/>
              <a:buFont typeface="Montserrat"/>
              <a:buNone/>
              <a:defRPr sz="2000" b="1">
                <a:solidFill>
                  <a:schemeClr val="dk1"/>
                </a:solidFill>
                <a:latin typeface="Montserrat"/>
                <a:ea typeface="Montserrat"/>
                <a:cs typeface="Montserrat"/>
                <a:sym typeface="Montserrat"/>
              </a:defRPr>
            </a:lvl6pPr>
            <a:lvl7pPr lvl="6" algn="ctr">
              <a:spcBef>
                <a:spcPts val="0"/>
              </a:spcBef>
              <a:spcAft>
                <a:spcPts val="0"/>
              </a:spcAft>
              <a:buClr>
                <a:schemeClr val="dk1"/>
              </a:buClr>
              <a:buSzPts val="2000"/>
              <a:buFont typeface="Montserrat"/>
              <a:buNone/>
              <a:defRPr sz="2000" b="1">
                <a:solidFill>
                  <a:schemeClr val="dk1"/>
                </a:solidFill>
                <a:latin typeface="Montserrat"/>
                <a:ea typeface="Montserrat"/>
                <a:cs typeface="Montserrat"/>
                <a:sym typeface="Montserrat"/>
              </a:defRPr>
            </a:lvl7pPr>
            <a:lvl8pPr lvl="7" algn="ctr">
              <a:spcBef>
                <a:spcPts val="0"/>
              </a:spcBef>
              <a:spcAft>
                <a:spcPts val="0"/>
              </a:spcAft>
              <a:buClr>
                <a:schemeClr val="dk1"/>
              </a:buClr>
              <a:buSzPts val="2000"/>
              <a:buFont typeface="Montserrat"/>
              <a:buNone/>
              <a:defRPr sz="2000" b="1">
                <a:solidFill>
                  <a:schemeClr val="dk1"/>
                </a:solidFill>
                <a:latin typeface="Montserrat"/>
                <a:ea typeface="Montserrat"/>
                <a:cs typeface="Montserrat"/>
                <a:sym typeface="Montserrat"/>
              </a:defRPr>
            </a:lvl8pPr>
            <a:lvl9pPr lvl="8" algn="ctr">
              <a:spcBef>
                <a:spcPts val="0"/>
              </a:spcBef>
              <a:spcAft>
                <a:spcPts val="0"/>
              </a:spcAft>
              <a:buClr>
                <a:schemeClr val="dk1"/>
              </a:buClr>
              <a:buSzPts val="2000"/>
              <a:buFont typeface="Montserrat"/>
              <a:buNone/>
              <a:defRPr sz="2000" b="1">
                <a:solidFill>
                  <a:schemeClr val="dk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822800" y="1997950"/>
            <a:ext cx="10546400" cy="4287300"/>
          </a:xfrm>
          <a:prstGeom prst="rect">
            <a:avLst/>
          </a:prstGeom>
          <a:noFill/>
          <a:ln>
            <a:noFill/>
          </a:ln>
        </p:spPr>
        <p:txBody>
          <a:bodyPr spcFirstLastPara="1" wrap="square" lIns="91425" tIns="91425" rIns="91425" bIns="91425" anchor="t" anchorCtr="0"/>
          <a:lstStyle>
            <a:lvl1pPr marL="457200" lvl="0" indent="-419100">
              <a:lnSpc>
                <a:spcPct val="115000"/>
              </a:lnSpc>
              <a:spcBef>
                <a:spcPts val="600"/>
              </a:spcBef>
              <a:spcAft>
                <a:spcPts val="0"/>
              </a:spcAft>
              <a:buClr>
                <a:schemeClr val="dk1"/>
              </a:buClr>
              <a:buSzPts val="3000"/>
              <a:buFont typeface="PT Serif"/>
              <a:buChar char="○"/>
              <a:defRPr sz="3000">
                <a:solidFill>
                  <a:schemeClr val="dk1"/>
                </a:solidFill>
                <a:latin typeface="PT Serif"/>
                <a:ea typeface="PT Serif"/>
                <a:cs typeface="PT Serif"/>
                <a:sym typeface="PT Serif"/>
              </a:defRPr>
            </a:lvl1pPr>
            <a:lvl2pPr marL="914400" lvl="1"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2pPr>
            <a:lvl3pPr marL="1371600" lvl="2"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3pPr>
            <a:lvl4pPr marL="1828800" lvl="3" indent="-342900">
              <a:lnSpc>
                <a:spcPct val="115000"/>
              </a:lnSpc>
              <a:spcBef>
                <a:spcPts val="0"/>
              </a:spcBef>
              <a:spcAft>
                <a:spcPts val="0"/>
              </a:spcAft>
              <a:buClr>
                <a:schemeClr val="dk1"/>
              </a:buClr>
              <a:buSzPts val="1800"/>
              <a:buFont typeface="PT Serif"/>
              <a:buChar char="□"/>
              <a:defRPr sz="1800">
                <a:solidFill>
                  <a:schemeClr val="dk1"/>
                </a:solidFill>
                <a:latin typeface="PT Serif"/>
                <a:ea typeface="PT Serif"/>
                <a:cs typeface="PT Serif"/>
                <a:sym typeface="PT Serif"/>
              </a:defRPr>
            </a:lvl4pPr>
            <a:lvl5pPr marL="2286000" lvl="4" indent="-342900">
              <a:lnSpc>
                <a:spcPct val="115000"/>
              </a:lnSpc>
              <a:spcBef>
                <a:spcPts val="0"/>
              </a:spcBef>
              <a:spcAft>
                <a:spcPts val="0"/>
              </a:spcAft>
              <a:buClr>
                <a:schemeClr val="dk1"/>
              </a:buClr>
              <a:buSzPts val="1800"/>
              <a:buFont typeface="PT Serif"/>
              <a:buChar char="○"/>
              <a:defRPr sz="1800">
                <a:solidFill>
                  <a:schemeClr val="dk1"/>
                </a:solidFill>
                <a:latin typeface="PT Serif"/>
                <a:ea typeface="PT Serif"/>
                <a:cs typeface="PT Serif"/>
                <a:sym typeface="PT Serif"/>
              </a:defRPr>
            </a:lvl5pPr>
            <a:lvl6pPr marL="2743200" lvl="5" indent="-342900">
              <a:lnSpc>
                <a:spcPct val="115000"/>
              </a:lnSpc>
              <a:spcBef>
                <a:spcPts val="0"/>
              </a:spcBef>
              <a:spcAft>
                <a:spcPts val="0"/>
              </a:spcAft>
              <a:buClr>
                <a:schemeClr val="dk1"/>
              </a:buClr>
              <a:buSzPts val="1800"/>
              <a:buFont typeface="PT Serif"/>
              <a:buChar char="■"/>
              <a:defRPr sz="1800">
                <a:solidFill>
                  <a:schemeClr val="dk1"/>
                </a:solidFill>
                <a:latin typeface="PT Serif"/>
                <a:ea typeface="PT Serif"/>
                <a:cs typeface="PT Serif"/>
                <a:sym typeface="PT Serif"/>
              </a:defRPr>
            </a:lvl6pPr>
            <a:lvl7pPr marL="3200400" lvl="6" indent="-342900">
              <a:lnSpc>
                <a:spcPct val="115000"/>
              </a:lnSpc>
              <a:spcBef>
                <a:spcPts val="0"/>
              </a:spcBef>
              <a:spcAft>
                <a:spcPts val="0"/>
              </a:spcAft>
              <a:buClr>
                <a:schemeClr val="dk1"/>
              </a:buClr>
              <a:buSzPts val="1800"/>
              <a:buFont typeface="PT Serif"/>
              <a:buChar char="●"/>
              <a:defRPr sz="1800">
                <a:solidFill>
                  <a:schemeClr val="dk1"/>
                </a:solidFill>
                <a:latin typeface="PT Serif"/>
                <a:ea typeface="PT Serif"/>
                <a:cs typeface="PT Serif"/>
                <a:sym typeface="PT Serif"/>
              </a:defRPr>
            </a:lvl7pPr>
            <a:lvl8pPr marL="3657600" lvl="7" indent="-342900">
              <a:lnSpc>
                <a:spcPct val="115000"/>
              </a:lnSpc>
              <a:spcBef>
                <a:spcPts val="0"/>
              </a:spcBef>
              <a:spcAft>
                <a:spcPts val="0"/>
              </a:spcAft>
              <a:buClr>
                <a:schemeClr val="dk1"/>
              </a:buClr>
              <a:buSzPts val="1800"/>
              <a:buFont typeface="PT Serif"/>
              <a:buChar char="○"/>
              <a:defRPr sz="1800">
                <a:solidFill>
                  <a:schemeClr val="dk1"/>
                </a:solidFill>
                <a:latin typeface="PT Serif"/>
                <a:ea typeface="PT Serif"/>
                <a:cs typeface="PT Serif"/>
                <a:sym typeface="PT Serif"/>
              </a:defRPr>
            </a:lvl8pPr>
            <a:lvl9pPr marL="4114800" lvl="8" indent="-342900">
              <a:lnSpc>
                <a:spcPct val="115000"/>
              </a:lnSpc>
              <a:spcBef>
                <a:spcPts val="0"/>
              </a:spcBef>
              <a:spcAft>
                <a:spcPts val="0"/>
              </a:spcAft>
              <a:buClr>
                <a:schemeClr val="dk1"/>
              </a:buClr>
              <a:buSzPts val="1800"/>
              <a:buFont typeface="PT Serif"/>
              <a:buChar char="■"/>
              <a:defRPr sz="1800">
                <a:solidFill>
                  <a:schemeClr val="dk1"/>
                </a:solidFill>
                <a:latin typeface="PT Serif"/>
                <a:ea typeface="PT Serif"/>
                <a:cs typeface="PT Serif"/>
                <a:sym typeface="PT Serif"/>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4" r:id="rId3"/>
    <p:sldLayoutId id="2147483656" r:id="rId4"/>
    <p:sldLayoutId id="2147483658"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8.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2810465-C1E2-4ABD-A1F3-B03AF571F72B}"/>
              </a:ext>
            </a:extLst>
          </p:cNvPr>
          <p:cNvSpPr txBox="1"/>
          <p:nvPr/>
        </p:nvSpPr>
        <p:spPr>
          <a:xfrm>
            <a:off x="2982351" y="1828801"/>
            <a:ext cx="7385538" cy="1969770"/>
          </a:xfrm>
          <a:prstGeom prst="rect">
            <a:avLst/>
          </a:prstGeom>
          <a:noFill/>
        </p:spPr>
        <p:txBody>
          <a:bodyPr wrap="square" rtlCol="0">
            <a:spAutoFit/>
          </a:bodyPr>
          <a:lstStyle/>
          <a:p>
            <a:r>
              <a:rPr lang="es-ES" sz="3600" b="1" dirty="0">
                <a:solidFill>
                  <a:schemeClr val="dk1"/>
                </a:solidFill>
                <a:latin typeface="Montserrat"/>
                <a:sym typeface="Montserrat"/>
              </a:rPr>
              <a:t>RIESGOS PROFESIONALES POR AGENTES BIOLÓGICOS</a:t>
            </a:r>
          </a:p>
          <a:p>
            <a:r>
              <a:rPr lang="es-ES" sz="3600" b="1" i="1" dirty="0">
                <a:solidFill>
                  <a:schemeClr val="dk1"/>
                </a:solidFill>
                <a:latin typeface="Montserrat"/>
                <a:sym typeface="Montserrat"/>
              </a:rPr>
              <a:t>        </a:t>
            </a:r>
            <a:r>
              <a:rPr lang="es-ES" sz="3200" i="1" dirty="0">
                <a:solidFill>
                  <a:srgbClr val="8F7B87"/>
                </a:solidFill>
                <a:latin typeface="PT Serif"/>
                <a:sym typeface="Montserrat"/>
              </a:rPr>
              <a:t>Por vía inhalatoria o saliva</a:t>
            </a:r>
          </a:p>
          <a:p>
            <a:endParaRPr lang="es-ES" dirty="0"/>
          </a:p>
        </p:txBody>
      </p:sp>
      <p:sp>
        <p:nvSpPr>
          <p:cNvPr id="5" name="CuadroTexto 4">
            <a:extLst>
              <a:ext uri="{FF2B5EF4-FFF2-40B4-BE49-F238E27FC236}">
                <a16:creationId xmlns:a16="http://schemas.microsoft.com/office/drawing/2014/main" id="{7DB4108C-1E90-44B9-ABED-3E2690F7E468}"/>
              </a:ext>
            </a:extLst>
          </p:cNvPr>
          <p:cNvSpPr txBox="1"/>
          <p:nvPr/>
        </p:nvSpPr>
        <p:spPr>
          <a:xfrm>
            <a:off x="9017391" y="6049108"/>
            <a:ext cx="3174609" cy="830997"/>
          </a:xfrm>
          <a:prstGeom prst="rect">
            <a:avLst/>
          </a:prstGeom>
          <a:noFill/>
        </p:spPr>
        <p:txBody>
          <a:bodyPr wrap="square" rtlCol="0">
            <a:spAutoFit/>
          </a:bodyPr>
          <a:lstStyle/>
          <a:p>
            <a:r>
              <a:rPr lang="es-ES" sz="1600" b="1" dirty="0">
                <a:latin typeface="Montserrat" panose="020B0604020202020204" charset="0"/>
              </a:rPr>
              <a:t>Marina López Falcón</a:t>
            </a:r>
          </a:p>
          <a:p>
            <a:r>
              <a:rPr lang="es-ES" sz="1600" b="1" dirty="0">
                <a:latin typeface="Montserrat" panose="020B0604020202020204" charset="0"/>
              </a:rPr>
              <a:t>Laura González Fernández</a:t>
            </a:r>
          </a:p>
          <a:p>
            <a:r>
              <a:rPr lang="es-ES" sz="1600" b="1" dirty="0">
                <a:latin typeface="Montserrat" panose="020B0604020202020204" charset="0"/>
              </a:rPr>
              <a:t>1ºB HBD</a:t>
            </a:r>
          </a:p>
        </p:txBody>
      </p:sp>
    </p:spTree>
    <p:extLst>
      <p:ext uri="{BB962C8B-B14F-4D97-AF65-F5344CB8AC3E}">
        <p14:creationId xmlns:p14="http://schemas.microsoft.com/office/powerpoint/2010/main" val="1874946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EE82B-F78A-4C69-B306-F199741AE62D}"/>
              </a:ext>
            </a:extLst>
          </p:cNvPr>
          <p:cNvSpPr>
            <a:spLocks noGrp="1"/>
          </p:cNvSpPr>
          <p:nvPr>
            <p:ph type="title"/>
          </p:nvPr>
        </p:nvSpPr>
        <p:spPr/>
        <p:txBody>
          <a:bodyPr>
            <a:noAutofit/>
          </a:bodyPr>
          <a:lstStyle/>
          <a:p>
            <a:br>
              <a:rPr lang="es-ES" sz="2800" b="1" dirty="0"/>
            </a:br>
            <a:r>
              <a:rPr lang="es-ES" sz="2800" b="1" dirty="0"/>
              <a:t>GRIPE</a:t>
            </a:r>
            <a:br>
              <a:rPr lang="es-ES" sz="2800" b="1" dirty="0"/>
            </a:br>
            <a:endParaRPr lang="es-ES" sz="2800" dirty="0"/>
          </a:p>
        </p:txBody>
      </p:sp>
      <p:sp>
        <p:nvSpPr>
          <p:cNvPr id="3" name="Marcador de contenido 2">
            <a:extLst>
              <a:ext uri="{FF2B5EF4-FFF2-40B4-BE49-F238E27FC236}">
                <a16:creationId xmlns:a16="http://schemas.microsoft.com/office/drawing/2014/main" id="{5569DA9D-288D-4C7E-9A41-4C3F84455279}"/>
              </a:ext>
            </a:extLst>
          </p:cNvPr>
          <p:cNvSpPr>
            <a:spLocks noGrp="1"/>
          </p:cNvSpPr>
          <p:nvPr>
            <p:ph idx="1"/>
          </p:nvPr>
        </p:nvSpPr>
        <p:spPr>
          <a:xfrm>
            <a:off x="845127" y="1237958"/>
            <a:ext cx="10515600" cy="4942180"/>
          </a:xfrm>
        </p:spPr>
        <p:txBody>
          <a:bodyPr>
            <a:noAutofit/>
          </a:bodyPr>
          <a:lstStyle/>
          <a:p>
            <a:pPr marL="0" indent="0" algn="just">
              <a:buNone/>
            </a:pPr>
            <a:r>
              <a:rPr lang="es-ES" sz="2400" dirty="0"/>
              <a:t>Es una enfermedad infecciosa vírica que afecta principalmente a la nariz, la garganta, los bronquios y, ocasionalmente, los pulmones. </a:t>
            </a:r>
          </a:p>
          <a:p>
            <a:pPr marL="0" indent="0">
              <a:buNone/>
            </a:pPr>
            <a:endParaRPr lang="es-ES" sz="2400" dirty="0"/>
          </a:p>
          <a:p>
            <a:pPr marL="0" indent="0">
              <a:buNone/>
            </a:pPr>
            <a:r>
              <a:rPr lang="es-ES" sz="2400" dirty="0"/>
              <a:t>Las manifestaciones clínicas más frecuentes son:</a:t>
            </a:r>
          </a:p>
          <a:p>
            <a:pPr lvl="0" fontAlgn="base">
              <a:buFont typeface="Wingdings" panose="05000000000000000000" pitchFamily="2" charset="2"/>
              <a:buChar char="§"/>
            </a:pPr>
            <a:r>
              <a:rPr lang="es-ES" sz="2400" dirty="0"/>
              <a:t>Fiebre alta.</a:t>
            </a:r>
          </a:p>
          <a:p>
            <a:pPr lvl="0" fontAlgn="base">
              <a:buFont typeface="Wingdings" panose="05000000000000000000" pitchFamily="2" charset="2"/>
              <a:buChar char="§"/>
            </a:pPr>
            <a:r>
              <a:rPr lang="es-ES" sz="2400" dirty="0"/>
              <a:t>Dolores musculares.</a:t>
            </a:r>
          </a:p>
          <a:p>
            <a:pPr lvl="0" fontAlgn="base">
              <a:buFont typeface="Wingdings" panose="05000000000000000000" pitchFamily="2" charset="2"/>
              <a:buChar char="§"/>
            </a:pPr>
            <a:r>
              <a:rPr lang="es-ES" sz="2400" dirty="0"/>
              <a:t>Sensación de malestar general. </a:t>
            </a:r>
          </a:p>
          <a:p>
            <a:pPr lvl="0" fontAlgn="base">
              <a:buFont typeface="Wingdings" panose="05000000000000000000" pitchFamily="2" charset="2"/>
              <a:buChar char="§"/>
            </a:pPr>
            <a:r>
              <a:rPr lang="es-ES" sz="2400" dirty="0"/>
              <a:t>Dolor de garganta. </a:t>
            </a:r>
          </a:p>
          <a:p>
            <a:pPr lvl="0" fontAlgn="base">
              <a:buFont typeface="Wingdings" panose="05000000000000000000" pitchFamily="2" charset="2"/>
              <a:buChar char="§"/>
            </a:pPr>
            <a:r>
              <a:rPr lang="es-ES" sz="2400" dirty="0"/>
              <a:t>Ojos llorosos y dolorosos.</a:t>
            </a:r>
          </a:p>
          <a:p>
            <a:pPr marL="0" indent="0">
              <a:buNone/>
            </a:pPr>
            <a:endParaRPr lang="es-ES" dirty="0"/>
          </a:p>
        </p:txBody>
      </p:sp>
      <p:pic>
        <p:nvPicPr>
          <p:cNvPr id="4" name="Imagen 3" descr="Imagen relacionada">
            <a:extLst>
              <a:ext uri="{FF2B5EF4-FFF2-40B4-BE49-F238E27FC236}">
                <a16:creationId xmlns:a16="http://schemas.microsoft.com/office/drawing/2014/main" id="{C603C0E5-1E89-4F43-9E0D-33AA2613D1CF}"/>
              </a:ext>
            </a:extLst>
          </p:cNvPr>
          <p:cNvPicPr/>
          <p:nvPr/>
        </p:nvPicPr>
        <p:blipFill rotWithShape="1">
          <a:blip r:embed="rId2">
            <a:extLst>
              <a:ext uri="{BEBA8EAE-BF5A-486C-A8C5-ECC9F3942E4B}">
                <a14:imgProps xmlns:a14="http://schemas.microsoft.com/office/drawing/2010/main">
                  <a14:imgLayer r:embed="rId3">
                    <a14:imgEffect>
                      <a14:backgroundRemoval t="0" b="100000" l="19444" r="75556">
                        <a14:foregroundMark x1="48333" y1="37778" x2="48333" y2="37778"/>
                      </a14:backgroundRemoval>
                    </a14:imgEffect>
                  </a14:imgLayer>
                </a14:imgProps>
              </a:ext>
              <a:ext uri="{28A0092B-C50C-407E-A947-70E740481C1C}">
                <a14:useLocalDpi xmlns:a14="http://schemas.microsoft.com/office/drawing/2010/main" val="0"/>
              </a:ext>
            </a:extLst>
          </a:blip>
          <a:srcRect l="20212" r="22908"/>
          <a:stretch/>
        </p:blipFill>
        <p:spPr bwMode="auto">
          <a:xfrm>
            <a:off x="8252754" y="2886467"/>
            <a:ext cx="2002594" cy="32936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7557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3088FE9F-179F-4093-829A-75534CA8096E}"/>
              </a:ext>
            </a:extLst>
          </p:cNvPr>
          <p:cNvPicPr>
            <a:picLocks noChangeAspect="1"/>
          </p:cNvPicPr>
          <p:nvPr/>
        </p:nvPicPr>
        <p:blipFill rotWithShape="1">
          <a:blip r:embed="rId2"/>
          <a:srcRect l="6480" t="3847" r="37256" b="65812"/>
          <a:stretch/>
        </p:blipFill>
        <p:spPr>
          <a:xfrm>
            <a:off x="3193366" y="181600"/>
            <a:ext cx="5795889" cy="1329397"/>
          </a:xfrm>
          <a:prstGeom prst="rect">
            <a:avLst/>
          </a:prstGeom>
        </p:spPr>
      </p:pic>
      <p:sp>
        <p:nvSpPr>
          <p:cNvPr id="2" name="Título 1">
            <a:extLst>
              <a:ext uri="{FF2B5EF4-FFF2-40B4-BE49-F238E27FC236}">
                <a16:creationId xmlns:a16="http://schemas.microsoft.com/office/drawing/2014/main" id="{A448C5FE-B9F1-45E0-82C8-C2A88DD77736}"/>
              </a:ext>
            </a:extLst>
          </p:cNvPr>
          <p:cNvSpPr>
            <a:spLocks noGrp="1"/>
          </p:cNvSpPr>
          <p:nvPr>
            <p:ph type="title"/>
          </p:nvPr>
        </p:nvSpPr>
        <p:spPr>
          <a:xfrm>
            <a:off x="3492510" y="274798"/>
            <a:ext cx="5197600" cy="1143000"/>
          </a:xfrm>
        </p:spPr>
        <p:txBody>
          <a:bodyPr/>
          <a:lstStyle/>
          <a:p>
            <a:r>
              <a:rPr lang="es-ES" sz="2800" dirty="0"/>
              <a:t>PREVENCIÓN</a:t>
            </a:r>
          </a:p>
        </p:txBody>
      </p:sp>
      <p:sp>
        <p:nvSpPr>
          <p:cNvPr id="3" name="Marcador de contenido 2">
            <a:extLst>
              <a:ext uri="{FF2B5EF4-FFF2-40B4-BE49-F238E27FC236}">
                <a16:creationId xmlns:a16="http://schemas.microsoft.com/office/drawing/2014/main" id="{C69BC427-9AA2-42B4-B946-412454AA8947}"/>
              </a:ext>
            </a:extLst>
          </p:cNvPr>
          <p:cNvSpPr>
            <a:spLocks noGrp="1"/>
          </p:cNvSpPr>
          <p:nvPr>
            <p:ph idx="4294967295"/>
          </p:nvPr>
        </p:nvSpPr>
        <p:spPr>
          <a:xfrm>
            <a:off x="1029286" y="1877109"/>
            <a:ext cx="6904892" cy="4489450"/>
          </a:xfrm>
        </p:spPr>
        <p:txBody>
          <a:bodyPr/>
          <a:lstStyle/>
          <a:p>
            <a:pPr>
              <a:buFont typeface="Wingdings" panose="05000000000000000000" pitchFamily="2" charset="2"/>
              <a:buChar char="§"/>
            </a:pPr>
            <a:r>
              <a:rPr lang="es-ES" sz="2400" dirty="0"/>
              <a:t>Prendas de barrera.</a:t>
            </a:r>
          </a:p>
          <a:p>
            <a:pPr>
              <a:buFont typeface="Wingdings" panose="05000000000000000000" pitchFamily="2" charset="2"/>
              <a:buChar char="§"/>
            </a:pPr>
            <a:r>
              <a:rPr lang="es-ES" sz="2400" dirty="0"/>
              <a:t>Dique de goma.</a:t>
            </a:r>
          </a:p>
          <a:p>
            <a:pPr>
              <a:buFont typeface="Wingdings" panose="05000000000000000000" pitchFamily="2" charset="2"/>
              <a:buChar char="§"/>
            </a:pPr>
            <a:r>
              <a:rPr lang="es-ES" sz="2400" dirty="0"/>
              <a:t>Aspiración de alto volumen.</a:t>
            </a:r>
          </a:p>
          <a:p>
            <a:pPr>
              <a:buFont typeface="Wingdings" panose="05000000000000000000" pitchFamily="2" charset="2"/>
              <a:buChar char="§"/>
            </a:pPr>
            <a:r>
              <a:rPr lang="es-ES" sz="2400" dirty="0"/>
              <a:t>Colocar al paciente de forma adecuada.</a:t>
            </a:r>
          </a:p>
          <a:p>
            <a:pPr>
              <a:buFont typeface="Wingdings" panose="05000000000000000000" pitchFamily="2" charset="2"/>
              <a:buChar char="§"/>
            </a:pPr>
            <a:r>
              <a:rPr lang="es-ES" sz="2400" dirty="0"/>
              <a:t>Jeringa de triple función.</a:t>
            </a:r>
          </a:p>
          <a:p>
            <a:pPr>
              <a:buFont typeface="Wingdings" panose="05000000000000000000" pitchFamily="2" charset="2"/>
              <a:buChar char="§"/>
            </a:pPr>
            <a:r>
              <a:rPr lang="es-ES" sz="2400" dirty="0"/>
              <a:t>Vacuna de la gripe.</a:t>
            </a:r>
          </a:p>
          <a:p>
            <a:pPr>
              <a:buFont typeface="Wingdings" panose="05000000000000000000" pitchFamily="2" charset="2"/>
              <a:buChar char="§"/>
            </a:pPr>
            <a:r>
              <a:rPr lang="es-ES" sz="2400" dirty="0"/>
              <a:t>Vacuna del neumococo.</a:t>
            </a:r>
          </a:p>
          <a:p>
            <a:pPr>
              <a:buFont typeface="Wingdings" panose="05000000000000000000" pitchFamily="2" charset="2"/>
              <a:buChar char="§"/>
            </a:pPr>
            <a:endParaRPr lang="es-ES" dirty="0"/>
          </a:p>
          <a:p>
            <a:pPr marL="0" indent="0">
              <a:buNone/>
            </a:pPr>
            <a:endParaRPr lang="es-ES" dirty="0"/>
          </a:p>
        </p:txBody>
      </p:sp>
      <p:pic>
        <p:nvPicPr>
          <p:cNvPr id="5" name="Imagen 4">
            <a:extLst>
              <a:ext uri="{FF2B5EF4-FFF2-40B4-BE49-F238E27FC236}">
                <a16:creationId xmlns:a16="http://schemas.microsoft.com/office/drawing/2014/main" id="{602B241B-7925-4DF9-8CAD-3421B2F3D5EB}"/>
              </a:ext>
            </a:extLst>
          </p:cNvPr>
          <p:cNvPicPr>
            <a:picLocks noChangeAspect="1"/>
          </p:cNvPicPr>
          <p:nvPr/>
        </p:nvPicPr>
        <p:blipFill>
          <a:blip r:embed="rId3"/>
          <a:stretch>
            <a:fillRect/>
          </a:stretch>
        </p:blipFill>
        <p:spPr>
          <a:xfrm>
            <a:off x="4169312" y="4434254"/>
            <a:ext cx="624840" cy="624840"/>
          </a:xfrm>
          <a:prstGeom prst="rect">
            <a:avLst/>
          </a:prstGeom>
        </p:spPr>
      </p:pic>
      <p:pic>
        <p:nvPicPr>
          <p:cNvPr id="7" name="Imagen 6">
            <a:extLst>
              <a:ext uri="{FF2B5EF4-FFF2-40B4-BE49-F238E27FC236}">
                <a16:creationId xmlns:a16="http://schemas.microsoft.com/office/drawing/2014/main" id="{A014E96E-814C-40CA-AFE3-4074134836E7}"/>
              </a:ext>
            </a:extLst>
          </p:cNvPr>
          <p:cNvPicPr>
            <a:picLocks noChangeAspect="1"/>
          </p:cNvPicPr>
          <p:nvPr/>
        </p:nvPicPr>
        <p:blipFill>
          <a:blip r:embed="rId4"/>
          <a:stretch>
            <a:fillRect/>
          </a:stretch>
        </p:blipFill>
        <p:spPr>
          <a:xfrm>
            <a:off x="6773321" y="3167994"/>
            <a:ext cx="893572" cy="893572"/>
          </a:xfrm>
          <a:prstGeom prst="rect">
            <a:avLst/>
          </a:prstGeom>
        </p:spPr>
      </p:pic>
      <p:pic>
        <p:nvPicPr>
          <p:cNvPr id="9" name="Imagen 8">
            <a:extLst>
              <a:ext uri="{FF2B5EF4-FFF2-40B4-BE49-F238E27FC236}">
                <a16:creationId xmlns:a16="http://schemas.microsoft.com/office/drawing/2014/main" id="{2B21E2A3-F05A-4E37-B05C-87734F99B8F2}"/>
              </a:ext>
            </a:extLst>
          </p:cNvPr>
          <p:cNvPicPr>
            <a:picLocks noChangeAspect="1"/>
          </p:cNvPicPr>
          <p:nvPr/>
        </p:nvPicPr>
        <p:blipFill>
          <a:blip r:embed="rId5"/>
          <a:stretch>
            <a:fillRect/>
          </a:stretch>
        </p:blipFill>
        <p:spPr>
          <a:xfrm>
            <a:off x="4169312" y="1723368"/>
            <a:ext cx="852540" cy="852540"/>
          </a:xfrm>
          <a:prstGeom prst="rect">
            <a:avLst/>
          </a:prstGeom>
        </p:spPr>
      </p:pic>
    </p:spTree>
    <p:extLst>
      <p:ext uri="{BB962C8B-B14F-4D97-AF65-F5344CB8AC3E}">
        <p14:creationId xmlns:p14="http://schemas.microsoft.com/office/powerpoint/2010/main" val="607984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5360" y="1249680"/>
            <a:ext cx="11555093" cy="4876483"/>
          </a:xfrm>
        </p:spPr>
        <p:txBody>
          <a:bodyPr>
            <a:normAutofit lnSpcReduction="10000"/>
          </a:bodyPr>
          <a:lstStyle/>
          <a:p>
            <a:pPr marL="0" indent="0" algn="just">
              <a:buNone/>
            </a:pPr>
            <a:r>
              <a:rPr lang="es-ES" sz="2300" dirty="0"/>
              <a:t>Es un síndrome clínico causado por el virus EBV, el cual se disemina a través de la saliva. </a:t>
            </a:r>
          </a:p>
          <a:p>
            <a:pPr marL="0" indent="0" algn="just">
              <a:buNone/>
            </a:pPr>
            <a:r>
              <a:rPr lang="es-ES" sz="2300" dirty="0"/>
              <a:t>Periodo de recuperación: 2/4 semanas.</a:t>
            </a:r>
          </a:p>
          <a:p>
            <a:pPr marL="0" indent="0" algn="just">
              <a:buNone/>
            </a:pPr>
            <a:endParaRPr lang="es-ES" sz="2300" dirty="0"/>
          </a:p>
          <a:p>
            <a:pPr marL="0" indent="0" algn="just">
              <a:buNone/>
            </a:pPr>
            <a:r>
              <a:rPr lang="es-ES" sz="2300" dirty="0"/>
              <a:t>Las manifestaciones clínicas más frecuentes son: </a:t>
            </a:r>
          </a:p>
          <a:p>
            <a:pPr marL="0" indent="0" algn="just">
              <a:buNone/>
            </a:pPr>
            <a:endParaRPr lang="es-ES" sz="2300" dirty="0"/>
          </a:p>
          <a:p>
            <a:pPr marL="342900" indent="-342900">
              <a:buFont typeface="Wingdings" pitchFamily="2" charset="2"/>
              <a:buChar char="§"/>
            </a:pPr>
            <a:r>
              <a:rPr lang="es-ES" sz="2300" dirty="0"/>
              <a:t>Fiebre.</a:t>
            </a:r>
          </a:p>
          <a:p>
            <a:pPr marL="342900" indent="-342900">
              <a:buFont typeface="Wingdings" pitchFamily="2" charset="2"/>
              <a:buChar char="§"/>
            </a:pPr>
            <a:r>
              <a:rPr lang="es-ES" sz="2300" dirty="0"/>
              <a:t>Inflamación de bazo.</a:t>
            </a:r>
          </a:p>
          <a:p>
            <a:pPr marL="342900" indent="-342900">
              <a:buFont typeface="Wingdings" pitchFamily="2" charset="2"/>
              <a:buChar char="§"/>
            </a:pPr>
            <a:r>
              <a:rPr lang="es-ES" sz="2300" dirty="0"/>
              <a:t>Cefalea.</a:t>
            </a:r>
          </a:p>
          <a:p>
            <a:pPr marL="342900" indent="-342900">
              <a:buFont typeface="Wingdings" pitchFamily="2" charset="2"/>
              <a:buChar char="§"/>
            </a:pPr>
            <a:r>
              <a:rPr lang="es-ES" sz="2300" dirty="0"/>
              <a:t>Petequias en el paladar.</a:t>
            </a:r>
          </a:p>
          <a:p>
            <a:pPr marL="0" indent="0">
              <a:buNone/>
            </a:pPr>
            <a:endParaRPr lang="es-ES" sz="1200" dirty="0"/>
          </a:p>
          <a:p>
            <a:pPr marL="0" indent="0">
              <a:buNone/>
            </a:pPr>
            <a:endParaRPr lang="es-ES" sz="1200" dirty="0"/>
          </a:p>
          <a:p>
            <a:pPr marL="0" indent="0">
              <a:buNone/>
            </a:pPr>
            <a:endParaRPr lang="es-ES" sz="1200" dirty="0"/>
          </a:p>
          <a:p>
            <a:pPr marL="0" indent="0">
              <a:buNone/>
            </a:pPr>
            <a:endParaRPr lang="es-ES" sz="1200" dirty="0"/>
          </a:p>
          <a:p>
            <a:pPr marL="0" indent="0">
              <a:buNone/>
            </a:pPr>
            <a:endParaRPr lang="es-ES" sz="1200" dirty="0"/>
          </a:p>
        </p:txBody>
      </p:sp>
      <p:sp>
        <p:nvSpPr>
          <p:cNvPr id="2" name="1 Título"/>
          <p:cNvSpPr>
            <a:spLocks noGrp="1"/>
          </p:cNvSpPr>
          <p:nvPr>
            <p:ph type="title"/>
          </p:nvPr>
        </p:nvSpPr>
        <p:spPr/>
        <p:txBody>
          <a:bodyPr>
            <a:normAutofit/>
          </a:bodyPr>
          <a:lstStyle/>
          <a:p>
            <a:pPr algn="ctr"/>
            <a:r>
              <a:rPr lang="es-ES" sz="2800" b="1" dirty="0" err="1"/>
              <a:t>Mononucleosis</a:t>
            </a:r>
            <a:r>
              <a:rPr lang="es-ES" sz="2800" b="1" dirty="0"/>
              <a:t> infecciosa</a:t>
            </a:r>
            <a:br>
              <a:rPr lang="es-ES" b="1" dirty="0"/>
            </a:b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180" y="3048000"/>
            <a:ext cx="6622233" cy="3620154"/>
          </a:xfrm>
          <a:prstGeom prst="rect">
            <a:avLst/>
          </a:prstGeom>
        </p:spPr>
      </p:pic>
    </p:spTree>
    <p:extLst>
      <p:ext uri="{BB962C8B-B14F-4D97-AF65-F5344CB8AC3E}">
        <p14:creationId xmlns:p14="http://schemas.microsoft.com/office/powerpoint/2010/main" val="162392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3088FE9F-179F-4093-829A-75534CA8096E}"/>
              </a:ext>
            </a:extLst>
          </p:cNvPr>
          <p:cNvPicPr>
            <a:picLocks noChangeAspect="1"/>
          </p:cNvPicPr>
          <p:nvPr/>
        </p:nvPicPr>
        <p:blipFill rotWithShape="1">
          <a:blip r:embed="rId2"/>
          <a:srcRect l="6480" t="3847" r="37256" b="65812"/>
          <a:stretch/>
        </p:blipFill>
        <p:spPr>
          <a:xfrm>
            <a:off x="3193366" y="181600"/>
            <a:ext cx="5795889" cy="1329397"/>
          </a:xfrm>
          <a:prstGeom prst="rect">
            <a:avLst/>
          </a:prstGeom>
        </p:spPr>
      </p:pic>
      <p:sp>
        <p:nvSpPr>
          <p:cNvPr id="2" name="Título 1">
            <a:extLst>
              <a:ext uri="{FF2B5EF4-FFF2-40B4-BE49-F238E27FC236}">
                <a16:creationId xmlns:a16="http://schemas.microsoft.com/office/drawing/2014/main" id="{A448C5FE-B9F1-45E0-82C8-C2A88DD77736}"/>
              </a:ext>
            </a:extLst>
          </p:cNvPr>
          <p:cNvSpPr>
            <a:spLocks noGrp="1"/>
          </p:cNvSpPr>
          <p:nvPr>
            <p:ph type="title"/>
          </p:nvPr>
        </p:nvSpPr>
        <p:spPr>
          <a:xfrm>
            <a:off x="3492510" y="274798"/>
            <a:ext cx="5197600" cy="1143000"/>
          </a:xfrm>
        </p:spPr>
        <p:txBody>
          <a:bodyPr/>
          <a:lstStyle/>
          <a:p>
            <a:r>
              <a:rPr lang="es-ES" sz="2800" dirty="0"/>
              <a:t>PREVENCIÓN</a:t>
            </a:r>
          </a:p>
        </p:txBody>
      </p:sp>
      <p:sp>
        <p:nvSpPr>
          <p:cNvPr id="3" name="Marcador de contenido 2">
            <a:extLst>
              <a:ext uri="{FF2B5EF4-FFF2-40B4-BE49-F238E27FC236}">
                <a16:creationId xmlns:a16="http://schemas.microsoft.com/office/drawing/2014/main" id="{C69BC427-9AA2-42B4-B946-412454AA8947}"/>
              </a:ext>
            </a:extLst>
          </p:cNvPr>
          <p:cNvSpPr>
            <a:spLocks noGrp="1"/>
          </p:cNvSpPr>
          <p:nvPr>
            <p:ph idx="4294967295"/>
          </p:nvPr>
        </p:nvSpPr>
        <p:spPr>
          <a:xfrm>
            <a:off x="1029286" y="1550011"/>
            <a:ext cx="6904892" cy="4489450"/>
          </a:xfrm>
        </p:spPr>
        <p:txBody>
          <a:bodyPr/>
          <a:lstStyle/>
          <a:p>
            <a:pPr>
              <a:lnSpc>
                <a:spcPct val="100000"/>
              </a:lnSpc>
              <a:buFont typeface="Wingdings" panose="05000000000000000000" pitchFamily="2" charset="2"/>
              <a:buChar char="§"/>
            </a:pPr>
            <a:endParaRPr lang="es-ES" sz="2300" dirty="0"/>
          </a:p>
          <a:p>
            <a:pPr>
              <a:lnSpc>
                <a:spcPct val="100000"/>
              </a:lnSpc>
              <a:buFont typeface="Wingdings" panose="05000000000000000000" pitchFamily="2" charset="2"/>
              <a:buChar char="§"/>
            </a:pPr>
            <a:endParaRPr lang="es-ES" sz="2300" dirty="0"/>
          </a:p>
          <a:p>
            <a:pPr>
              <a:lnSpc>
                <a:spcPct val="100000"/>
              </a:lnSpc>
              <a:buFont typeface="Wingdings" panose="05000000000000000000" pitchFamily="2" charset="2"/>
              <a:buChar char="§"/>
            </a:pPr>
            <a:r>
              <a:rPr lang="es-ES" sz="2300" dirty="0"/>
              <a:t>Higiene mediante enjuagues con soluciones salinas.</a:t>
            </a:r>
          </a:p>
          <a:p>
            <a:pPr>
              <a:lnSpc>
                <a:spcPct val="100000"/>
              </a:lnSpc>
              <a:buFont typeface="Wingdings" panose="05000000000000000000" pitchFamily="2" charset="2"/>
              <a:buChar char="§"/>
            </a:pPr>
            <a:r>
              <a:rPr lang="es-ES" sz="2300" dirty="0"/>
              <a:t>Cuidado de la jeringa de triple función entre paciente y paciente.</a:t>
            </a:r>
          </a:p>
          <a:p>
            <a:pPr>
              <a:lnSpc>
                <a:spcPct val="100000"/>
              </a:lnSpc>
              <a:buFont typeface="Wingdings" panose="05000000000000000000" pitchFamily="2" charset="2"/>
              <a:buChar char="§"/>
            </a:pPr>
            <a:r>
              <a:rPr lang="es-ES" sz="2300" dirty="0"/>
              <a:t>EPIS.</a:t>
            </a:r>
          </a:p>
          <a:p>
            <a:pPr>
              <a:buFont typeface="Wingdings" panose="05000000000000000000" pitchFamily="2" charset="2"/>
              <a:buChar char="§"/>
            </a:pPr>
            <a:endParaRPr lang="es-ES" dirty="0"/>
          </a:p>
          <a:p>
            <a:pPr marL="0" indent="0">
              <a:buNone/>
            </a:pPr>
            <a:endParaRPr lang="es-ES" dirty="0"/>
          </a:p>
        </p:txBody>
      </p:sp>
      <p:pic>
        <p:nvPicPr>
          <p:cNvPr id="7" name="Imagen 6">
            <a:extLst>
              <a:ext uri="{FF2B5EF4-FFF2-40B4-BE49-F238E27FC236}">
                <a16:creationId xmlns:a16="http://schemas.microsoft.com/office/drawing/2014/main" id="{A014E96E-814C-40CA-AFE3-4074134836E7}"/>
              </a:ext>
            </a:extLst>
          </p:cNvPr>
          <p:cNvPicPr>
            <a:picLocks noChangeAspect="1"/>
          </p:cNvPicPr>
          <p:nvPr/>
        </p:nvPicPr>
        <p:blipFill>
          <a:blip r:embed="rId3"/>
          <a:stretch>
            <a:fillRect/>
          </a:stretch>
        </p:blipFill>
        <p:spPr>
          <a:xfrm>
            <a:off x="4313594" y="3710252"/>
            <a:ext cx="403020" cy="403020"/>
          </a:xfrm>
          <a:prstGeom prst="rect">
            <a:avLst/>
          </a:prstGeom>
        </p:spPr>
      </p:pic>
      <p:pic>
        <p:nvPicPr>
          <p:cNvPr id="9" name="Imagen 8">
            <a:extLst>
              <a:ext uri="{FF2B5EF4-FFF2-40B4-BE49-F238E27FC236}">
                <a16:creationId xmlns:a16="http://schemas.microsoft.com/office/drawing/2014/main" id="{2B21E2A3-F05A-4E37-B05C-87734F99B8F2}"/>
              </a:ext>
            </a:extLst>
          </p:cNvPr>
          <p:cNvPicPr>
            <a:picLocks noChangeAspect="1"/>
          </p:cNvPicPr>
          <p:nvPr/>
        </p:nvPicPr>
        <p:blipFill>
          <a:blip r:embed="rId4"/>
          <a:stretch>
            <a:fillRect/>
          </a:stretch>
        </p:blipFill>
        <p:spPr>
          <a:xfrm>
            <a:off x="2376841" y="4132946"/>
            <a:ext cx="422694" cy="422694"/>
          </a:xfrm>
          <a:prstGeom prst="rect">
            <a:avLst/>
          </a:prstGeom>
        </p:spPr>
      </p:pic>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6974" y="2915930"/>
            <a:ext cx="427208" cy="427208"/>
          </a:xfrm>
          <a:prstGeom prst="rect">
            <a:avLst/>
          </a:prstGeom>
        </p:spPr>
      </p:pic>
    </p:spTree>
    <p:extLst>
      <p:ext uri="{BB962C8B-B14F-4D97-AF65-F5344CB8AC3E}">
        <p14:creationId xmlns:p14="http://schemas.microsoft.com/office/powerpoint/2010/main" val="289365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778E3-1F3F-4921-A5A8-0FBC4DFD4E84}"/>
              </a:ext>
            </a:extLst>
          </p:cNvPr>
          <p:cNvSpPr>
            <a:spLocks noGrp="1"/>
          </p:cNvSpPr>
          <p:nvPr>
            <p:ph type="title"/>
          </p:nvPr>
        </p:nvSpPr>
        <p:spPr>
          <a:xfrm>
            <a:off x="2730887" y="217567"/>
            <a:ext cx="6744080" cy="1143000"/>
          </a:xfrm>
        </p:spPr>
        <p:txBody>
          <a:bodyPr>
            <a:normAutofit fontScale="90000"/>
          </a:bodyPr>
          <a:lstStyle/>
          <a:p>
            <a:br>
              <a:rPr lang="es-ES" b="1" dirty="0"/>
            </a:br>
            <a:r>
              <a:rPr lang="es-ES" sz="3100" b="1" dirty="0"/>
              <a:t>Infecciones por citomegalovirus</a:t>
            </a:r>
            <a:br>
              <a:rPr lang="es-ES" b="1" dirty="0"/>
            </a:br>
            <a:endParaRPr lang="es-ES" dirty="0"/>
          </a:p>
        </p:txBody>
      </p:sp>
      <p:sp>
        <p:nvSpPr>
          <p:cNvPr id="3" name="Marcador de contenido 2">
            <a:extLst>
              <a:ext uri="{FF2B5EF4-FFF2-40B4-BE49-F238E27FC236}">
                <a16:creationId xmlns:a16="http://schemas.microsoft.com/office/drawing/2014/main" id="{A23877FA-6AD4-4965-9A6F-FBAA298D327D}"/>
              </a:ext>
            </a:extLst>
          </p:cNvPr>
          <p:cNvSpPr>
            <a:spLocks noGrp="1"/>
          </p:cNvSpPr>
          <p:nvPr>
            <p:ph idx="1"/>
          </p:nvPr>
        </p:nvSpPr>
        <p:spPr>
          <a:xfrm>
            <a:off x="845127" y="1360568"/>
            <a:ext cx="10515600" cy="4819570"/>
          </a:xfrm>
        </p:spPr>
        <p:txBody>
          <a:bodyPr>
            <a:noAutofit/>
          </a:bodyPr>
          <a:lstStyle/>
          <a:p>
            <a:pPr marL="0" indent="0" algn="just">
              <a:buNone/>
            </a:pPr>
            <a:r>
              <a:rPr lang="es-ES" sz="2400" dirty="0"/>
              <a:t>Es una infección vírica muy común. Es un tipo del virus del herpes, todos los virus del herpes permanecen en el cuerpo durante toda la vida. Si el sistema inmunitario se ve debilitado en el futuro, este virus puede tener la posibilidad de activarse y causar síntomas.  </a:t>
            </a:r>
          </a:p>
          <a:p>
            <a:pPr marL="0" indent="0">
              <a:buNone/>
            </a:pPr>
            <a:endParaRPr lang="es-ES" sz="2400" dirty="0"/>
          </a:p>
          <a:p>
            <a:pPr marL="0" indent="0">
              <a:buNone/>
            </a:pPr>
            <a:r>
              <a:rPr lang="es-ES" sz="2400" dirty="0"/>
              <a:t>Puede propagarse por:</a:t>
            </a:r>
          </a:p>
          <a:p>
            <a:pPr marL="38100" indent="0">
              <a:lnSpc>
                <a:spcPct val="120000"/>
              </a:lnSpc>
              <a:buNone/>
            </a:pPr>
            <a:r>
              <a:rPr lang="es-ES" sz="2400" dirty="0"/>
              <a:t>                 </a:t>
            </a:r>
          </a:p>
          <a:p>
            <a:pPr marL="38100" indent="0">
              <a:lnSpc>
                <a:spcPct val="120000"/>
              </a:lnSpc>
              <a:buNone/>
            </a:pPr>
            <a:r>
              <a:rPr lang="es-ES" sz="2400" dirty="0"/>
              <a:t> </a:t>
            </a:r>
            <a:endParaRPr lang="es-ES" dirty="0"/>
          </a:p>
          <a:p>
            <a:pPr marL="38100" indent="0">
              <a:lnSpc>
                <a:spcPct val="120000"/>
              </a:lnSpc>
              <a:buNone/>
            </a:pPr>
            <a:endParaRPr lang="es-ES" dirty="0"/>
          </a:p>
          <a:p>
            <a:pPr marL="38100" indent="0">
              <a:lnSpc>
                <a:spcPct val="120000"/>
              </a:lnSpc>
              <a:buNone/>
            </a:pPr>
            <a:r>
              <a:rPr lang="es-ES" dirty="0"/>
              <a:t> </a:t>
            </a:r>
          </a:p>
          <a:p>
            <a:pPr marL="0" indent="0">
              <a:buNone/>
            </a:pPr>
            <a:endParaRPr lang="es-ES" dirty="0"/>
          </a:p>
        </p:txBody>
      </p:sp>
      <p:pic>
        <p:nvPicPr>
          <p:cNvPr id="5" name="Imagen 4" descr="Resultado de imagen de sangre">
            <a:extLst>
              <a:ext uri="{FF2B5EF4-FFF2-40B4-BE49-F238E27FC236}">
                <a16:creationId xmlns:a16="http://schemas.microsoft.com/office/drawing/2014/main" id="{50239635-E227-4C2E-B764-98B918BA18AE}"/>
              </a:ext>
            </a:extLst>
          </p:cNvPr>
          <p:cNvPicPr/>
          <p:nvPr/>
        </p:nvPicPr>
        <p:blipFill rotWithShape="1">
          <a:blip r:embed="rId2">
            <a:extLst>
              <a:ext uri="{BEBA8EAE-BF5A-486C-A8C5-ECC9F3942E4B}">
                <a14:imgProps xmlns:a14="http://schemas.microsoft.com/office/drawing/2010/main">
                  <a14:imgLayer r:embed="rId3">
                    <a14:imgEffect>
                      <a14:backgroundRemoval t="3016" b="99048" l="32417" r="68750"/>
                    </a14:imgEffect>
                  </a14:imgLayer>
                </a14:imgProps>
              </a:ext>
              <a:ext uri="{28A0092B-C50C-407E-A947-70E740481C1C}">
                <a14:useLocalDpi xmlns:a14="http://schemas.microsoft.com/office/drawing/2010/main" val="0"/>
              </a:ext>
            </a:extLst>
          </a:blip>
          <a:srcRect l="31637" r="29534"/>
          <a:stretch/>
        </p:blipFill>
        <p:spPr bwMode="auto">
          <a:xfrm>
            <a:off x="1274042" y="4195329"/>
            <a:ext cx="610830" cy="775701"/>
          </a:xfrm>
          <a:prstGeom prst="rect">
            <a:avLst/>
          </a:prstGeom>
          <a:noFill/>
          <a:ln>
            <a:noFill/>
          </a:ln>
          <a:extLst>
            <a:ext uri="{53640926-AAD7-44D8-BBD7-CCE9431645EC}">
              <a14:shadowObscured xmlns:a14="http://schemas.microsoft.com/office/drawing/2010/main"/>
            </a:ext>
          </a:extLst>
        </p:spPr>
      </p:pic>
      <p:pic>
        <p:nvPicPr>
          <p:cNvPr id="7" name="Imagen 6" descr="Resultado de imagen de saliva png">
            <a:extLst>
              <a:ext uri="{FF2B5EF4-FFF2-40B4-BE49-F238E27FC236}">
                <a16:creationId xmlns:a16="http://schemas.microsoft.com/office/drawing/2014/main" id="{A5E33B84-976C-4F31-AEFC-FE3558C994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50394" y="4877112"/>
            <a:ext cx="702628" cy="662522"/>
          </a:xfrm>
          <a:prstGeom prst="rect">
            <a:avLst/>
          </a:prstGeom>
          <a:noFill/>
          <a:ln>
            <a:noFill/>
          </a:ln>
        </p:spPr>
      </p:pic>
      <p:pic>
        <p:nvPicPr>
          <p:cNvPr id="8" name="Imagen 7" descr="Resultado de imagen de corazón png">
            <a:extLst>
              <a:ext uri="{FF2B5EF4-FFF2-40B4-BE49-F238E27FC236}">
                <a16:creationId xmlns:a16="http://schemas.microsoft.com/office/drawing/2014/main" id="{D98BAB43-C949-4594-8858-589A1AE59D37}"/>
              </a:ext>
            </a:extLst>
          </p:cNvPr>
          <p:cNvPicPr/>
          <p:nvPr/>
        </p:nvPicPr>
        <p:blipFill rotWithShape="1">
          <a:blip r:embed="rId5">
            <a:extLst>
              <a:ext uri="{28A0092B-C50C-407E-A947-70E740481C1C}">
                <a14:useLocalDpi xmlns:a14="http://schemas.microsoft.com/office/drawing/2010/main" val="0"/>
              </a:ext>
            </a:extLst>
          </a:blip>
          <a:srcRect l="5248" t="11986" r="5946" b="13098"/>
          <a:stretch/>
        </p:blipFill>
        <p:spPr bwMode="auto">
          <a:xfrm>
            <a:off x="1242273" y="5713539"/>
            <a:ext cx="662604" cy="681783"/>
          </a:xfrm>
          <a:prstGeom prst="rect">
            <a:avLst/>
          </a:prstGeom>
          <a:noFill/>
          <a:ln>
            <a:noFill/>
          </a:ln>
          <a:extLst>
            <a:ext uri="{53640926-AAD7-44D8-BBD7-CCE9431645EC}">
              <a14:shadowObscured xmlns:a14="http://schemas.microsoft.com/office/drawing/2010/main"/>
            </a:ext>
          </a:extLst>
        </p:spPr>
      </p:pic>
      <p:pic>
        <p:nvPicPr>
          <p:cNvPr id="9" name="Imagen 8" descr="Imagen relacionada">
            <a:extLst>
              <a:ext uri="{FF2B5EF4-FFF2-40B4-BE49-F238E27FC236}">
                <a16:creationId xmlns:a16="http://schemas.microsoft.com/office/drawing/2014/main" id="{A10BE7A1-F178-4457-BFB4-24C9AB4D75C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944590" y="4974503"/>
            <a:ext cx="830816" cy="662521"/>
          </a:xfrm>
          <a:prstGeom prst="rect">
            <a:avLst/>
          </a:prstGeom>
          <a:noFill/>
          <a:ln>
            <a:noFill/>
          </a:ln>
        </p:spPr>
      </p:pic>
      <p:pic>
        <p:nvPicPr>
          <p:cNvPr id="10" name="Imagen 9" descr="Imagen relacionada">
            <a:extLst>
              <a:ext uri="{FF2B5EF4-FFF2-40B4-BE49-F238E27FC236}">
                <a16:creationId xmlns:a16="http://schemas.microsoft.com/office/drawing/2014/main" id="{5ECCEE84-EB46-4DCF-A05D-E1FEDEA598F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990489" y="4245043"/>
            <a:ext cx="610829" cy="521321"/>
          </a:xfrm>
          <a:prstGeom prst="rect">
            <a:avLst/>
          </a:prstGeom>
          <a:noFill/>
          <a:ln>
            <a:noFill/>
          </a:ln>
        </p:spPr>
      </p:pic>
      <p:sp>
        <p:nvSpPr>
          <p:cNvPr id="4" name="Rectángulo 3">
            <a:extLst>
              <a:ext uri="{FF2B5EF4-FFF2-40B4-BE49-F238E27FC236}">
                <a16:creationId xmlns:a16="http://schemas.microsoft.com/office/drawing/2014/main" id="{BEFC48DB-AB5E-40CF-AE1E-D6B4B06CE0BA}"/>
              </a:ext>
            </a:extLst>
          </p:cNvPr>
          <p:cNvSpPr/>
          <p:nvPr/>
        </p:nvSpPr>
        <p:spPr>
          <a:xfrm>
            <a:off x="6642262" y="3562143"/>
            <a:ext cx="5111262" cy="3046988"/>
          </a:xfrm>
          <a:prstGeom prst="rect">
            <a:avLst/>
          </a:prstGeom>
        </p:spPr>
        <p:txBody>
          <a:bodyPr wrap="square">
            <a:spAutoFit/>
          </a:bodyPr>
          <a:lstStyle/>
          <a:p>
            <a:pPr marL="38100" indent="0">
              <a:buNone/>
            </a:pPr>
            <a:r>
              <a:rPr lang="es-ES" sz="2400" dirty="0">
                <a:solidFill>
                  <a:schemeClr val="dk1"/>
                </a:solidFill>
                <a:latin typeface="PT Serif"/>
                <a:sym typeface="PT Serif"/>
              </a:rPr>
              <a:t>Las manifestaciones clínicas más frecuentes son: </a:t>
            </a:r>
          </a:p>
          <a:p>
            <a:pPr marL="38100" indent="0">
              <a:buNone/>
            </a:pPr>
            <a:endParaRPr lang="es-ES" sz="2400" dirty="0">
              <a:solidFill>
                <a:schemeClr val="dk1"/>
              </a:solidFill>
              <a:latin typeface="PT Serif"/>
              <a:sym typeface="PT Serif"/>
            </a:endParaRPr>
          </a:p>
          <a:p>
            <a:pPr>
              <a:buFont typeface="Wingdings" panose="05000000000000000000" pitchFamily="2" charset="2"/>
              <a:buChar char="§"/>
            </a:pPr>
            <a:r>
              <a:rPr lang="es-ES" sz="2400" dirty="0">
                <a:solidFill>
                  <a:schemeClr val="dk1"/>
                </a:solidFill>
                <a:latin typeface="PT Serif"/>
                <a:sym typeface="PT Serif"/>
              </a:rPr>
              <a:t>Inflamación de ganglios linfáticos.</a:t>
            </a:r>
          </a:p>
          <a:p>
            <a:pPr>
              <a:buFont typeface="Wingdings" panose="05000000000000000000" pitchFamily="2" charset="2"/>
              <a:buChar char="§"/>
            </a:pPr>
            <a:r>
              <a:rPr lang="es-ES" sz="2400" dirty="0">
                <a:solidFill>
                  <a:schemeClr val="dk1"/>
                </a:solidFill>
                <a:latin typeface="PT Serif"/>
                <a:sym typeface="PT Serif"/>
              </a:rPr>
              <a:t>Fiebre.</a:t>
            </a:r>
          </a:p>
          <a:p>
            <a:pPr>
              <a:buFont typeface="Wingdings" panose="05000000000000000000" pitchFamily="2" charset="2"/>
              <a:buChar char="§"/>
            </a:pPr>
            <a:r>
              <a:rPr lang="es-ES" sz="2400" dirty="0">
                <a:solidFill>
                  <a:schemeClr val="dk1"/>
                </a:solidFill>
                <a:latin typeface="PT Serif"/>
                <a:sym typeface="PT Serif"/>
              </a:rPr>
              <a:t>Erupción cutánea.</a:t>
            </a:r>
          </a:p>
          <a:p>
            <a:pPr>
              <a:buFont typeface="Wingdings" panose="05000000000000000000" pitchFamily="2" charset="2"/>
              <a:buChar char="§"/>
            </a:pPr>
            <a:r>
              <a:rPr lang="es-ES" sz="2400" dirty="0">
                <a:solidFill>
                  <a:schemeClr val="dk1"/>
                </a:solidFill>
                <a:latin typeface="PT Serif"/>
                <a:sym typeface="PT Serif"/>
              </a:rPr>
              <a:t>Dolores musculares.</a:t>
            </a:r>
          </a:p>
          <a:p>
            <a:pPr>
              <a:buFont typeface="Wingdings" panose="05000000000000000000" pitchFamily="2" charset="2"/>
              <a:buChar char="§"/>
            </a:pPr>
            <a:r>
              <a:rPr lang="es-ES" sz="2400" dirty="0">
                <a:solidFill>
                  <a:schemeClr val="dk1"/>
                </a:solidFill>
                <a:latin typeface="PT Serif"/>
                <a:sym typeface="PT Serif"/>
              </a:rPr>
              <a:t>Dolor de garganta.</a:t>
            </a:r>
          </a:p>
        </p:txBody>
      </p:sp>
      <p:sp>
        <p:nvSpPr>
          <p:cNvPr id="6" name="Rectángulo 5">
            <a:extLst>
              <a:ext uri="{FF2B5EF4-FFF2-40B4-BE49-F238E27FC236}">
                <a16:creationId xmlns:a16="http://schemas.microsoft.com/office/drawing/2014/main" id="{F9B392DA-7806-4448-93FF-34DF2F0E4346}"/>
              </a:ext>
            </a:extLst>
          </p:cNvPr>
          <p:cNvSpPr/>
          <p:nvPr/>
        </p:nvSpPr>
        <p:spPr>
          <a:xfrm>
            <a:off x="2730887" y="4443424"/>
            <a:ext cx="118546" cy="11318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77BB7390-713E-4EE9-99FF-FBF1D2856C73}"/>
              </a:ext>
            </a:extLst>
          </p:cNvPr>
          <p:cNvSpPr/>
          <p:nvPr/>
        </p:nvSpPr>
        <p:spPr>
          <a:xfrm>
            <a:off x="2738616" y="5085637"/>
            <a:ext cx="118546" cy="11318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441F1E8D-6668-495F-9772-72E04C8ECFB7}"/>
              </a:ext>
            </a:extLst>
          </p:cNvPr>
          <p:cNvSpPr/>
          <p:nvPr/>
        </p:nvSpPr>
        <p:spPr>
          <a:xfrm>
            <a:off x="992455" y="4443424"/>
            <a:ext cx="118546" cy="11318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6DD7C36-027A-42CF-9F8A-90EA9B94482E}"/>
              </a:ext>
            </a:extLst>
          </p:cNvPr>
          <p:cNvSpPr/>
          <p:nvPr/>
        </p:nvSpPr>
        <p:spPr>
          <a:xfrm>
            <a:off x="1006006" y="5085637"/>
            <a:ext cx="118546" cy="11318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48A07144-8720-4B8A-BCAF-9673AD7A4C9C}"/>
              </a:ext>
            </a:extLst>
          </p:cNvPr>
          <p:cNvSpPr/>
          <p:nvPr/>
        </p:nvSpPr>
        <p:spPr>
          <a:xfrm>
            <a:off x="1006006" y="5880525"/>
            <a:ext cx="118546" cy="11318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0994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D08E521-5574-4B37-AE98-6569A1D8E2C4}"/>
              </a:ext>
            </a:extLst>
          </p:cNvPr>
          <p:cNvSpPr>
            <a:spLocks noGrp="1"/>
          </p:cNvSpPr>
          <p:nvPr>
            <p:ph type="body" idx="1"/>
          </p:nvPr>
        </p:nvSpPr>
        <p:spPr>
          <a:xfrm>
            <a:off x="1244831" y="2040154"/>
            <a:ext cx="10546400" cy="4287300"/>
          </a:xfrm>
        </p:spPr>
        <p:txBody>
          <a:bodyPr/>
          <a:lstStyle/>
          <a:p>
            <a:pPr marL="342900" indent="-342900">
              <a:buFont typeface="Wingdings" panose="05000000000000000000" pitchFamily="2" charset="2"/>
              <a:buChar char="§"/>
            </a:pPr>
            <a:r>
              <a:rPr lang="es-ES" sz="2400" dirty="0"/>
              <a:t>Barreras de protección </a:t>
            </a:r>
          </a:p>
          <a:p>
            <a:pPr marL="342900" indent="-342900" algn="just">
              <a:buFont typeface="Wingdings" panose="05000000000000000000" pitchFamily="2" charset="2"/>
              <a:buChar char="§"/>
            </a:pPr>
            <a:r>
              <a:rPr lang="es-ES" sz="2400" dirty="0"/>
              <a:t>Extremar la precaución con el uso de material punzante en el gabinete dental, para ello se asignarán contenedores amarillos.</a:t>
            </a:r>
          </a:p>
          <a:p>
            <a:pPr marL="342900" indent="-342900">
              <a:buFont typeface="Wingdings" panose="05000000000000000000" pitchFamily="2" charset="2"/>
              <a:buChar char="§"/>
            </a:pPr>
            <a:r>
              <a:rPr lang="es-ES" sz="2400" dirty="0"/>
              <a:t> Es importante vigilar la correcta utilización de los materiales desechables o </a:t>
            </a:r>
            <a:r>
              <a:rPr lang="es-ES" sz="2400" dirty="0" err="1"/>
              <a:t>monousos</a:t>
            </a:r>
            <a:r>
              <a:rPr lang="es-ES" sz="2400" dirty="0"/>
              <a:t>, como vasos, servilletas, baberos…etc.</a:t>
            </a:r>
          </a:p>
          <a:p>
            <a:pPr marL="0" indent="0">
              <a:buNone/>
            </a:pPr>
            <a:endParaRPr lang="es-ES" dirty="0"/>
          </a:p>
        </p:txBody>
      </p:sp>
      <p:pic>
        <p:nvPicPr>
          <p:cNvPr id="5" name="Imagen 4">
            <a:extLst>
              <a:ext uri="{FF2B5EF4-FFF2-40B4-BE49-F238E27FC236}">
                <a16:creationId xmlns:a16="http://schemas.microsoft.com/office/drawing/2014/main" id="{539AD108-B4CE-4B5A-86E0-AEC356CE2690}"/>
              </a:ext>
            </a:extLst>
          </p:cNvPr>
          <p:cNvPicPr>
            <a:picLocks noChangeAspect="1"/>
          </p:cNvPicPr>
          <p:nvPr/>
        </p:nvPicPr>
        <p:blipFill>
          <a:blip r:embed="rId2"/>
          <a:stretch>
            <a:fillRect/>
          </a:stretch>
        </p:blipFill>
        <p:spPr>
          <a:xfrm flipH="1">
            <a:off x="8989255" y="3010403"/>
            <a:ext cx="636304" cy="716483"/>
          </a:xfrm>
          <a:prstGeom prst="rect">
            <a:avLst/>
          </a:prstGeom>
        </p:spPr>
      </p:pic>
      <p:pic>
        <p:nvPicPr>
          <p:cNvPr id="4" name="Imagen 3">
            <a:extLst>
              <a:ext uri="{FF2B5EF4-FFF2-40B4-BE49-F238E27FC236}">
                <a16:creationId xmlns:a16="http://schemas.microsoft.com/office/drawing/2014/main" id="{B5A36126-3416-4509-9222-C09E5B959C32}"/>
              </a:ext>
            </a:extLst>
          </p:cNvPr>
          <p:cNvPicPr>
            <a:picLocks noChangeAspect="1"/>
          </p:cNvPicPr>
          <p:nvPr/>
        </p:nvPicPr>
        <p:blipFill rotWithShape="1">
          <a:blip r:embed="rId3"/>
          <a:srcRect l="6480" t="3847" r="37256" b="65812"/>
          <a:stretch/>
        </p:blipFill>
        <p:spPr>
          <a:xfrm>
            <a:off x="3193366" y="181600"/>
            <a:ext cx="5795889" cy="1329397"/>
          </a:xfrm>
          <a:prstGeom prst="rect">
            <a:avLst/>
          </a:prstGeom>
        </p:spPr>
      </p:pic>
      <p:sp>
        <p:nvSpPr>
          <p:cNvPr id="2" name="Título 1">
            <a:extLst>
              <a:ext uri="{FF2B5EF4-FFF2-40B4-BE49-F238E27FC236}">
                <a16:creationId xmlns:a16="http://schemas.microsoft.com/office/drawing/2014/main" id="{2573578B-C433-4E81-A7E2-F87347FB4D65}"/>
              </a:ext>
            </a:extLst>
          </p:cNvPr>
          <p:cNvSpPr>
            <a:spLocks noGrp="1"/>
          </p:cNvSpPr>
          <p:nvPr>
            <p:ph type="title"/>
          </p:nvPr>
        </p:nvSpPr>
        <p:spPr/>
        <p:txBody>
          <a:bodyPr>
            <a:normAutofit/>
          </a:bodyPr>
          <a:lstStyle/>
          <a:p>
            <a:br>
              <a:rPr lang="es-ES" b="1" dirty="0"/>
            </a:br>
            <a:r>
              <a:rPr lang="es-ES" sz="2800" b="1" dirty="0"/>
              <a:t>PREVENCIÓN</a:t>
            </a:r>
            <a:endParaRPr lang="es-ES" sz="2800" dirty="0"/>
          </a:p>
        </p:txBody>
      </p:sp>
      <p:pic>
        <p:nvPicPr>
          <p:cNvPr id="7" name="Imagen 6">
            <a:extLst>
              <a:ext uri="{FF2B5EF4-FFF2-40B4-BE49-F238E27FC236}">
                <a16:creationId xmlns:a16="http://schemas.microsoft.com/office/drawing/2014/main" id="{50204C0A-8F29-4166-817A-50C94E442463}"/>
              </a:ext>
            </a:extLst>
          </p:cNvPr>
          <p:cNvPicPr>
            <a:picLocks noChangeAspect="1"/>
          </p:cNvPicPr>
          <p:nvPr/>
        </p:nvPicPr>
        <p:blipFill>
          <a:blip r:embed="rId4"/>
          <a:stretch>
            <a:fillRect/>
          </a:stretch>
        </p:blipFill>
        <p:spPr>
          <a:xfrm>
            <a:off x="4771873" y="2038172"/>
            <a:ext cx="775009" cy="775009"/>
          </a:xfrm>
          <a:prstGeom prst="rect">
            <a:avLst/>
          </a:prstGeom>
        </p:spPr>
      </p:pic>
      <p:pic>
        <p:nvPicPr>
          <p:cNvPr id="9" name="Imagen 8">
            <a:extLst>
              <a:ext uri="{FF2B5EF4-FFF2-40B4-BE49-F238E27FC236}">
                <a16:creationId xmlns:a16="http://schemas.microsoft.com/office/drawing/2014/main" id="{66C02DFD-D863-4A79-8444-7E2A17113723}"/>
              </a:ext>
            </a:extLst>
          </p:cNvPr>
          <p:cNvPicPr>
            <a:picLocks noChangeAspect="1"/>
          </p:cNvPicPr>
          <p:nvPr/>
        </p:nvPicPr>
        <p:blipFill>
          <a:blip r:embed="rId5"/>
          <a:stretch>
            <a:fillRect/>
          </a:stretch>
        </p:blipFill>
        <p:spPr>
          <a:xfrm>
            <a:off x="8662885" y="4140539"/>
            <a:ext cx="556596" cy="556596"/>
          </a:xfrm>
          <a:prstGeom prst="rect">
            <a:avLst/>
          </a:prstGeom>
        </p:spPr>
      </p:pic>
    </p:spTree>
    <p:extLst>
      <p:ext uri="{BB962C8B-B14F-4D97-AF65-F5344CB8AC3E}">
        <p14:creationId xmlns:p14="http://schemas.microsoft.com/office/powerpoint/2010/main" val="85997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8630" y="973777"/>
            <a:ext cx="11336066" cy="5323668"/>
          </a:xfrm>
        </p:spPr>
        <p:txBody>
          <a:bodyPr>
            <a:normAutofit/>
          </a:bodyPr>
          <a:lstStyle/>
          <a:p>
            <a:pPr marL="0" indent="0" algn="just">
              <a:buNone/>
            </a:pPr>
            <a:r>
              <a:rPr lang="es-ES" sz="2300" dirty="0"/>
              <a:t>Es una enfermedad infecciosa que suele afectar a los pulmones y es causada por el bacilo de Koch. Se transmite de una persona a otra a través de </a:t>
            </a:r>
            <a:r>
              <a:rPr lang="es-ES" sz="2300" dirty="0" err="1"/>
              <a:t>gotículas</a:t>
            </a:r>
            <a:r>
              <a:rPr lang="es-ES" sz="2300" dirty="0"/>
              <a:t> generadas en el aparato respiratorio de los pacientes con dicha enfermedad.</a:t>
            </a:r>
          </a:p>
          <a:p>
            <a:pPr marL="0" indent="0" algn="just">
              <a:buNone/>
            </a:pPr>
            <a:endParaRPr lang="es-ES" sz="2200" dirty="0"/>
          </a:p>
          <a:p>
            <a:pPr marL="0" indent="0" algn="just">
              <a:buNone/>
            </a:pPr>
            <a:endParaRPr lang="es-ES" sz="2200" dirty="0"/>
          </a:p>
          <a:p>
            <a:pPr marL="0" indent="0" algn="ctr">
              <a:buNone/>
            </a:pPr>
            <a:endParaRPr lang="es-ES" sz="2200" dirty="0"/>
          </a:p>
          <a:p>
            <a:pPr marL="0" indent="0" algn="ctr">
              <a:buNone/>
            </a:pPr>
            <a:endParaRPr lang="es-ES" sz="2200" dirty="0"/>
          </a:p>
          <a:p>
            <a:pPr marL="0" indent="0" algn="ctr">
              <a:lnSpc>
                <a:spcPct val="100000"/>
              </a:lnSpc>
              <a:buNone/>
            </a:pPr>
            <a:r>
              <a:rPr lang="es-ES" sz="2200" dirty="0"/>
              <a:t>Las manifestaciones clínicas </a:t>
            </a:r>
          </a:p>
          <a:p>
            <a:pPr marL="0" indent="0" algn="ctr">
              <a:lnSpc>
                <a:spcPct val="100000"/>
              </a:lnSpc>
              <a:buNone/>
            </a:pPr>
            <a:r>
              <a:rPr lang="es-ES" sz="2200" dirty="0"/>
              <a:t>más frecuentes son: </a:t>
            </a:r>
          </a:p>
          <a:p>
            <a:pPr marL="0" indent="0" algn="just">
              <a:buNone/>
            </a:pPr>
            <a:endParaRPr lang="es-ES" sz="2200" dirty="0"/>
          </a:p>
          <a:p>
            <a:pPr marL="0" indent="0" algn="just">
              <a:buNone/>
            </a:pPr>
            <a:endParaRPr lang="es-ES" sz="1400" dirty="0"/>
          </a:p>
          <a:p>
            <a:pPr marL="0" indent="0" algn="just">
              <a:buNone/>
            </a:pPr>
            <a:endParaRPr lang="es-ES" sz="1400" dirty="0"/>
          </a:p>
          <a:p>
            <a:pPr marL="0" indent="0" algn="just">
              <a:buNone/>
            </a:pPr>
            <a:endParaRPr lang="es-ES" sz="1400" dirty="0"/>
          </a:p>
          <a:p>
            <a:pPr marL="0" indent="0" algn="just">
              <a:buNone/>
            </a:pPr>
            <a:endParaRPr lang="es-ES" sz="1400" dirty="0"/>
          </a:p>
          <a:p>
            <a:pPr marL="0" indent="0" algn="just">
              <a:buNone/>
            </a:pPr>
            <a:endParaRPr lang="es-ES" sz="1400" dirty="0"/>
          </a:p>
        </p:txBody>
      </p:sp>
      <p:sp>
        <p:nvSpPr>
          <p:cNvPr id="2" name="1 Título"/>
          <p:cNvSpPr>
            <a:spLocks noGrp="1"/>
          </p:cNvSpPr>
          <p:nvPr>
            <p:ph type="title"/>
          </p:nvPr>
        </p:nvSpPr>
        <p:spPr/>
        <p:txBody>
          <a:bodyPr>
            <a:normAutofit/>
          </a:bodyPr>
          <a:lstStyle/>
          <a:p>
            <a:pPr algn="ctr"/>
            <a:r>
              <a:rPr lang="es-ES" sz="2800" b="1" dirty="0"/>
              <a:t>Tuberculosis</a:t>
            </a:r>
            <a:br>
              <a:rPr lang="es-ES" dirty="0"/>
            </a:br>
            <a:endParaRPr lang="es-ES" dirty="0"/>
          </a:p>
        </p:txBody>
      </p:sp>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98994">
                        <a14:foregroundMark x1="19718" y1="10723" x2="19718" y2="12470"/>
                        <a14:foregroundMark x1="20523" y1="24096" x2="20523" y2="24096"/>
                        <a14:foregroundMark x1="20121" y1="17229" x2="20121" y2="17229"/>
                        <a14:foregroundMark x1="15895" y1="23434" x2="15895" y2="23434"/>
                        <a14:foregroundMark x1="46412" y1="22048" x2="46412" y2="22048"/>
                        <a14:foregroundMark x1="48692" y1="13133" x2="48692" y2="13133"/>
                        <a14:foregroundMark x1="49832" y1="10422" x2="49832" y2="10422"/>
                        <a14:foregroundMark x1="49430" y1="6988" x2="49430" y2="6988"/>
                        <a14:foregroundMark x1="18578" y1="8675" x2="18578" y2="8675"/>
                        <a14:foregroundMark x1="20858" y1="6988" x2="20858" y2="6988"/>
                        <a14:foregroundMark x1="79946" y1="7651" x2="79946" y2="7651"/>
                        <a14:foregroundMark x1="48692" y1="50120" x2="48692" y2="50120"/>
                        <a14:foregroundMark x1="46412" y1="40542" x2="46412" y2="40542"/>
                        <a14:foregroundMark x1="50973" y1="45663" x2="50973" y2="45663"/>
                        <a14:foregroundMark x1="48290" y1="45301" x2="48290" y2="45301"/>
                        <a14:foregroundMark x1="18578" y1="42229" x2="18578" y2="42229"/>
                        <a14:foregroundMark x1="10597" y1="44277" x2="10597" y2="44277"/>
                        <a14:foregroundMark x1="19383" y1="53554" x2="19383" y2="53554"/>
                        <a14:foregroundMark x1="29242" y1="41928" x2="29242" y2="41928"/>
                        <a14:foregroundMark x1="80684" y1="45663" x2="80684" y2="45663"/>
                        <a14:foregroundMark x1="79209" y1="38494" x2="79209" y2="38494"/>
                        <a14:foregroundMark x1="20456" y1="23253" x2="20456" y2="23253"/>
                        <a14:foregroundMark x1="22267" y1="22530" x2="22267" y2="22530"/>
                        <a14:foregroundMark x1="24681" y1="22892" x2="24681" y2="22892"/>
                        <a14:foregroundMark x1="52046" y1="22711" x2="52046" y2="22711"/>
                        <a14:foregroundMark x1="73977" y1="21807" x2="73977" y2="21807"/>
                        <a14:foregroundMark x1="78605" y1="23072" x2="78605" y2="23072"/>
                        <a14:foregroundMark x1="80215" y1="15663" x2="80215" y2="15663"/>
                        <a14:foregroundMark x1="47015" y1="10964" x2="47015" y2="10964"/>
                        <a14:foregroundMark x1="76794" y1="7229" x2="76794" y2="7229"/>
                        <a14:foregroundMark x1="47217" y1="7410" x2="47217" y2="7410"/>
                        <a14:foregroundMark x1="20054" y1="69699" x2="20054" y2="69699"/>
                        <a14:foregroundMark x1="19852" y1="75120" x2="19852" y2="75120"/>
                        <a14:foregroundMark x1="17438" y1="70060" x2="17438" y2="70060"/>
                        <a14:foregroundMark x1="21663" y1="85964" x2="21663" y2="85964"/>
                        <a14:foregroundMark x1="50235" y1="77108" x2="50235" y2="77108"/>
                        <a14:foregroundMark x1="53253" y1="78012" x2="53253" y2="78012"/>
                        <a14:foregroundMark x1="48826" y1="82349" x2="48826" y2="82349"/>
                        <a14:foregroundMark x1="46613" y1="79819" x2="46613" y2="79819"/>
                        <a14:foregroundMark x1="45607" y1="77108" x2="45607" y2="77108"/>
                        <a14:foregroundMark x1="54863" y1="85060" x2="54863" y2="85060"/>
                        <a14:foregroundMark x1="51241" y1="85964" x2="51241" y2="85964"/>
                        <a14:foregroundMark x1="43595" y1="84880" x2="43595" y2="84880"/>
                        <a14:foregroundMark x1="48625" y1="86325" x2="48625" y2="86325"/>
                        <a14:foregroundMark x1="50637" y1="84337" x2="50637" y2="84337"/>
                        <a14:foregroundMark x1="44400" y1="79819" x2="44400" y2="79819"/>
                        <a14:foregroundMark x1="48625" y1="77470" x2="48625" y2="77470"/>
                        <a14:foregroundMark x1="49430" y1="76205" x2="49430" y2="76205"/>
                        <a14:foregroundMark x1="55064" y1="79819" x2="55064" y2="79819"/>
                        <a14:foregroundMark x1="53655" y1="80904" x2="53655" y2="80904"/>
                        <a14:foregroundMark x1="54661" y1="83072" x2="54661" y2="83072"/>
                        <a14:foregroundMark x1="78001" y1="75843" x2="78001" y2="75843"/>
                        <a14:foregroundMark x1="76593" y1="70964" x2="76593" y2="70964"/>
                        <a14:foregroundMark x1="80013" y1="70241" x2="80013" y2="70241"/>
                        <a14:foregroundMark x1="78404" y1="69337" x2="78404" y2="69337"/>
                        <a14:foregroundMark x1="78404" y1="74940" x2="78404" y2="75482"/>
                        <a14:foregroundMark x1="78404" y1="80542" x2="78404" y2="80542"/>
                        <a14:foregroundMark x1="78404" y1="85422" x2="78404" y2="85422"/>
                        <a14:foregroundMark x1="83032" y1="86687" x2="83032" y2="86687"/>
                        <a14:foregroundMark x1="51643" y1="51446" x2="51643" y2="51446"/>
                        <a14:foregroundMark x1="21663" y1="52530" x2="21663" y2="52530"/>
                        <a14:foregroundMark x1="75788" y1="52169" x2="75788" y2="52169"/>
                        <a14:foregroundMark x1="80416" y1="51807" x2="80416" y2="51807"/>
                        <a14:foregroundMark x1="81824" y1="54157" x2="81824" y2="54157"/>
                        <a14:foregroundMark x1="81422" y1="39157" x2="81422" y2="39157"/>
                        <a14:foregroundMark x1="92622" y1="44036" x2="92622" y2="44036"/>
                        <a14:foregroundMark x1="77398" y1="36265" x2="77398" y2="36265"/>
                        <a14:foregroundMark x1="45205" y1="10241" x2="45205" y2="10241"/>
                        <a14:foregroundMark x1="48625" y1="9699" x2="48625" y2="9699"/>
                        <a14:foregroundMark x1="50235" y1="10783" x2="50235" y2="10783"/>
                        <a14:foregroundMark x1="50838" y1="9699" x2="50838" y2="9699"/>
                        <a14:foregroundMark x1="20858" y1="38434" x2="20858" y2="38434"/>
                        <a14:foregroundMark x1="76392" y1="38976" x2="76392" y2="38976"/>
                        <a14:foregroundMark x1="76392" y1="41145" x2="76392" y2="41145"/>
                        <a14:foregroundMark x1="78001" y1="40422" x2="78001" y2="40422"/>
                        <a14:foregroundMark x1="78001" y1="40422" x2="78001" y2="40422"/>
                        <a14:foregroundMark x1="78203" y1="40060" x2="78203" y2="40060"/>
                        <a14:foregroundMark x1="78605" y1="39699" x2="78605" y2="39699"/>
                        <a14:foregroundMark x1="79007" y1="39699" x2="79007" y2="39699"/>
                        <a14:foregroundMark x1="79209" y1="39337" x2="79209" y2="39337"/>
                        <a14:foregroundMark x1="79611" y1="38795" x2="79611" y2="38795"/>
                        <a14:foregroundMark x1="79611" y1="38795" x2="79611" y2="38795"/>
                        <a14:foregroundMark x1="15828" y1="53614" x2="15828" y2="53614"/>
                        <a14:foregroundMark x1="25285" y1="54157" x2="25285" y2="54157"/>
                        <a14:foregroundMark x1="15627" y1="85964" x2="15627" y2="85964"/>
                        <a14:foregroundMark x1="26693" y1="86506" x2="13213" y2="84699"/>
                        <a14:foregroundMark x1="19651" y1="81627" x2="20858" y2="68253"/>
                        <a14:foregroundMark x1="20456" y1="69880" x2="20456" y2="69880"/>
                        <a14:foregroundMark x1="79410" y1="87410" x2="78605" y2="67892"/>
                        <a14:foregroundMark x1="78404" y1="86325" x2="72569" y2="86145"/>
                        <a14:foregroundMark x1="78404" y1="55602" x2="79410" y2="34819"/>
                        <a14:foregroundMark x1="85178" y1="39157" x2="80617" y2="35181"/>
                        <a14:foregroundMark x1="86989" y1="41506" x2="85580" y2="38795"/>
                        <a14:foregroundMark x1="72971" y1="40783" x2="73977" y2="43494"/>
                        <a14:foregroundMark x1="75184" y1="49458" x2="75587" y2="47831"/>
                        <a14:foregroundMark x1="71764" y1="54699" x2="84574" y2="54337"/>
                        <a14:foregroundMark x1="86787" y1="55241" x2="83233" y2="51627"/>
                        <a14:foregroundMark x1="91013" y1="46386" x2="91616" y2="41325"/>
                        <a14:foregroundMark x1="45205" y1="83072" x2="44601" y2="76747"/>
                        <a14:foregroundMark x1="55869" y1="75482" x2="57478" y2="74036"/>
                        <a14:foregroundMark x1="27498" y1="55241" x2="15426" y2="51627"/>
                        <a14:foregroundMark x1="16030" y1="38253" x2="23877" y2="38072"/>
                        <a14:foregroundMark x1="30516" y1="46566" x2="29309" y2="44940"/>
                        <a14:foregroundMark x1="30718" y1="49819" x2="29510" y2="48193"/>
                        <a14:foregroundMark x1="11804" y1="49096" x2="10195" y2="47470"/>
                        <a14:foregroundMark x1="11603" y1="42410" x2="10396" y2="40783"/>
                        <a14:foregroundMark x1="24078" y1="24518" x2="18444" y2="15482"/>
                        <a14:foregroundMark x1="21060" y1="16566" x2="15627" y2="8313"/>
                        <a14:foregroundMark x1="13414" y1="17831" x2="14420" y2="17470"/>
                        <a14:foregroundMark x1="14017" y1="19096" x2="14621" y2="18735"/>
                        <a14:foregroundMark x1="50436" y1="24880" x2="48424" y2="21084"/>
                        <a14:foregroundMark x1="48625" y1="17470" x2="43394" y2="10964"/>
                        <a14:foregroundMark x1="49027" y1="11145" x2="46009" y2="5964"/>
                        <a14:foregroundMark x1="83769" y1="24699" x2="78203" y2="18735"/>
                        <a14:foregroundMark x1="88799" y1="21807" x2="87793" y2="20361"/>
                        <a14:foregroundMark x1="89805" y1="21084" x2="89001" y2="19096"/>
                        <a14:foregroundMark x1="73575" y1="7410" x2="78605" y2="9699"/>
                        <a14:foregroundMark x1="69752" y1="19819" x2="70959" y2="19096"/>
                        <a14:foregroundMark x1="68545" y1="18735" x2="69349" y2="17831"/>
                        <a14:foregroundMark x1="53856" y1="45482" x2="47015" y2="48373"/>
                        <a14:foregroundMark x1="16432" y1="39337" x2="20255" y2="41145"/>
                        <a14:foregroundMark x1="15426" y1="80542" x2="16633" y2="80361"/>
                        <a14:foregroundMark x1="14420" y1="79639" x2="15627" y2="79277"/>
                        <a14:foregroundMark x1="70959" y1="55422" x2="72368" y2="53253"/>
                        <a14:foregroundMark x1="87793" y1="55783" x2="84574" y2="54518"/>
                        <a14:foregroundMark x1="70154" y1="55783" x2="72166" y2="53614"/>
                        <a14:foregroundMark x1="69551" y1="56145" x2="71160" y2="55241"/>
                        <a14:foregroundMark x1="57076" y1="85241" x2="54661" y2="83795"/>
                        <a14:foregroundMark x1="12408" y1="23795" x2="19048" y2="20723"/>
                        <a14:foregroundMark x1="71764" y1="24337" x2="76593" y2="22892"/>
                      </a14:backgroundRemoval>
                    </a14:imgEffect>
                  </a14:imgLayer>
                </a14:imgProps>
              </a:ext>
              <a:ext uri="{28A0092B-C50C-407E-A947-70E740481C1C}">
                <a14:useLocalDpi xmlns:a14="http://schemas.microsoft.com/office/drawing/2010/main" val="0"/>
              </a:ext>
            </a:extLst>
          </a:blip>
          <a:srcRect t="60683" r="64939" b="4968"/>
          <a:stretch/>
        </p:blipFill>
        <p:spPr bwMode="auto">
          <a:xfrm>
            <a:off x="8955772" y="4025564"/>
            <a:ext cx="1650670" cy="175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1993" r="9536" b="68464"/>
          <a:stretch/>
        </p:blipFill>
        <p:spPr bwMode="auto">
          <a:xfrm>
            <a:off x="3739573" y="2387109"/>
            <a:ext cx="1341912" cy="161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6084" r="38217" b="70139"/>
          <a:stretch/>
        </p:blipFill>
        <p:spPr bwMode="auto">
          <a:xfrm>
            <a:off x="1776758" y="4542075"/>
            <a:ext cx="1211283" cy="152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65638" b="71024"/>
          <a:stretch/>
        </p:blipFill>
        <p:spPr bwMode="auto">
          <a:xfrm>
            <a:off x="1855344" y="3058134"/>
            <a:ext cx="1619580" cy="148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67133" t="62286" r="6160" b="5721"/>
          <a:stretch/>
        </p:blipFill>
        <p:spPr bwMode="auto">
          <a:xfrm>
            <a:off x="6174865" y="2387109"/>
            <a:ext cx="1258784" cy="163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34518" t="67627" r="32741" b="3156"/>
          <a:stretch/>
        </p:blipFill>
        <p:spPr bwMode="auto">
          <a:xfrm>
            <a:off x="5510151" y="5197679"/>
            <a:ext cx="1543184" cy="149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62219" t="31102" b="39117"/>
          <a:stretch/>
        </p:blipFill>
        <p:spPr bwMode="auto">
          <a:xfrm>
            <a:off x="3205761" y="5168793"/>
            <a:ext cx="1780722" cy="152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37858" t="33918" r="36647" b="37564"/>
          <a:stretch/>
        </p:blipFill>
        <p:spPr bwMode="auto">
          <a:xfrm>
            <a:off x="7955977" y="5168793"/>
            <a:ext cx="1201676" cy="146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263" t="33180" r="63985" b="39694"/>
          <a:stretch/>
        </p:blipFill>
        <p:spPr bwMode="auto">
          <a:xfrm>
            <a:off x="7955977" y="2814621"/>
            <a:ext cx="1685111" cy="138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7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D08E521-5574-4B37-AE98-6569A1D8E2C4}"/>
              </a:ext>
            </a:extLst>
          </p:cNvPr>
          <p:cNvSpPr>
            <a:spLocks noGrp="1"/>
          </p:cNvSpPr>
          <p:nvPr>
            <p:ph type="body" idx="1"/>
          </p:nvPr>
        </p:nvSpPr>
        <p:spPr>
          <a:xfrm>
            <a:off x="1244831" y="2040154"/>
            <a:ext cx="10546400" cy="4287300"/>
          </a:xfrm>
        </p:spPr>
        <p:txBody>
          <a:bodyPr/>
          <a:lstStyle/>
          <a:p>
            <a:pPr marL="342900" indent="-342900">
              <a:buFont typeface="Wingdings" panose="05000000000000000000" pitchFamily="2" charset="2"/>
              <a:buChar char="§"/>
            </a:pPr>
            <a:r>
              <a:rPr lang="es-ES" sz="2400" dirty="0"/>
              <a:t>A todo el personal sanitario se le debe realizar la prueba de </a:t>
            </a:r>
            <a:r>
              <a:rPr lang="es-ES" sz="2400" dirty="0" err="1"/>
              <a:t>Mantoux</a:t>
            </a:r>
            <a:r>
              <a:rPr lang="es-ES" sz="2400" dirty="0"/>
              <a:t>.</a:t>
            </a:r>
          </a:p>
          <a:p>
            <a:pPr marL="342900" indent="-342900">
              <a:buFont typeface="Wingdings" panose="05000000000000000000" pitchFamily="2" charset="2"/>
              <a:buChar char="§"/>
            </a:pPr>
            <a:r>
              <a:rPr lang="es-ES" sz="2400" dirty="0"/>
              <a:t>Barreras de protección </a:t>
            </a:r>
          </a:p>
          <a:p>
            <a:pPr marL="342900" indent="-342900">
              <a:buFont typeface="Wingdings" panose="05000000000000000000" pitchFamily="2" charset="2"/>
              <a:buChar char="§"/>
            </a:pPr>
            <a:r>
              <a:rPr lang="es-ES" sz="2400" dirty="0"/>
              <a:t>Extremar la precaución en los procedimientos dentales con el material rotatorio.</a:t>
            </a:r>
          </a:p>
          <a:p>
            <a:pPr marL="342900" indent="-342900">
              <a:buFont typeface="Wingdings" panose="05000000000000000000" pitchFamily="2" charset="2"/>
              <a:buChar char="§"/>
            </a:pPr>
            <a:r>
              <a:rPr lang="es-ES" sz="2400" dirty="0"/>
              <a:t>Conseguir una correcta limpieza de las superficies.</a:t>
            </a:r>
          </a:p>
          <a:p>
            <a:pPr marL="0" indent="0">
              <a:buNone/>
            </a:pPr>
            <a:endParaRPr lang="es-ES" sz="2400" dirty="0"/>
          </a:p>
          <a:p>
            <a:pPr marL="0" indent="0">
              <a:buNone/>
            </a:pPr>
            <a:r>
              <a:rPr lang="es-ES" dirty="0"/>
              <a:t> </a:t>
            </a:r>
          </a:p>
          <a:p>
            <a:pPr marL="0" indent="0">
              <a:buNone/>
            </a:pPr>
            <a:endParaRPr lang="es-ES" dirty="0"/>
          </a:p>
        </p:txBody>
      </p:sp>
      <p:pic>
        <p:nvPicPr>
          <p:cNvPr id="4" name="Imagen 3">
            <a:extLst>
              <a:ext uri="{FF2B5EF4-FFF2-40B4-BE49-F238E27FC236}">
                <a16:creationId xmlns:a16="http://schemas.microsoft.com/office/drawing/2014/main" id="{B5A36126-3416-4509-9222-C09E5B959C32}"/>
              </a:ext>
            </a:extLst>
          </p:cNvPr>
          <p:cNvPicPr>
            <a:picLocks noChangeAspect="1"/>
          </p:cNvPicPr>
          <p:nvPr/>
        </p:nvPicPr>
        <p:blipFill rotWithShape="1">
          <a:blip r:embed="rId2"/>
          <a:srcRect l="6480" t="3847" r="37256" b="65812"/>
          <a:stretch/>
        </p:blipFill>
        <p:spPr>
          <a:xfrm>
            <a:off x="3193366" y="181600"/>
            <a:ext cx="5795889" cy="1329397"/>
          </a:xfrm>
          <a:prstGeom prst="rect">
            <a:avLst/>
          </a:prstGeom>
        </p:spPr>
      </p:pic>
      <p:sp>
        <p:nvSpPr>
          <p:cNvPr id="2" name="Título 1">
            <a:extLst>
              <a:ext uri="{FF2B5EF4-FFF2-40B4-BE49-F238E27FC236}">
                <a16:creationId xmlns:a16="http://schemas.microsoft.com/office/drawing/2014/main" id="{2573578B-C433-4E81-A7E2-F87347FB4D65}"/>
              </a:ext>
            </a:extLst>
          </p:cNvPr>
          <p:cNvSpPr>
            <a:spLocks noGrp="1"/>
          </p:cNvSpPr>
          <p:nvPr>
            <p:ph type="title"/>
          </p:nvPr>
        </p:nvSpPr>
        <p:spPr/>
        <p:txBody>
          <a:bodyPr>
            <a:normAutofit/>
          </a:bodyPr>
          <a:lstStyle/>
          <a:p>
            <a:br>
              <a:rPr lang="es-ES" b="1" dirty="0"/>
            </a:br>
            <a:r>
              <a:rPr lang="es-ES" sz="2800" b="1" dirty="0"/>
              <a:t>PREVENCIÓN</a:t>
            </a:r>
            <a:endParaRPr lang="es-ES" sz="2800" dirty="0"/>
          </a:p>
        </p:txBody>
      </p:sp>
      <p:pic>
        <p:nvPicPr>
          <p:cNvPr id="7" name="Imagen 6">
            <a:extLst>
              <a:ext uri="{FF2B5EF4-FFF2-40B4-BE49-F238E27FC236}">
                <a16:creationId xmlns:a16="http://schemas.microsoft.com/office/drawing/2014/main" id="{50204C0A-8F29-4166-817A-50C94E442463}"/>
              </a:ext>
            </a:extLst>
          </p:cNvPr>
          <p:cNvPicPr>
            <a:picLocks noChangeAspect="1"/>
          </p:cNvPicPr>
          <p:nvPr/>
        </p:nvPicPr>
        <p:blipFill>
          <a:blip r:embed="rId3"/>
          <a:stretch>
            <a:fillRect/>
          </a:stretch>
        </p:blipFill>
        <p:spPr>
          <a:xfrm>
            <a:off x="4716914" y="2646398"/>
            <a:ext cx="574477" cy="574477"/>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8957" y="2169489"/>
            <a:ext cx="476910" cy="47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5768" y="4080681"/>
            <a:ext cx="453487" cy="45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820" y="3627194"/>
            <a:ext cx="518982" cy="50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1391" y="2649046"/>
            <a:ext cx="574477" cy="57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46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3578B-C433-4E81-A7E2-F87347FB4D65}"/>
              </a:ext>
            </a:extLst>
          </p:cNvPr>
          <p:cNvSpPr>
            <a:spLocks noGrp="1"/>
          </p:cNvSpPr>
          <p:nvPr>
            <p:ph type="title"/>
          </p:nvPr>
        </p:nvSpPr>
        <p:spPr>
          <a:xfrm>
            <a:off x="2540596" y="429394"/>
            <a:ext cx="7700683" cy="1143000"/>
          </a:xfrm>
        </p:spPr>
        <p:txBody>
          <a:bodyPr>
            <a:normAutofit fontScale="90000"/>
          </a:bodyPr>
          <a:lstStyle/>
          <a:p>
            <a:br>
              <a:rPr lang="es-ES" b="1" dirty="0"/>
            </a:br>
            <a:r>
              <a:rPr lang="es-ES" sz="3100" b="1" dirty="0"/>
              <a:t>Infecciones por </a:t>
            </a:r>
            <a:r>
              <a:rPr lang="es-ES" sz="3100" b="1" dirty="0" err="1"/>
              <a:t>Helicobacter</a:t>
            </a:r>
            <a:r>
              <a:rPr lang="es-ES" sz="3100" b="1" dirty="0"/>
              <a:t> pylori (HP)</a:t>
            </a:r>
            <a:br>
              <a:rPr lang="es-ES" b="1" dirty="0"/>
            </a:br>
            <a:endParaRPr lang="es-ES" dirty="0"/>
          </a:p>
        </p:txBody>
      </p:sp>
      <p:sp>
        <p:nvSpPr>
          <p:cNvPr id="3" name="Marcador de contenido 2">
            <a:extLst>
              <a:ext uri="{FF2B5EF4-FFF2-40B4-BE49-F238E27FC236}">
                <a16:creationId xmlns:a16="http://schemas.microsoft.com/office/drawing/2014/main" id="{9D08E521-5574-4B37-AE98-6569A1D8E2C4}"/>
              </a:ext>
            </a:extLst>
          </p:cNvPr>
          <p:cNvSpPr>
            <a:spLocks noGrp="1"/>
          </p:cNvSpPr>
          <p:nvPr>
            <p:ph idx="1"/>
          </p:nvPr>
        </p:nvSpPr>
        <p:spPr>
          <a:xfrm>
            <a:off x="822800" y="1572394"/>
            <a:ext cx="10546400" cy="4518917"/>
          </a:xfrm>
        </p:spPr>
        <p:txBody>
          <a:bodyPr>
            <a:normAutofit fontScale="77500" lnSpcReduction="20000"/>
          </a:bodyPr>
          <a:lstStyle/>
          <a:p>
            <a:pPr marL="0" indent="0" algn="just">
              <a:buNone/>
            </a:pPr>
            <a:r>
              <a:rPr lang="es-ES" sz="3100" dirty="0"/>
              <a:t>El HP es un patógeno habitual de la boca, donde el sarro o tártaro es su reservorio habitual, también ha sido detectado en la saliva, estómago y heces.</a:t>
            </a:r>
          </a:p>
          <a:p>
            <a:pPr marL="0" indent="0">
              <a:buNone/>
            </a:pPr>
            <a:endParaRPr lang="es-ES" sz="3100" dirty="0"/>
          </a:p>
          <a:p>
            <a:pPr marL="38100" indent="0">
              <a:buNone/>
            </a:pPr>
            <a:r>
              <a:rPr lang="es-ES" sz="3100" dirty="0"/>
              <a:t>Las manifestaciones clínicas más frecuentes son: </a:t>
            </a:r>
          </a:p>
          <a:p>
            <a:pPr lvl="0">
              <a:buFont typeface="Wingdings" panose="05000000000000000000" pitchFamily="2" charset="2"/>
              <a:buChar char="§"/>
            </a:pPr>
            <a:r>
              <a:rPr lang="es-ES" sz="3100" dirty="0"/>
              <a:t>sensación de quemazón en la parte superior del abdomen.</a:t>
            </a:r>
          </a:p>
          <a:p>
            <a:pPr lvl="0">
              <a:buFont typeface="Wingdings" panose="05000000000000000000" pitchFamily="2" charset="2"/>
              <a:buChar char="§"/>
            </a:pPr>
            <a:r>
              <a:rPr lang="es-ES" sz="3100" dirty="0"/>
              <a:t>hinchazón del estómago.</a:t>
            </a:r>
          </a:p>
          <a:p>
            <a:pPr lvl="0">
              <a:buFont typeface="Wingdings" panose="05000000000000000000" pitchFamily="2" charset="2"/>
              <a:buChar char="§"/>
            </a:pPr>
            <a:r>
              <a:rPr lang="es-ES" sz="3100" dirty="0"/>
              <a:t>náuseas o vómitos.</a:t>
            </a:r>
          </a:p>
          <a:p>
            <a:pPr lvl="0">
              <a:buFont typeface="Wingdings" panose="05000000000000000000" pitchFamily="2" charset="2"/>
              <a:buChar char="§"/>
            </a:pPr>
            <a:r>
              <a:rPr lang="es-ES" sz="3100" dirty="0"/>
              <a:t>heces oscuras.</a:t>
            </a:r>
          </a:p>
          <a:p>
            <a:pPr lvl="0">
              <a:buFont typeface="Wingdings" panose="05000000000000000000" pitchFamily="2" charset="2"/>
              <a:buChar char="§"/>
            </a:pPr>
            <a:r>
              <a:rPr lang="es-ES" sz="3100" dirty="0"/>
              <a:t>anemia.</a:t>
            </a:r>
          </a:p>
          <a:p>
            <a:pPr marL="0" indent="0">
              <a:buNone/>
            </a:pPr>
            <a:endParaRPr lang="es-ES" dirty="0"/>
          </a:p>
        </p:txBody>
      </p:sp>
      <p:pic>
        <p:nvPicPr>
          <p:cNvPr id="4" name="Imagen 3" descr="Resultado de imagen de Infecciones por Helicobacter pylori">
            <a:extLst>
              <a:ext uri="{FF2B5EF4-FFF2-40B4-BE49-F238E27FC236}">
                <a16:creationId xmlns:a16="http://schemas.microsoft.com/office/drawing/2014/main" id="{7B37A352-51B7-4F83-A7C0-ACEE9BF42867}"/>
              </a:ext>
            </a:extLst>
          </p:cNvPr>
          <p:cNvPicPr/>
          <p:nvPr/>
        </p:nvPicPr>
        <p:blipFill rotWithShape="1">
          <a:blip r:embed="rId2">
            <a:extLst>
              <a:ext uri="{BEBA8EAE-BF5A-486C-A8C5-ECC9F3942E4B}">
                <a14:imgProps xmlns:a14="http://schemas.microsoft.com/office/drawing/2010/main">
                  <a14:imgLayer r:embed="rId3">
                    <a14:imgEffect>
                      <a14:backgroundRemoval t="0" b="100000" l="14531" r="80938"/>
                    </a14:imgEffect>
                  </a14:imgLayer>
                </a14:imgProps>
              </a:ext>
              <a:ext uri="{28A0092B-C50C-407E-A947-70E740481C1C}">
                <a14:useLocalDpi xmlns:a14="http://schemas.microsoft.com/office/drawing/2010/main" val="0"/>
              </a:ext>
            </a:extLst>
          </a:blip>
          <a:srcRect l="14818" r="17269"/>
          <a:stretch/>
        </p:blipFill>
        <p:spPr bwMode="auto">
          <a:xfrm>
            <a:off x="8116985" y="3560201"/>
            <a:ext cx="3667125" cy="25311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3123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087A9B2-1D6C-431E-91DD-F7F2D741A4F8}"/>
              </a:ext>
            </a:extLst>
          </p:cNvPr>
          <p:cNvPicPr>
            <a:picLocks noChangeAspect="1"/>
          </p:cNvPicPr>
          <p:nvPr/>
        </p:nvPicPr>
        <p:blipFill>
          <a:blip r:embed="rId2"/>
          <a:stretch>
            <a:fillRect/>
          </a:stretch>
        </p:blipFill>
        <p:spPr>
          <a:xfrm>
            <a:off x="7060125" y="3263705"/>
            <a:ext cx="689454" cy="689454"/>
          </a:xfrm>
          <a:prstGeom prst="rect">
            <a:avLst/>
          </a:prstGeom>
        </p:spPr>
      </p:pic>
      <p:pic>
        <p:nvPicPr>
          <p:cNvPr id="4" name="Imagen 3">
            <a:extLst>
              <a:ext uri="{FF2B5EF4-FFF2-40B4-BE49-F238E27FC236}">
                <a16:creationId xmlns:a16="http://schemas.microsoft.com/office/drawing/2014/main" id="{3C1F0822-BBFC-4FBF-9E85-618BC1E9ED99}"/>
              </a:ext>
            </a:extLst>
          </p:cNvPr>
          <p:cNvPicPr>
            <a:picLocks noChangeAspect="1"/>
          </p:cNvPicPr>
          <p:nvPr/>
        </p:nvPicPr>
        <p:blipFill rotWithShape="1">
          <a:blip r:embed="rId3"/>
          <a:srcRect l="6480" t="3847" r="37256" b="65812"/>
          <a:stretch/>
        </p:blipFill>
        <p:spPr>
          <a:xfrm>
            <a:off x="3193366" y="181600"/>
            <a:ext cx="5795889" cy="1329397"/>
          </a:xfrm>
          <a:prstGeom prst="rect">
            <a:avLst/>
          </a:prstGeom>
        </p:spPr>
      </p:pic>
      <p:sp>
        <p:nvSpPr>
          <p:cNvPr id="2" name="Título 1">
            <a:extLst>
              <a:ext uri="{FF2B5EF4-FFF2-40B4-BE49-F238E27FC236}">
                <a16:creationId xmlns:a16="http://schemas.microsoft.com/office/drawing/2014/main" id="{1BD0470B-3DDD-49CE-ADD9-8D66E70DF195}"/>
              </a:ext>
            </a:extLst>
          </p:cNvPr>
          <p:cNvSpPr>
            <a:spLocks noGrp="1"/>
          </p:cNvSpPr>
          <p:nvPr>
            <p:ph type="title"/>
          </p:nvPr>
        </p:nvSpPr>
        <p:spPr>
          <a:xfrm>
            <a:off x="3492510" y="274798"/>
            <a:ext cx="5197600" cy="1143000"/>
          </a:xfrm>
        </p:spPr>
        <p:txBody>
          <a:bodyPr/>
          <a:lstStyle/>
          <a:p>
            <a:r>
              <a:rPr lang="es-ES" sz="2800" dirty="0"/>
              <a:t>PREVENCIÓN</a:t>
            </a:r>
          </a:p>
        </p:txBody>
      </p:sp>
      <p:sp>
        <p:nvSpPr>
          <p:cNvPr id="3" name="Marcador de contenido 2">
            <a:extLst>
              <a:ext uri="{FF2B5EF4-FFF2-40B4-BE49-F238E27FC236}">
                <a16:creationId xmlns:a16="http://schemas.microsoft.com/office/drawing/2014/main" id="{AA5BDC1A-036E-44D1-B3B3-C52890B955F3}"/>
              </a:ext>
            </a:extLst>
          </p:cNvPr>
          <p:cNvSpPr>
            <a:spLocks noGrp="1"/>
          </p:cNvSpPr>
          <p:nvPr>
            <p:ph type="body" idx="1"/>
          </p:nvPr>
        </p:nvSpPr>
        <p:spPr>
          <a:xfrm>
            <a:off x="689455" y="1821248"/>
            <a:ext cx="11055348" cy="5050629"/>
          </a:xfrm>
        </p:spPr>
        <p:txBody>
          <a:bodyPr/>
          <a:lstStyle/>
          <a:p>
            <a:pPr marL="342900" indent="-342900">
              <a:buFont typeface="Wingdings" panose="05000000000000000000" pitchFamily="2" charset="2"/>
              <a:buChar char="§"/>
            </a:pPr>
            <a:r>
              <a:rPr lang="es-ES" sz="2400" dirty="0"/>
              <a:t>Correcto lavado de manos. </a:t>
            </a:r>
          </a:p>
          <a:p>
            <a:pPr marL="342900" indent="-342900">
              <a:buFont typeface="Wingdings" panose="05000000000000000000" pitchFamily="2" charset="2"/>
              <a:buChar char="§"/>
            </a:pPr>
            <a:r>
              <a:rPr lang="es-ES" sz="2400" dirty="0"/>
              <a:t>Prendas de barreras.</a:t>
            </a:r>
          </a:p>
          <a:p>
            <a:pPr marL="342900" indent="-342900" algn="just">
              <a:buFont typeface="Wingdings" panose="05000000000000000000" pitchFamily="2" charset="2"/>
              <a:buChar char="§"/>
            </a:pPr>
            <a:r>
              <a:rPr lang="es-ES" sz="2400" dirty="0"/>
              <a:t>Deberán esterilizarse correctamente todo aquel material que haya entrado en contacto directo con un paciente infectado.</a:t>
            </a:r>
          </a:p>
          <a:p>
            <a:pPr marL="342900" indent="-342900" algn="just">
              <a:buFont typeface="Wingdings" panose="05000000000000000000" pitchFamily="2" charset="2"/>
              <a:buChar char="§"/>
            </a:pPr>
            <a:r>
              <a:rPr lang="es-ES" sz="2400" dirty="0"/>
              <a:t>Si es un material cortante contaminado con sangre o saliva deberán desecharse dentro de recipientes especiales resistentes a las perforaciones, ubicados cerca del área donde se están empleando.</a:t>
            </a:r>
          </a:p>
          <a:p>
            <a:pPr marL="0" indent="0">
              <a:buNone/>
            </a:pPr>
            <a:endParaRPr lang="es-ES" dirty="0"/>
          </a:p>
        </p:txBody>
      </p:sp>
      <p:pic>
        <p:nvPicPr>
          <p:cNvPr id="5" name="Imagen 4">
            <a:extLst>
              <a:ext uri="{FF2B5EF4-FFF2-40B4-BE49-F238E27FC236}">
                <a16:creationId xmlns:a16="http://schemas.microsoft.com/office/drawing/2014/main" id="{97039EC8-EC59-4B7F-B861-7F6BD5EFE4CC}"/>
              </a:ext>
            </a:extLst>
          </p:cNvPr>
          <p:cNvPicPr>
            <a:picLocks noChangeAspect="1"/>
          </p:cNvPicPr>
          <p:nvPr/>
        </p:nvPicPr>
        <p:blipFill>
          <a:blip r:embed="rId4"/>
          <a:stretch>
            <a:fillRect/>
          </a:stretch>
        </p:blipFill>
        <p:spPr>
          <a:xfrm>
            <a:off x="4737319" y="1768562"/>
            <a:ext cx="692810" cy="781030"/>
          </a:xfrm>
          <a:prstGeom prst="rect">
            <a:avLst/>
          </a:prstGeom>
        </p:spPr>
      </p:pic>
      <p:pic>
        <p:nvPicPr>
          <p:cNvPr id="6" name="Imagen 5">
            <a:extLst>
              <a:ext uri="{FF2B5EF4-FFF2-40B4-BE49-F238E27FC236}">
                <a16:creationId xmlns:a16="http://schemas.microsoft.com/office/drawing/2014/main" id="{41F1A783-C23B-45EA-9328-F30ADCA50A6F}"/>
              </a:ext>
            </a:extLst>
          </p:cNvPr>
          <p:cNvPicPr>
            <a:picLocks noChangeAspect="1"/>
          </p:cNvPicPr>
          <p:nvPr/>
        </p:nvPicPr>
        <p:blipFill>
          <a:blip r:embed="rId5"/>
          <a:stretch>
            <a:fillRect/>
          </a:stretch>
        </p:blipFill>
        <p:spPr>
          <a:xfrm>
            <a:off x="3898735" y="2318375"/>
            <a:ext cx="838584" cy="648832"/>
          </a:xfrm>
          <a:prstGeom prst="rect">
            <a:avLst/>
          </a:prstGeom>
        </p:spPr>
      </p:pic>
      <p:pic>
        <p:nvPicPr>
          <p:cNvPr id="8" name="Imagen 7">
            <a:extLst>
              <a:ext uri="{FF2B5EF4-FFF2-40B4-BE49-F238E27FC236}">
                <a16:creationId xmlns:a16="http://schemas.microsoft.com/office/drawing/2014/main" id="{FB54D136-1114-420C-82DA-709DD72522AD}"/>
              </a:ext>
            </a:extLst>
          </p:cNvPr>
          <p:cNvPicPr>
            <a:picLocks noChangeAspect="1"/>
          </p:cNvPicPr>
          <p:nvPr/>
        </p:nvPicPr>
        <p:blipFill>
          <a:blip r:embed="rId6"/>
          <a:stretch>
            <a:fillRect/>
          </a:stretch>
        </p:blipFill>
        <p:spPr>
          <a:xfrm flipH="1">
            <a:off x="8150668" y="4678877"/>
            <a:ext cx="750178" cy="844707"/>
          </a:xfrm>
          <a:prstGeom prst="rect">
            <a:avLst/>
          </a:prstGeom>
        </p:spPr>
      </p:pic>
    </p:spTree>
    <p:extLst>
      <p:ext uri="{BB962C8B-B14F-4D97-AF65-F5344CB8AC3E}">
        <p14:creationId xmlns:p14="http://schemas.microsoft.com/office/powerpoint/2010/main" val="27534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20A20-D37F-490E-B7FD-E812B8394C3C}"/>
              </a:ext>
            </a:extLst>
          </p:cNvPr>
          <p:cNvSpPr>
            <a:spLocks noGrp="1"/>
          </p:cNvSpPr>
          <p:nvPr>
            <p:ph type="title"/>
          </p:nvPr>
        </p:nvSpPr>
        <p:spPr>
          <a:xfrm>
            <a:off x="3038622" y="150900"/>
            <a:ext cx="6091310" cy="1143000"/>
          </a:xfrm>
        </p:spPr>
        <p:txBody>
          <a:bodyPr/>
          <a:lstStyle/>
          <a:p>
            <a:r>
              <a:rPr lang="es-ES" sz="2800" dirty="0"/>
              <a:t>INTRODUCCIÓN</a:t>
            </a:r>
          </a:p>
        </p:txBody>
      </p:sp>
      <p:sp>
        <p:nvSpPr>
          <p:cNvPr id="3" name="Marcador de texto 2">
            <a:extLst>
              <a:ext uri="{FF2B5EF4-FFF2-40B4-BE49-F238E27FC236}">
                <a16:creationId xmlns:a16="http://schemas.microsoft.com/office/drawing/2014/main" id="{00F42912-6E26-46D4-AEC6-4C7555306B7D}"/>
              </a:ext>
            </a:extLst>
          </p:cNvPr>
          <p:cNvSpPr>
            <a:spLocks noGrp="1"/>
          </p:cNvSpPr>
          <p:nvPr>
            <p:ph type="body" idx="1"/>
          </p:nvPr>
        </p:nvSpPr>
        <p:spPr>
          <a:xfrm>
            <a:off x="846549" y="1211831"/>
            <a:ext cx="11016899" cy="4780007"/>
          </a:xfrm>
        </p:spPr>
        <p:txBody>
          <a:bodyPr/>
          <a:lstStyle/>
          <a:p>
            <a:pPr marL="342900" lvl="0" indent="-342900" algn="just">
              <a:lnSpc>
                <a:spcPct val="100000"/>
              </a:lnSpc>
              <a:spcBef>
                <a:spcPct val="20000"/>
              </a:spcBef>
              <a:buClrTx/>
              <a:buSzTx/>
              <a:buFont typeface="Wingdings" pitchFamily="2" charset="2"/>
              <a:buChar char="§"/>
            </a:pPr>
            <a:r>
              <a:rPr lang="es-ES" sz="2200" kern="1200" dirty="0">
                <a:solidFill>
                  <a:prstClr val="black"/>
                </a:solidFill>
                <a:latin typeface="Calibri" pitchFamily="34" charset="0"/>
                <a:ea typeface="+mn-ea"/>
                <a:cs typeface="Calibri" pitchFamily="34" charset="0"/>
              </a:rPr>
              <a:t>La Ley de Prevención de Riesgos Laborales (LPRL) es en la actualidad la norma que regula todos los aspectos relacionados con los riesgos laborales en el lugar de trabajo. </a:t>
            </a:r>
          </a:p>
          <a:p>
            <a:pPr marL="342900" lvl="0" indent="-342900" algn="just">
              <a:lnSpc>
                <a:spcPct val="100000"/>
              </a:lnSpc>
              <a:spcBef>
                <a:spcPct val="20000"/>
              </a:spcBef>
              <a:buClrTx/>
              <a:buSzTx/>
              <a:buFont typeface="Wingdings" pitchFamily="2" charset="2"/>
              <a:buChar char="§"/>
            </a:pPr>
            <a:endParaRPr lang="es-ES" sz="2200" kern="1200" dirty="0">
              <a:solidFill>
                <a:prstClr val="black"/>
              </a:solidFill>
              <a:latin typeface="Calibri" pitchFamily="34" charset="0"/>
              <a:ea typeface="+mn-ea"/>
              <a:cs typeface="Calibri" pitchFamily="34" charset="0"/>
            </a:endParaRPr>
          </a:p>
          <a:p>
            <a:pPr marL="342900" lvl="0" indent="-342900" algn="just">
              <a:lnSpc>
                <a:spcPct val="100000"/>
              </a:lnSpc>
              <a:spcBef>
                <a:spcPct val="20000"/>
              </a:spcBef>
              <a:buClrTx/>
              <a:buSzTx/>
              <a:buFont typeface="Wingdings" pitchFamily="2" charset="2"/>
              <a:buChar char="§"/>
            </a:pPr>
            <a:r>
              <a:rPr lang="es-ES" sz="2200" kern="1200" dirty="0">
                <a:solidFill>
                  <a:prstClr val="black"/>
                </a:solidFill>
                <a:latin typeface="Calibri" pitchFamily="34" charset="0"/>
                <a:ea typeface="+mn-ea"/>
                <a:cs typeface="Calibri" pitchFamily="34" charset="0"/>
              </a:rPr>
              <a:t>Promulgada en 1995.</a:t>
            </a:r>
          </a:p>
          <a:p>
            <a:pPr marL="342900" lvl="0" indent="-342900" algn="just">
              <a:lnSpc>
                <a:spcPct val="100000"/>
              </a:lnSpc>
              <a:spcBef>
                <a:spcPct val="20000"/>
              </a:spcBef>
              <a:buClrTx/>
              <a:buSzTx/>
              <a:buFont typeface="Wingdings" pitchFamily="2" charset="2"/>
              <a:buChar char="§"/>
            </a:pPr>
            <a:endParaRPr lang="es-ES" sz="2200" kern="1200" dirty="0">
              <a:solidFill>
                <a:prstClr val="black"/>
              </a:solidFill>
              <a:latin typeface="Calibri" pitchFamily="34" charset="0"/>
              <a:ea typeface="+mn-ea"/>
              <a:cs typeface="Calibri" pitchFamily="34" charset="0"/>
            </a:endParaRPr>
          </a:p>
          <a:p>
            <a:pPr marL="342900" lvl="0" indent="-342900" algn="just">
              <a:lnSpc>
                <a:spcPct val="100000"/>
              </a:lnSpc>
              <a:spcBef>
                <a:spcPct val="20000"/>
              </a:spcBef>
              <a:buClrTx/>
              <a:buSzTx/>
              <a:buFont typeface="Wingdings" pitchFamily="2" charset="2"/>
              <a:buChar char="§"/>
            </a:pPr>
            <a:r>
              <a:rPr lang="es-ES" sz="2200" kern="1200" dirty="0">
                <a:solidFill>
                  <a:prstClr val="black"/>
                </a:solidFill>
                <a:latin typeface="Calibri" pitchFamily="34" charset="0"/>
                <a:ea typeface="+mn-ea"/>
                <a:cs typeface="Calibri" pitchFamily="34" charset="0"/>
              </a:rPr>
              <a:t>Nació con la intención de cumplir el mandato constitucional: </a:t>
            </a:r>
          </a:p>
          <a:p>
            <a:pPr marL="0" lvl="0" indent="0" algn="ctr">
              <a:lnSpc>
                <a:spcPct val="100000"/>
              </a:lnSpc>
              <a:spcBef>
                <a:spcPct val="20000"/>
              </a:spcBef>
              <a:buClrTx/>
              <a:buSzTx/>
              <a:buNone/>
            </a:pPr>
            <a:r>
              <a:rPr lang="es-ES" sz="2200" kern="1200" dirty="0">
                <a:solidFill>
                  <a:prstClr val="black"/>
                </a:solidFill>
                <a:latin typeface="Calibri" pitchFamily="34" charset="0"/>
                <a:ea typeface="+mn-ea"/>
                <a:cs typeface="Calibri" pitchFamily="34" charset="0"/>
              </a:rPr>
              <a:t>«los valores públicos velarán por la Seguridad e Higiene en el trabajo». </a:t>
            </a:r>
          </a:p>
          <a:p>
            <a:pPr marL="0" lvl="0" indent="0" algn="just">
              <a:lnSpc>
                <a:spcPct val="100000"/>
              </a:lnSpc>
              <a:spcBef>
                <a:spcPct val="20000"/>
              </a:spcBef>
              <a:buClrTx/>
              <a:buSzTx/>
              <a:buNone/>
            </a:pPr>
            <a:endParaRPr lang="es-ES" sz="2200" kern="1200" dirty="0">
              <a:solidFill>
                <a:prstClr val="black"/>
              </a:solidFill>
              <a:latin typeface="Calibri" pitchFamily="34" charset="0"/>
              <a:ea typeface="+mn-ea"/>
              <a:cs typeface="Calibri" pitchFamily="34" charset="0"/>
            </a:endParaRPr>
          </a:p>
          <a:p>
            <a:pPr marL="342900" lvl="0" indent="-342900" algn="just">
              <a:lnSpc>
                <a:spcPct val="100000"/>
              </a:lnSpc>
              <a:spcBef>
                <a:spcPct val="20000"/>
              </a:spcBef>
              <a:buClrTx/>
              <a:buSzTx/>
              <a:buFont typeface="Wingdings" pitchFamily="2" charset="2"/>
              <a:buChar char="§"/>
            </a:pPr>
            <a:r>
              <a:rPr lang="es-ES" sz="2200" kern="1200" dirty="0">
                <a:solidFill>
                  <a:prstClr val="black"/>
                </a:solidFill>
                <a:latin typeface="Calibri" pitchFamily="34" charset="0"/>
                <a:ea typeface="+mn-ea"/>
                <a:cs typeface="Calibri" pitchFamily="34" charset="0"/>
              </a:rPr>
              <a:t>La Ley de Prevención de Riesgos laborales incluye estas definiciones:</a:t>
            </a:r>
          </a:p>
          <a:p>
            <a:pPr marL="0" lvl="0" indent="0" algn="just">
              <a:lnSpc>
                <a:spcPct val="100000"/>
              </a:lnSpc>
              <a:spcBef>
                <a:spcPct val="20000"/>
              </a:spcBef>
              <a:buClrTx/>
              <a:buSzTx/>
              <a:buNone/>
            </a:pPr>
            <a:endParaRPr lang="es-ES" sz="2200" kern="1200" dirty="0">
              <a:solidFill>
                <a:prstClr val="black"/>
              </a:solidFill>
              <a:latin typeface="Calibri" pitchFamily="34" charset="0"/>
              <a:ea typeface="+mn-ea"/>
              <a:cs typeface="Calibri" pitchFamily="34" charset="0"/>
            </a:endParaRPr>
          </a:p>
          <a:p>
            <a:pPr marL="342900" lvl="0" indent="-342900" algn="just">
              <a:lnSpc>
                <a:spcPct val="100000"/>
              </a:lnSpc>
              <a:spcBef>
                <a:spcPct val="20000"/>
              </a:spcBef>
              <a:buClrTx/>
              <a:buSzTx/>
              <a:buFontTx/>
              <a:buChar char="-"/>
            </a:pPr>
            <a:r>
              <a:rPr lang="es-ES" sz="2200" kern="1200" dirty="0">
                <a:solidFill>
                  <a:prstClr val="black"/>
                </a:solidFill>
                <a:latin typeface="Calibri" pitchFamily="34" charset="0"/>
                <a:ea typeface="+mn-ea"/>
                <a:cs typeface="Calibri" pitchFamily="34" charset="0"/>
              </a:rPr>
              <a:t>Prevenir. </a:t>
            </a:r>
          </a:p>
          <a:p>
            <a:pPr marL="342900" lvl="0" indent="-342900" algn="just">
              <a:lnSpc>
                <a:spcPct val="100000"/>
              </a:lnSpc>
              <a:spcBef>
                <a:spcPct val="20000"/>
              </a:spcBef>
              <a:buClrTx/>
              <a:buSzTx/>
              <a:buFontTx/>
              <a:buChar char="-"/>
            </a:pPr>
            <a:r>
              <a:rPr lang="es-ES" sz="2200" kern="1200" dirty="0">
                <a:solidFill>
                  <a:prstClr val="black"/>
                </a:solidFill>
                <a:latin typeface="Calibri" pitchFamily="34" charset="0"/>
                <a:ea typeface="+mn-ea"/>
                <a:cs typeface="Calibri" pitchFamily="34" charset="0"/>
              </a:rPr>
              <a:t>Prevención de riesgos laborales.</a:t>
            </a:r>
          </a:p>
          <a:p>
            <a:pPr marL="342900" lvl="0" indent="-342900" algn="just">
              <a:lnSpc>
                <a:spcPct val="100000"/>
              </a:lnSpc>
              <a:spcBef>
                <a:spcPct val="20000"/>
              </a:spcBef>
              <a:buClrTx/>
              <a:buSzTx/>
              <a:buFontTx/>
              <a:buChar char="-"/>
            </a:pPr>
            <a:r>
              <a:rPr lang="es-ES" sz="2200" kern="1200" dirty="0">
                <a:solidFill>
                  <a:prstClr val="black"/>
                </a:solidFill>
                <a:latin typeface="Calibri" pitchFamily="34" charset="0"/>
                <a:ea typeface="+mn-ea"/>
                <a:cs typeface="Calibri" pitchFamily="34" charset="0"/>
              </a:rPr>
              <a:t>Agente Biológico.</a:t>
            </a:r>
          </a:p>
          <a:p>
            <a:pPr marL="38100" indent="0">
              <a:buNone/>
            </a:pPr>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6831" y="1713901"/>
            <a:ext cx="396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380" y="2342649"/>
            <a:ext cx="668116" cy="668116"/>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867" y="3328085"/>
            <a:ext cx="608805" cy="608805"/>
          </a:xfrm>
          <a:prstGeom prst="rect">
            <a:avLst/>
          </a:prstGeom>
        </p:spPr>
      </p:pic>
    </p:spTree>
    <p:extLst>
      <p:ext uri="{BB962C8B-B14F-4D97-AF65-F5344CB8AC3E}">
        <p14:creationId xmlns:p14="http://schemas.microsoft.com/office/powerpoint/2010/main" val="149476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3578B-C433-4E81-A7E2-F87347FB4D65}"/>
              </a:ext>
            </a:extLst>
          </p:cNvPr>
          <p:cNvSpPr>
            <a:spLocks noGrp="1"/>
          </p:cNvSpPr>
          <p:nvPr>
            <p:ph type="title"/>
          </p:nvPr>
        </p:nvSpPr>
        <p:spPr>
          <a:xfrm>
            <a:off x="2540596" y="429394"/>
            <a:ext cx="7700683" cy="1143000"/>
          </a:xfrm>
        </p:spPr>
        <p:txBody>
          <a:bodyPr>
            <a:normAutofit/>
          </a:bodyPr>
          <a:lstStyle/>
          <a:p>
            <a:r>
              <a:rPr lang="es-ES" sz="3100" dirty="0"/>
              <a:t>Conjuntivitis infecciosas</a:t>
            </a:r>
          </a:p>
        </p:txBody>
      </p:sp>
      <p:sp>
        <p:nvSpPr>
          <p:cNvPr id="3" name="Marcador de contenido 2">
            <a:extLst>
              <a:ext uri="{FF2B5EF4-FFF2-40B4-BE49-F238E27FC236}">
                <a16:creationId xmlns:a16="http://schemas.microsoft.com/office/drawing/2014/main" id="{9D08E521-5574-4B37-AE98-6569A1D8E2C4}"/>
              </a:ext>
            </a:extLst>
          </p:cNvPr>
          <p:cNvSpPr>
            <a:spLocks noGrp="1"/>
          </p:cNvSpPr>
          <p:nvPr>
            <p:ph idx="1"/>
          </p:nvPr>
        </p:nvSpPr>
        <p:spPr>
          <a:xfrm>
            <a:off x="475013" y="1489267"/>
            <a:ext cx="4678877" cy="4982785"/>
          </a:xfrm>
        </p:spPr>
        <p:txBody>
          <a:bodyPr>
            <a:noAutofit/>
          </a:bodyPr>
          <a:lstStyle/>
          <a:p>
            <a:pPr marL="0" indent="0" algn="ctr">
              <a:buNone/>
            </a:pPr>
            <a:r>
              <a:rPr lang="es-ES" sz="2300" dirty="0">
                <a:solidFill>
                  <a:srgbClr val="000000"/>
                </a:solidFill>
                <a:effectLst>
                  <a:outerShdw blurRad="38100" dist="38100" dir="2700000" algn="tl">
                    <a:srgbClr val="000000">
                      <a:alpha val="43137"/>
                    </a:srgbClr>
                  </a:outerShdw>
                </a:effectLst>
                <a:latin typeface="PT Serif" charset="0"/>
                <a:cs typeface="Arial"/>
                <a:sym typeface="Arial"/>
              </a:rPr>
              <a:t>Conjuntivitis bacteriana:</a:t>
            </a:r>
            <a:endParaRPr lang="es-ES" sz="2300" dirty="0">
              <a:effectLst>
                <a:outerShdw blurRad="38100" dist="38100" dir="2700000" algn="tl">
                  <a:srgbClr val="000000">
                    <a:alpha val="43137"/>
                  </a:srgbClr>
                </a:outerShdw>
              </a:effectLst>
            </a:endParaRPr>
          </a:p>
          <a:p>
            <a:pPr marL="0" indent="0">
              <a:buNone/>
            </a:pPr>
            <a:endParaRPr lang="es-ES" sz="2300" dirty="0"/>
          </a:p>
          <a:p>
            <a:pPr marL="342900" indent="-342900" algn="just">
              <a:buFontTx/>
              <a:buChar char="-"/>
            </a:pPr>
            <a:r>
              <a:rPr lang="es-ES" sz="2350" dirty="0"/>
              <a:t>Remite en pocos días con un tratamiento adecuado. </a:t>
            </a:r>
          </a:p>
          <a:p>
            <a:pPr marL="342900" indent="-342900" algn="just">
              <a:buFontTx/>
              <a:buChar char="-"/>
            </a:pPr>
            <a:r>
              <a:rPr lang="es-ES" sz="2350" dirty="0"/>
              <a:t>Manifestaciones clínicas.</a:t>
            </a:r>
          </a:p>
          <a:p>
            <a:pPr marL="0" indent="0">
              <a:buNone/>
            </a:pPr>
            <a:endParaRPr lang="es-ES" sz="2300" dirty="0"/>
          </a:p>
          <a:p>
            <a:pPr marL="0" indent="0">
              <a:buNone/>
            </a:pPr>
            <a:endParaRPr lang="es-ES" sz="2300" dirty="0"/>
          </a:p>
          <a:p>
            <a:pPr marL="0" indent="0">
              <a:buNone/>
            </a:pPr>
            <a:endParaRPr lang="es-ES" sz="2300" dirty="0"/>
          </a:p>
        </p:txBody>
      </p:sp>
      <p:sp>
        <p:nvSpPr>
          <p:cNvPr id="4" name="3 CuadroTexto"/>
          <p:cNvSpPr txBox="1"/>
          <p:nvPr/>
        </p:nvSpPr>
        <p:spPr>
          <a:xfrm>
            <a:off x="6828310" y="1567543"/>
            <a:ext cx="4488873" cy="2985433"/>
          </a:xfrm>
          <a:prstGeom prst="rect">
            <a:avLst/>
          </a:prstGeom>
          <a:noFill/>
        </p:spPr>
        <p:txBody>
          <a:bodyPr wrap="square" rtlCol="0">
            <a:spAutoFit/>
          </a:bodyPr>
          <a:lstStyle/>
          <a:p>
            <a:pPr algn="ctr"/>
            <a:r>
              <a:rPr lang="es-ES" sz="2300" dirty="0">
                <a:effectLst>
                  <a:outerShdw blurRad="38100" dist="38100" dir="2700000" algn="tl">
                    <a:srgbClr val="000000">
                      <a:alpha val="43137"/>
                    </a:srgbClr>
                  </a:outerShdw>
                </a:effectLst>
                <a:latin typeface="PT Serif" charset="0"/>
              </a:rPr>
              <a:t>Conjuntivitis vírica:</a:t>
            </a:r>
          </a:p>
          <a:p>
            <a:endParaRPr lang="es-ES" sz="2300" dirty="0">
              <a:latin typeface="PT Serif" charset="0"/>
            </a:endParaRPr>
          </a:p>
          <a:p>
            <a:pPr algn="just"/>
            <a:endParaRPr lang="es-ES" sz="2300" dirty="0">
              <a:latin typeface="PT Serif" charset="0"/>
            </a:endParaRPr>
          </a:p>
          <a:p>
            <a:pPr marL="342900" indent="-342900" algn="just">
              <a:buFontTx/>
              <a:buChar char="-"/>
            </a:pPr>
            <a:r>
              <a:rPr lang="es-ES" sz="2350" dirty="0">
                <a:latin typeface="PT Serif" charset="0"/>
              </a:rPr>
              <a:t>Es más frecuente y contagiosa, no necesita tratamiento.</a:t>
            </a:r>
          </a:p>
          <a:p>
            <a:pPr marL="342900" indent="-342900" algn="just">
              <a:buFontTx/>
              <a:buChar char="-"/>
            </a:pPr>
            <a:r>
              <a:rPr lang="es-ES" sz="2350" dirty="0">
                <a:latin typeface="PT Serif" charset="0"/>
              </a:rPr>
              <a:t>Manifestaciones clínicas.</a:t>
            </a:r>
          </a:p>
          <a:p>
            <a:endParaRPr lang="es-ES" sz="2300" dirty="0">
              <a:latin typeface="PT Serif"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546" y="4370118"/>
            <a:ext cx="3489987" cy="216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945" y="4370119"/>
            <a:ext cx="3589584" cy="216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52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A5BDC1A-036E-44D1-B3B3-C52890B955F3}"/>
              </a:ext>
            </a:extLst>
          </p:cNvPr>
          <p:cNvSpPr>
            <a:spLocks noGrp="1"/>
          </p:cNvSpPr>
          <p:nvPr>
            <p:ph type="body" idx="1"/>
          </p:nvPr>
        </p:nvSpPr>
        <p:spPr>
          <a:xfrm>
            <a:off x="646763" y="2085610"/>
            <a:ext cx="11055348" cy="5050629"/>
          </a:xfrm>
        </p:spPr>
        <p:txBody>
          <a:bodyPr/>
          <a:lstStyle/>
          <a:p>
            <a:pPr marL="342900" indent="-342900">
              <a:buFont typeface="Wingdings" panose="05000000000000000000" pitchFamily="2" charset="2"/>
              <a:buChar char="§"/>
            </a:pPr>
            <a:r>
              <a:rPr lang="es-ES" sz="2400" dirty="0"/>
              <a:t>Correcto lavado de manos con antisépticos y evitar el contacto físico como saludar con la mano o dar un beso. </a:t>
            </a:r>
          </a:p>
          <a:p>
            <a:pPr marL="342900" indent="-342900">
              <a:buFont typeface="Wingdings" panose="05000000000000000000" pitchFamily="2" charset="2"/>
              <a:buChar char="§"/>
            </a:pPr>
            <a:r>
              <a:rPr lang="es-ES" sz="2400" dirty="0"/>
              <a:t>Prendas de barreras.</a:t>
            </a:r>
          </a:p>
          <a:p>
            <a:pPr marL="342900" indent="-342900">
              <a:buFont typeface="Wingdings" panose="05000000000000000000" pitchFamily="2" charset="2"/>
              <a:buChar char="§"/>
            </a:pPr>
            <a:r>
              <a:rPr lang="es-ES" sz="2400" dirty="0"/>
              <a:t>Limpieza en las superficies. </a:t>
            </a:r>
          </a:p>
          <a:p>
            <a:pPr marL="342900" indent="-342900">
              <a:buFont typeface="Wingdings" panose="05000000000000000000" pitchFamily="2" charset="2"/>
              <a:buChar char="§"/>
            </a:pPr>
            <a:r>
              <a:rPr lang="es-ES" sz="2400" dirty="0"/>
              <a:t>Es importante vigilar la correcta utilización de los materiales de desecho o </a:t>
            </a:r>
            <a:r>
              <a:rPr lang="es-ES" sz="2400" dirty="0" err="1"/>
              <a:t>monousos</a:t>
            </a:r>
            <a:r>
              <a:rPr lang="es-ES" sz="2400" dirty="0"/>
              <a:t>, como vasos, servilletas, baberos…etc.</a:t>
            </a:r>
          </a:p>
          <a:p>
            <a:pPr marL="342900" indent="-342900">
              <a:buFont typeface="Wingdings" panose="05000000000000000000" pitchFamily="2" charset="2"/>
              <a:buChar char="§"/>
            </a:pPr>
            <a:endParaRPr lang="es-ES" sz="2400" dirty="0"/>
          </a:p>
          <a:p>
            <a:pPr marL="342900" indent="-342900">
              <a:buFont typeface="Wingdings" panose="05000000000000000000" pitchFamily="2" charset="2"/>
              <a:buChar char="§"/>
            </a:pPr>
            <a:endParaRPr lang="es-ES" sz="2400" dirty="0"/>
          </a:p>
          <a:p>
            <a:pPr marL="342900" indent="-342900">
              <a:buFont typeface="Wingdings" panose="05000000000000000000" pitchFamily="2" charset="2"/>
              <a:buChar char="§"/>
            </a:pPr>
            <a:endParaRPr lang="es-ES" sz="2400" dirty="0"/>
          </a:p>
          <a:p>
            <a:pPr marL="0" indent="0">
              <a:buNone/>
            </a:pPr>
            <a:endParaRPr lang="es-ES" dirty="0"/>
          </a:p>
        </p:txBody>
      </p:sp>
      <p:pic>
        <p:nvPicPr>
          <p:cNvPr id="4" name="Imagen 3">
            <a:extLst>
              <a:ext uri="{FF2B5EF4-FFF2-40B4-BE49-F238E27FC236}">
                <a16:creationId xmlns:a16="http://schemas.microsoft.com/office/drawing/2014/main" id="{3C1F0822-BBFC-4FBF-9E85-618BC1E9ED99}"/>
              </a:ext>
            </a:extLst>
          </p:cNvPr>
          <p:cNvPicPr>
            <a:picLocks noChangeAspect="1"/>
          </p:cNvPicPr>
          <p:nvPr/>
        </p:nvPicPr>
        <p:blipFill rotWithShape="1">
          <a:blip r:embed="rId2"/>
          <a:srcRect l="6480" t="3847" r="37256" b="65812"/>
          <a:stretch/>
        </p:blipFill>
        <p:spPr>
          <a:xfrm>
            <a:off x="3193366" y="181600"/>
            <a:ext cx="5795889" cy="1329397"/>
          </a:xfrm>
          <a:prstGeom prst="rect">
            <a:avLst/>
          </a:prstGeom>
        </p:spPr>
      </p:pic>
      <p:sp>
        <p:nvSpPr>
          <p:cNvPr id="2" name="Título 1">
            <a:extLst>
              <a:ext uri="{FF2B5EF4-FFF2-40B4-BE49-F238E27FC236}">
                <a16:creationId xmlns:a16="http://schemas.microsoft.com/office/drawing/2014/main" id="{1BD0470B-3DDD-49CE-ADD9-8D66E70DF195}"/>
              </a:ext>
            </a:extLst>
          </p:cNvPr>
          <p:cNvSpPr>
            <a:spLocks noGrp="1"/>
          </p:cNvSpPr>
          <p:nvPr>
            <p:ph type="title"/>
          </p:nvPr>
        </p:nvSpPr>
        <p:spPr>
          <a:xfrm>
            <a:off x="3492510" y="274798"/>
            <a:ext cx="5197600" cy="1143000"/>
          </a:xfrm>
        </p:spPr>
        <p:txBody>
          <a:bodyPr/>
          <a:lstStyle/>
          <a:p>
            <a:r>
              <a:rPr lang="es-ES" sz="2800" dirty="0"/>
              <a:t>PREVENCIÓN</a:t>
            </a:r>
          </a:p>
        </p:txBody>
      </p:sp>
      <p:pic>
        <p:nvPicPr>
          <p:cNvPr id="5" name="Imagen 4">
            <a:extLst>
              <a:ext uri="{FF2B5EF4-FFF2-40B4-BE49-F238E27FC236}">
                <a16:creationId xmlns:a16="http://schemas.microsoft.com/office/drawing/2014/main" id="{97039EC8-EC59-4B7F-B861-7F6BD5EFE4CC}"/>
              </a:ext>
            </a:extLst>
          </p:cNvPr>
          <p:cNvPicPr>
            <a:picLocks noChangeAspect="1"/>
          </p:cNvPicPr>
          <p:nvPr/>
        </p:nvPicPr>
        <p:blipFill>
          <a:blip r:embed="rId3"/>
          <a:stretch>
            <a:fillRect/>
          </a:stretch>
        </p:blipFill>
        <p:spPr>
          <a:xfrm>
            <a:off x="5903422" y="2639507"/>
            <a:ext cx="694817" cy="783292"/>
          </a:xfrm>
          <a:prstGeom prst="rect">
            <a:avLst/>
          </a:prstGeom>
        </p:spPr>
      </p:pic>
      <p:pic>
        <p:nvPicPr>
          <p:cNvPr id="6" name="Imagen 5">
            <a:extLst>
              <a:ext uri="{FF2B5EF4-FFF2-40B4-BE49-F238E27FC236}">
                <a16:creationId xmlns:a16="http://schemas.microsoft.com/office/drawing/2014/main" id="{41F1A783-C23B-45EA-9328-F30ADCA50A6F}"/>
              </a:ext>
            </a:extLst>
          </p:cNvPr>
          <p:cNvPicPr>
            <a:picLocks noChangeAspect="1"/>
          </p:cNvPicPr>
          <p:nvPr/>
        </p:nvPicPr>
        <p:blipFill>
          <a:blip r:embed="rId4"/>
          <a:stretch>
            <a:fillRect/>
          </a:stretch>
        </p:blipFill>
        <p:spPr>
          <a:xfrm>
            <a:off x="3943104" y="3084395"/>
            <a:ext cx="694817" cy="555460"/>
          </a:xfrm>
          <a:prstGeom prst="rect">
            <a:avLst/>
          </a:prstGeom>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706" y="3639855"/>
            <a:ext cx="548214" cy="55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311" y="4610924"/>
            <a:ext cx="587767" cy="58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418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FD7E3E7-DC8C-44FB-B036-AEEFBCD2380E}"/>
              </a:ext>
            </a:extLst>
          </p:cNvPr>
          <p:cNvSpPr>
            <a:spLocks noGrp="1"/>
          </p:cNvSpPr>
          <p:nvPr>
            <p:ph type="title"/>
          </p:nvPr>
        </p:nvSpPr>
        <p:spPr/>
        <p:txBody>
          <a:bodyPr/>
          <a:lstStyle/>
          <a:p>
            <a:r>
              <a:rPr lang="es-ES" sz="2800" dirty="0"/>
              <a:t>CONCLUSIÓN</a:t>
            </a:r>
            <a:br>
              <a:rPr lang="es-ES" dirty="0"/>
            </a:br>
            <a:endParaRPr lang="es-ES" dirty="0"/>
          </a:p>
        </p:txBody>
      </p:sp>
      <p:sp>
        <p:nvSpPr>
          <p:cNvPr id="5" name="Marcador de contenido 4">
            <a:extLst>
              <a:ext uri="{FF2B5EF4-FFF2-40B4-BE49-F238E27FC236}">
                <a16:creationId xmlns:a16="http://schemas.microsoft.com/office/drawing/2014/main" id="{36D701E7-0E31-4062-9033-418DBCC03571}"/>
              </a:ext>
            </a:extLst>
          </p:cNvPr>
          <p:cNvSpPr>
            <a:spLocks noGrp="1"/>
          </p:cNvSpPr>
          <p:nvPr>
            <p:ph idx="1"/>
          </p:nvPr>
        </p:nvSpPr>
        <p:spPr>
          <a:xfrm>
            <a:off x="822800" y="1358538"/>
            <a:ext cx="10546400" cy="5187970"/>
          </a:xfrm>
        </p:spPr>
        <p:txBody>
          <a:bodyPr/>
          <a:lstStyle/>
          <a:p>
            <a:pPr algn="just">
              <a:buFont typeface="Wingdings" panose="05000000000000000000" pitchFamily="2" charset="2"/>
              <a:buChar char="§"/>
            </a:pPr>
            <a:r>
              <a:rPr lang="es-ES" sz="2300" dirty="0"/>
              <a:t>La importancia de usar las prendas y medios de barrera durante la jornada laboral en el ámbito de la odontología. </a:t>
            </a:r>
          </a:p>
          <a:p>
            <a:pPr marL="38100" indent="0">
              <a:buNone/>
            </a:pPr>
            <a:endParaRPr lang="es-ES" sz="2300" dirty="0"/>
          </a:p>
          <a:p>
            <a:pPr algn="just">
              <a:buFont typeface="Wingdings" panose="05000000000000000000" pitchFamily="2" charset="2"/>
              <a:buChar char="§"/>
            </a:pPr>
            <a:r>
              <a:rPr lang="es-ES" sz="2300" dirty="0"/>
              <a:t>Es importante realizar una correcta limpieza, desinfección y esterilización de los distintos instrumentos y las superficies de trabajo para eliminar el mayor número agentes biológicos. </a:t>
            </a:r>
          </a:p>
          <a:p>
            <a:pPr marL="38100" indent="0">
              <a:buNone/>
            </a:pPr>
            <a:endParaRPr lang="es-ES" sz="2300" dirty="0"/>
          </a:p>
          <a:p>
            <a:pPr algn="just">
              <a:buFont typeface="Wingdings" panose="05000000000000000000" pitchFamily="2" charset="2"/>
              <a:buChar char="§"/>
            </a:pPr>
            <a:r>
              <a:rPr lang="es-ES" sz="2300" dirty="0"/>
              <a:t>Nosotros, como personal de odontología que somos o vamos hacer, nos encontramos implicados en una manipulación de contacto directo constante con la cavidad oral.</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47875">
            <a:off x="7376015" y="464845"/>
            <a:ext cx="761528" cy="761528"/>
          </a:xfrm>
          <a:prstGeom prst="rect">
            <a:avLst/>
          </a:prstGeom>
        </p:spPr>
      </p:pic>
    </p:spTree>
    <p:extLst>
      <p:ext uri="{BB962C8B-B14F-4D97-AF65-F5344CB8AC3E}">
        <p14:creationId xmlns:p14="http://schemas.microsoft.com/office/powerpoint/2010/main" val="4260908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5" name="Shape 90">
            <a:extLst>
              <a:ext uri="{FF2B5EF4-FFF2-40B4-BE49-F238E27FC236}">
                <a16:creationId xmlns:a16="http://schemas.microsoft.com/office/drawing/2014/main" id="{9A332B0B-D905-4FF6-B04F-03F6242EB1FB}"/>
              </a:ext>
            </a:extLst>
          </p:cNvPr>
          <p:cNvSpPr/>
          <p:nvPr/>
        </p:nvSpPr>
        <p:spPr>
          <a:xfrm>
            <a:off x="3746372" y="1519312"/>
            <a:ext cx="4652040" cy="4128866"/>
          </a:xfrm>
          <a:prstGeom prst="ellipse">
            <a:avLst/>
          </a:prstGeom>
          <a:solidFill>
            <a:srgbClr val="8F7B87"/>
          </a:solidFill>
          <a:ln>
            <a:noFill/>
          </a:ln>
        </p:spPr>
        <p:txBody>
          <a:bodyPr spcFirstLastPara="1" wrap="square" lIns="91425" tIns="91425" rIns="91425" bIns="91425" anchor="ctr" anchorCtr="0">
            <a:noAutofit/>
          </a:bodyPr>
          <a:lstStyle/>
          <a:p>
            <a:endParaRPr/>
          </a:p>
        </p:txBody>
      </p:sp>
      <p:sp>
        <p:nvSpPr>
          <p:cNvPr id="307" name="Shape 307"/>
          <p:cNvSpPr txBox="1">
            <a:spLocks noGrp="1"/>
          </p:cNvSpPr>
          <p:nvPr>
            <p:ph type="ctrTitle" idx="4294967295"/>
          </p:nvPr>
        </p:nvSpPr>
        <p:spPr>
          <a:xfrm>
            <a:off x="4204481" y="2206500"/>
            <a:ext cx="3783037" cy="2445000"/>
          </a:xfrm>
          <a:prstGeom prst="rect">
            <a:avLst/>
          </a:prstGeom>
        </p:spPr>
        <p:txBody>
          <a:bodyPr spcFirstLastPara="1" wrap="square" lIns="91425" tIns="91425" rIns="91425" bIns="91425" anchor="ctr" anchorCtr="0">
            <a:noAutofit/>
          </a:bodyPr>
          <a:lstStyle/>
          <a:p>
            <a:r>
              <a:rPr lang="es-ES" sz="4000" dirty="0"/>
              <a:t>Gracias por vuestra atención</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9" name="Imagen 8">
            <a:extLst>
              <a:ext uri="{FF2B5EF4-FFF2-40B4-BE49-F238E27FC236}">
                <a16:creationId xmlns:a16="http://schemas.microsoft.com/office/drawing/2014/main" id="{84AE9893-21F6-4FFB-A68D-3BD4A8B2C1AA}"/>
              </a:ext>
            </a:extLst>
          </p:cNvPr>
          <p:cNvPicPr>
            <a:picLocks noChangeAspect="1"/>
          </p:cNvPicPr>
          <p:nvPr/>
        </p:nvPicPr>
        <p:blipFill>
          <a:blip r:embed="rId3"/>
          <a:stretch>
            <a:fillRect/>
          </a:stretch>
        </p:blipFill>
        <p:spPr>
          <a:xfrm>
            <a:off x="8537707" y="3908734"/>
            <a:ext cx="1762226" cy="1762226"/>
          </a:xfrm>
          <a:prstGeom prst="rect">
            <a:avLst/>
          </a:prstGeom>
        </p:spPr>
      </p:pic>
      <p:pic>
        <p:nvPicPr>
          <p:cNvPr id="7" name="Imagen 6">
            <a:extLst>
              <a:ext uri="{FF2B5EF4-FFF2-40B4-BE49-F238E27FC236}">
                <a16:creationId xmlns:a16="http://schemas.microsoft.com/office/drawing/2014/main" id="{5FE8BB5F-4D09-4F0C-8E31-19538F95435D}"/>
              </a:ext>
            </a:extLst>
          </p:cNvPr>
          <p:cNvPicPr>
            <a:picLocks noChangeAspect="1"/>
          </p:cNvPicPr>
          <p:nvPr/>
        </p:nvPicPr>
        <p:blipFill>
          <a:blip r:embed="rId4"/>
          <a:stretch>
            <a:fillRect/>
          </a:stretch>
        </p:blipFill>
        <p:spPr>
          <a:xfrm>
            <a:off x="9672811" y="2022393"/>
            <a:ext cx="2387688" cy="2387688"/>
          </a:xfrm>
          <a:prstGeom prst="rect">
            <a:avLst/>
          </a:prstGeom>
        </p:spPr>
      </p:pic>
      <p:pic>
        <p:nvPicPr>
          <p:cNvPr id="5" name="Imagen 4">
            <a:extLst>
              <a:ext uri="{FF2B5EF4-FFF2-40B4-BE49-F238E27FC236}">
                <a16:creationId xmlns:a16="http://schemas.microsoft.com/office/drawing/2014/main" id="{32D1136F-61A9-45C1-895B-7C3B5184B95D}"/>
              </a:ext>
            </a:extLst>
          </p:cNvPr>
          <p:cNvPicPr>
            <a:picLocks noChangeAspect="1"/>
          </p:cNvPicPr>
          <p:nvPr/>
        </p:nvPicPr>
        <p:blipFill>
          <a:blip r:embed="rId5"/>
          <a:stretch>
            <a:fillRect/>
          </a:stretch>
        </p:blipFill>
        <p:spPr>
          <a:xfrm>
            <a:off x="9790290" y="3641763"/>
            <a:ext cx="1250923" cy="1250923"/>
          </a:xfrm>
          <a:prstGeom prst="rect">
            <a:avLst/>
          </a:prstGeom>
        </p:spPr>
      </p:pic>
      <p:pic>
        <p:nvPicPr>
          <p:cNvPr id="3" name="Imagen 2">
            <a:extLst>
              <a:ext uri="{FF2B5EF4-FFF2-40B4-BE49-F238E27FC236}">
                <a16:creationId xmlns:a16="http://schemas.microsoft.com/office/drawing/2014/main" id="{E19C619A-455E-4FCA-A33F-6BB870607DC9}"/>
              </a:ext>
            </a:extLst>
          </p:cNvPr>
          <p:cNvPicPr>
            <a:picLocks noChangeAspect="1"/>
          </p:cNvPicPr>
          <p:nvPr/>
        </p:nvPicPr>
        <p:blipFill>
          <a:blip r:embed="rId6"/>
          <a:stretch>
            <a:fillRect/>
          </a:stretch>
        </p:blipFill>
        <p:spPr>
          <a:xfrm>
            <a:off x="9164829" y="2803538"/>
            <a:ext cx="1250923" cy="1250923"/>
          </a:xfrm>
          <a:prstGeom prst="rect">
            <a:avLst/>
          </a:prstGeom>
        </p:spPr>
      </p:pic>
      <p:sp>
        <p:nvSpPr>
          <p:cNvPr id="71" name="Shape 71"/>
          <p:cNvSpPr txBox="1">
            <a:spLocks noGrp="1"/>
          </p:cNvSpPr>
          <p:nvPr>
            <p:ph type="ctrTitle"/>
          </p:nvPr>
        </p:nvSpPr>
        <p:spPr>
          <a:xfrm>
            <a:off x="4124500" y="2720725"/>
            <a:ext cx="5857800" cy="1546500"/>
          </a:xfrm>
          <a:prstGeom prst="rect">
            <a:avLst/>
          </a:prstGeom>
        </p:spPr>
        <p:txBody>
          <a:bodyPr spcFirstLastPara="1" wrap="square" lIns="91425" tIns="91425" rIns="91425" bIns="91425" anchor="b" anchorCtr="0">
            <a:noAutofit/>
          </a:bodyPr>
          <a:lstStyle/>
          <a:p>
            <a:r>
              <a:rPr lang="es-ES" dirty="0"/>
              <a:t>Barreras de Protección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C26A30-9867-4E01-8011-FC2D8B8AC30F}"/>
              </a:ext>
            </a:extLst>
          </p:cNvPr>
          <p:cNvSpPr txBox="1"/>
          <p:nvPr/>
        </p:nvSpPr>
        <p:spPr>
          <a:xfrm>
            <a:off x="801859" y="576775"/>
            <a:ext cx="11390141" cy="7325082"/>
          </a:xfrm>
          <a:prstGeom prst="rect">
            <a:avLst/>
          </a:prstGeom>
          <a:noFill/>
        </p:spPr>
        <p:txBody>
          <a:bodyPr wrap="square" rtlCol="0">
            <a:spAutoFit/>
          </a:bodyPr>
          <a:lstStyle/>
          <a:p>
            <a:pPr marL="0" indent="0" algn="just">
              <a:buNone/>
            </a:pPr>
            <a:r>
              <a:rPr lang="es-ES" sz="2400" dirty="0">
                <a:latin typeface="PT Serif" panose="020B0604020202020204" charset="0"/>
              </a:rPr>
              <a:t>Las barreras de protección reducen el riesgo de exposición de la piel o mucosas del personal de salud a los materiales infectados, tales como sangre y otros fluidos corporales. </a:t>
            </a:r>
          </a:p>
          <a:p>
            <a:pPr marL="0" indent="0" algn="just">
              <a:buNone/>
            </a:pPr>
            <a:endParaRPr lang="es-ES" sz="2400" dirty="0">
              <a:latin typeface="PT Serif" panose="020B0604020202020204" charset="0"/>
            </a:endParaRPr>
          </a:p>
          <a:p>
            <a:pPr marL="0" indent="0" algn="just">
              <a:buNone/>
            </a:pPr>
            <a:r>
              <a:rPr lang="es-ES" sz="2400" dirty="0">
                <a:latin typeface="PT Serif" panose="020B0604020202020204" charset="0"/>
              </a:rPr>
              <a:t> Entre estas barreras se cuenta con:</a:t>
            </a:r>
          </a:p>
          <a:p>
            <a:pPr marL="0" indent="0" algn="just">
              <a:buNone/>
            </a:pPr>
            <a:endParaRPr lang="es-ES" sz="2400" dirty="0">
              <a:latin typeface="PT Serif" panose="020B0604020202020204" charset="0"/>
            </a:endParaRPr>
          </a:p>
          <a:p>
            <a:pPr marL="514350" indent="-514350" algn="just">
              <a:buFont typeface="+mj-lt"/>
              <a:buAutoNum type="arabicPeriod"/>
            </a:pPr>
            <a:r>
              <a:rPr lang="es-ES" sz="2400" b="1" dirty="0">
                <a:latin typeface="PT Serif" panose="020B0604020202020204" charset="0"/>
              </a:rPr>
              <a:t>Lavado y cuidado de las manos:</a:t>
            </a:r>
          </a:p>
          <a:p>
            <a:pPr algn="just"/>
            <a:endParaRPr lang="es-ES" sz="2400" dirty="0">
              <a:latin typeface="PT Serif" panose="020B0604020202020204" charset="0"/>
            </a:endParaRPr>
          </a:p>
          <a:p>
            <a:pPr marL="514350" indent="-514350" algn="just">
              <a:buFont typeface="+mj-lt"/>
              <a:buAutoNum type="arabicPeriod" startAt="2"/>
            </a:pPr>
            <a:r>
              <a:rPr lang="es-ES" sz="2400" b="1" dirty="0">
                <a:latin typeface="PT Serif" panose="020B0604020202020204" charset="0"/>
              </a:rPr>
              <a:t>Guantes:</a:t>
            </a:r>
          </a:p>
          <a:p>
            <a:pPr algn="just"/>
            <a:endParaRPr lang="es-ES" sz="2400" dirty="0">
              <a:latin typeface="PT Serif" panose="020B0604020202020204" charset="0"/>
            </a:endParaRPr>
          </a:p>
          <a:p>
            <a:pPr marL="342900" lvl="6" indent="-342900" algn="just">
              <a:buFont typeface="Wingdings" panose="05000000000000000000" pitchFamily="2" charset="2"/>
              <a:buChar char="§"/>
            </a:pPr>
            <a:r>
              <a:rPr lang="es-ES" sz="2200" b="1" dirty="0"/>
              <a:t>Guantes quirúrgicos.</a:t>
            </a:r>
            <a:r>
              <a:rPr lang="es-ES" sz="2200" dirty="0"/>
              <a:t> </a:t>
            </a:r>
          </a:p>
          <a:p>
            <a:pPr marL="342900" lvl="6" indent="-342900" algn="just">
              <a:buFont typeface="Wingdings" panose="05000000000000000000" pitchFamily="2" charset="2"/>
              <a:buChar char="§"/>
            </a:pPr>
            <a:r>
              <a:rPr lang="es-ES" sz="2200" b="1" dirty="0"/>
              <a:t>Guantes de látex o vinilo no estériles.</a:t>
            </a:r>
          </a:p>
          <a:p>
            <a:pPr marL="342900" lvl="6" indent="-342900" algn="just">
              <a:buFont typeface="Wingdings" panose="05000000000000000000" pitchFamily="2" charset="2"/>
              <a:buChar char="§"/>
            </a:pPr>
            <a:r>
              <a:rPr lang="es-ES" sz="2200" b="1" dirty="0"/>
              <a:t>Guantes de plástico.</a:t>
            </a:r>
          </a:p>
          <a:p>
            <a:pPr marL="342900" lvl="6" indent="-342900" algn="just">
              <a:buFont typeface="Wingdings" panose="05000000000000000000" pitchFamily="2" charset="2"/>
              <a:buChar char="§"/>
            </a:pPr>
            <a:r>
              <a:rPr lang="es-ES" sz="2200" b="1" dirty="0"/>
              <a:t>Guantes industriales de </a:t>
            </a:r>
            <a:r>
              <a:rPr lang="es-ES" sz="2200" b="1" dirty="0" err="1"/>
              <a:t>polinitrilo</a:t>
            </a:r>
            <a:r>
              <a:rPr lang="es-ES" sz="2200" b="1" dirty="0"/>
              <a:t> u otros.</a:t>
            </a:r>
            <a:endParaRPr lang="es-ES" sz="2200" dirty="0"/>
          </a:p>
          <a:p>
            <a:pPr lvl="3"/>
            <a:endParaRPr lang="es-ES" sz="2400" dirty="0">
              <a:latin typeface="PT Serif" panose="020B0604020202020204" charset="0"/>
            </a:endParaRPr>
          </a:p>
          <a:p>
            <a:pPr lvl="6"/>
            <a:r>
              <a:rPr lang="es-ES" sz="2400" dirty="0"/>
              <a:t>        </a:t>
            </a:r>
          </a:p>
          <a:p>
            <a:pPr lvl="6"/>
            <a:r>
              <a:rPr lang="es-ES" sz="2400" dirty="0"/>
              <a:t>           </a:t>
            </a:r>
          </a:p>
          <a:p>
            <a:endParaRPr lang="es-ES" dirty="0"/>
          </a:p>
          <a:p>
            <a:endParaRPr lang="es-ES" dirty="0"/>
          </a:p>
          <a:p>
            <a:endParaRPr lang="es-ES" dirty="0"/>
          </a:p>
          <a:p>
            <a:endParaRPr lang="es-ES" dirty="0"/>
          </a:p>
          <a:p>
            <a:pPr marL="342900" indent="-342900">
              <a:buFont typeface="+mj-lt"/>
              <a:buAutoNum type="arabicPeriod"/>
            </a:pPr>
            <a:endParaRPr lang="es-ES" dirty="0"/>
          </a:p>
        </p:txBody>
      </p:sp>
      <p:pic>
        <p:nvPicPr>
          <p:cNvPr id="6" name="Imagen 5">
            <a:extLst>
              <a:ext uri="{FF2B5EF4-FFF2-40B4-BE49-F238E27FC236}">
                <a16:creationId xmlns:a16="http://schemas.microsoft.com/office/drawing/2014/main" id="{FB510371-FF95-41BB-B0BB-9CFCAB277475}"/>
              </a:ext>
            </a:extLst>
          </p:cNvPr>
          <p:cNvPicPr>
            <a:picLocks noChangeAspect="1"/>
          </p:cNvPicPr>
          <p:nvPr/>
        </p:nvPicPr>
        <p:blipFill>
          <a:blip r:embed="rId2"/>
          <a:stretch>
            <a:fillRect/>
          </a:stretch>
        </p:blipFill>
        <p:spPr>
          <a:xfrm>
            <a:off x="3383006" y="3428999"/>
            <a:ext cx="1231197" cy="1047467"/>
          </a:xfrm>
          <a:prstGeom prst="rect">
            <a:avLst/>
          </a:prstGeom>
        </p:spPr>
      </p:pic>
      <p:pic>
        <p:nvPicPr>
          <p:cNvPr id="4" name="Imagen 3">
            <a:extLst>
              <a:ext uri="{FF2B5EF4-FFF2-40B4-BE49-F238E27FC236}">
                <a16:creationId xmlns:a16="http://schemas.microsoft.com/office/drawing/2014/main" id="{0BAD045B-EDB9-4D16-88A3-A63A241D7E0E}"/>
              </a:ext>
            </a:extLst>
          </p:cNvPr>
          <p:cNvPicPr>
            <a:picLocks noChangeAspect="1"/>
          </p:cNvPicPr>
          <p:nvPr/>
        </p:nvPicPr>
        <p:blipFill>
          <a:blip r:embed="rId3"/>
          <a:stretch>
            <a:fillRect/>
          </a:stretch>
        </p:blipFill>
        <p:spPr>
          <a:xfrm>
            <a:off x="6068500" y="2395661"/>
            <a:ext cx="856857" cy="856857"/>
          </a:xfrm>
          <a:prstGeom prst="rect">
            <a:avLst/>
          </a:prstGeom>
        </p:spPr>
      </p:pic>
    </p:spTree>
    <p:extLst>
      <p:ext uri="{BB962C8B-B14F-4D97-AF65-F5344CB8AC3E}">
        <p14:creationId xmlns:p14="http://schemas.microsoft.com/office/powerpoint/2010/main" val="66531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12" descr="Descripción: Resultado de imagen de historia clinica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7778" y="3961790"/>
            <a:ext cx="14192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13" descr="Descripción: 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7086">
            <a:off x="58697" y="4199212"/>
            <a:ext cx="523875" cy="476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58140" y="852339"/>
            <a:ext cx="1042653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mj-lt"/>
              <a:buAutoNum type="arabicPeriod" startAt="3"/>
              <a:tabLst/>
            </a:pPr>
            <a:r>
              <a:rPr kumimoji="0" lang="es-ES" sz="2400" b="1" i="0" u="none" strike="noStrike" cap="none" normalizeH="0" baseline="0" dirty="0">
                <a:ln>
                  <a:noFill/>
                </a:ln>
                <a:solidFill>
                  <a:schemeClr val="tx1"/>
                </a:solidFill>
                <a:effectLst/>
                <a:latin typeface="PT Serif" charset="0"/>
                <a:ea typeface="Calibri" pitchFamily="34" charset="0"/>
                <a:cs typeface="Times New Roman" pitchFamily="18" charset="0"/>
              </a:rPr>
              <a:t>Mascarilla.</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startAt="3"/>
              <a:tabLst/>
            </a:pPr>
            <a:endParaRPr kumimoji="0" lang="es-ES" sz="2400" b="0" i="0" u="none" strike="noStrike" cap="none" normalizeH="0" baseline="0" dirty="0">
              <a:ln>
                <a:noFill/>
              </a:ln>
              <a:solidFill>
                <a:schemeClr val="tx1"/>
              </a:solidFill>
              <a:effectLst/>
              <a:latin typeface="PT Serif" charset="0"/>
              <a:ea typeface="Calibri" pitchFamily="34"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startAt="3"/>
              <a:tabLst/>
            </a:pPr>
            <a:r>
              <a:rPr kumimoji="0" lang="es-ES" sz="2400" b="1" i="0" u="none" strike="noStrike" cap="none" normalizeH="0" baseline="0" dirty="0">
                <a:ln>
                  <a:noFill/>
                </a:ln>
                <a:solidFill>
                  <a:schemeClr val="tx1"/>
                </a:solidFill>
                <a:effectLst/>
                <a:latin typeface="PT Serif" charset="0"/>
                <a:ea typeface="Calibri" pitchFamily="34" charset="0"/>
                <a:cs typeface="Times New Roman" pitchFamily="18" charset="0"/>
              </a:rPr>
              <a:t>Protección ocular (Gafas).</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startAt="3"/>
              <a:tabLst/>
            </a:pPr>
            <a:endParaRPr kumimoji="0" lang="es-ES" sz="2400" b="0" i="0" u="none" strike="noStrike" cap="none" normalizeH="0" baseline="0" dirty="0">
              <a:ln>
                <a:noFill/>
              </a:ln>
              <a:solidFill>
                <a:schemeClr val="tx1"/>
              </a:solidFill>
              <a:effectLst/>
              <a:latin typeface="PT Serif" charset="0"/>
              <a:ea typeface="Calibri" pitchFamily="34"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startAt="3"/>
              <a:tabLst/>
            </a:pPr>
            <a:r>
              <a:rPr kumimoji="0" lang="es-ES" sz="2400" b="1" i="0" u="none" strike="noStrike" cap="none" normalizeH="0" baseline="0" dirty="0">
                <a:ln>
                  <a:noFill/>
                </a:ln>
                <a:solidFill>
                  <a:schemeClr val="tx1"/>
                </a:solidFill>
                <a:effectLst/>
                <a:latin typeface="PT Serif" charset="0"/>
                <a:ea typeface="Calibri" pitchFamily="34" charset="0"/>
                <a:cs typeface="Times New Roman" pitchFamily="18" charset="0"/>
              </a:rPr>
              <a:t>Batas o vestidos protectores.</a:t>
            </a:r>
            <a:endParaRPr kumimoji="0" lang="es-ES" sz="2400" b="0" i="0" u="none" strike="noStrike" cap="none" normalizeH="0" baseline="0" dirty="0">
              <a:ln>
                <a:noFill/>
              </a:ln>
              <a:solidFill>
                <a:schemeClr val="tx1"/>
              </a:solidFill>
              <a:effectLst/>
              <a:latin typeface="PT Serif" charset="0"/>
              <a:ea typeface="Calibri" pitchFamily="34"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startAt="3"/>
              <a:tabLst/>
            </a:pPr>
            <a:endParaRPr lang="es-ES" sz="2400" dirty="0">
              <a:solidFill>
                <a:schemeClr val="tx1"/>
              </a:solidFill>
              <a:latin typeface="PT Serif" charset="0"/>
              <a:ea typeface="Calibri" pitchFamily="34"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startAt="3"/>
              <a:tabLst/>
            </a:pPr>
            <a:r>
              <a:rPr kumimoji="0" lang="es-ES" sz="2400" b="1" i="0" u="none" strike="noStrike" cap="none" normalizeH="0" baseline="0" dirty="0">
                <a:ln>
                  <a:noFill/>
                </a:ln>
                <a:solidFill>
                  <a:schemeClr val="tx1"/>
                </a:solidFill>
                <a:effectLst/>
                <a:latin typeface="PT Serif" charset="0"/>
                <a:ea typeface="Calibri" pitchFamily="34" charset="0"/>
                <a:cs typeface="Times New Roman" pitchFamily="18" charset="0"/>
              </a:rPr>
              <a:t>Barreras ambientales.</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startAt="3"/>
              <a:tabLst/>
            </a:pPr>
            <a:endParaRPr lang="es-ES" sz="2400" dirty="0">
              <a:solidFill>
                <a:schemeClr val="tx1"/>
              </a:solidFill>
              <a:latin typeface="PT Serif" charset="0"/>
              <a:ea typeface="Calibri" pitchFamily="34" charset="0"/>
              <a:cs typeface="Times New Roman" pitchFamily="18" charset="0"/>
            </a:endParaRPr>
          </a:p>
          <a:p>
            <a:pPr lvl="0" algn="just" eaLnBrk="0" fontAlgn="base" hangingPunct="0">
              <a:spcBef>
                <a:spcPct val="0"/>
              </a:spcBef>
              <a:spcAft>
                <a:spcPct val="0"/>
              </a:spcAft>
              <a:buClrTx/>
            </a:pPr>
            <a:endParaRPr lang="es-ES" sz="2400" dirty="0">
              <a:solidFill>
                <a:schemeClr val="tx1"/>
              </a:solidFill>
              <a:latin typeface="PT Serif" charset="0"/>
              <a:ea typeface="Calibri" pitchFamily="34" charset="0"/>
              <a:cs typeface="Times New Roman" pitchFamily="18" charset="0"/>
            </a:endParaRPr>
          </a:p>
          <a:p>
            <a:pPr lvl="0" algn="just" eaLnBrk="0" fontAlgn="base" hangingPunct="0">
              <a:spcBef>
                <a:spcPct val="0"/>
              </a:spcBef>
              <a:spcAft>
                <a:spcPct val="0"/>
              </a:spcAft>
              <a:buClrTx/>
            </a:pPr>
            <a:r>
              <a:rPr lang="es-ES" sz="2400" dirty="0">
                <a:solidFill>
                  <a:schemeClr val="tx1"/>
                </a:solidFill>
                <a:latin typeface="PT Serif" charset="0"/>
                <a:ea typeface="Calibri" pitchFamily="34" charset="0"/>
                <a:cs typeface="Times New Roman" pitchFamily="18" charset="0"/>
              </a:rPr>
              <a:t>Es importante tener una buena </a:t>
            </a:r>
            <a:r>
              <a:rPr lang="es-ES" sz="2400" b="1" dirty="0">
                <a:solidFill>
                  <a:schemeClr val="tx1"/>
                </a:solidFill>
                <a:latin typeface="PT Serif" charset="0"/>
                <a:ea typeface="Calibri" pitchFamily="34" charset="0"/>
                <a:cs typeface="Times New Roman" pitchFamily="18" charset="0"/>
              </a:rPr>
              <a:t>historia médica </a:t>
            </a:r>
            <a:r>
              <a:rPr lang="es-ES" sz="2400" dirty="0">
                <a:solidFill>
                  <a:schemeClr val="tx1"/>
                </a:solidFill>
                <a:latin typeface="PT Serif" charset="0"/>
                <a:ea typeface="Calibri" pitchFamily="34" charset="0"/>
                <a:cs typeface="Times New Roman" pitchFamily="18" charset="0"/>
              </a:rPr>
              <a:t>del paciente. Sin embargo no todos aquellos que presentan algún proceso infeccioso son identificados al momento. Por ello las medidas de prevención deben ser empleadas rutinariamente.</a:t>
            </a:r>
            <a:endParaRPr kumimoji="0" lang="es-ES" sz="1800" b="0" i="0" u="none" strike="noStrike" cap="none" normalizeH="0" baseline="0" dirty="0">
              <a:ln>
                <a:noFill/>
              </a:ln>
              <a:solidFill>
                <a:schemeClr val="tx1"/>
              </a:solidFill>
              <a:effectLst/>
              <a:latin typeface="PT Serif" charset="0"/>
              <a:cs typeface="Arial" pitchFamily="34" charset="0"/>
            </a:endParaRPr>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290" y="1588243"/>
            <a:ext cx="540109" cy="540109"/>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3719" y="2291573"/>
            <a:ext cx="601438" cy="601438"/>
          </a:xfrm>
          <a:prstGeom prst="rect">
            <a:avLst/>
          </a:prstGeom>
        </p:spPr>
      </p:pic>
      <p:pic>
        <p:nvPicPr>
          <p:cNvPr id="9" name="8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0526" y="852338"/>
            <a:ext cx="545185" cy="545185"/>
          </a:xfrm>
          <a:prstGeom prst="rect">
            <a:avLst/>
          </a:prstGeom>
        </p:spPr>
      </p:pic>
      <p:pic>
        <p:nvPicPr>
          <p:cNvPr id="10" name="9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1784" y="2971975"/>
            <a:ext cx="654373" cy="654373"/>
          </a:xfrm>
          <a:prstGeom prst="rect">
            <a:avLst/>
          </a:prstGeom>
        </p:spPr>
      </p:pic>
    </p:spTree>
    <p:extLst>
      <p:ext uri="{BB962C8B-B14F-4D97-AF65-F5344CB8AC3E}">
        <p14:creationId xmlns:p14="http://schemas.microsoft.com/office/powerpoint/2010/main" val="343747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4118050" y="3164725"/>
            <a:ext cx="5864100" cy="1178700"/>
          </a:xfrm>
          <a:prstGeom prst="rect">
            <a:avLst/>
          </a:prstGeom>
        </p:spPr>
        <p:txBody>
          <a:bodyPr spcFirstLastPara="1" wrap="square" lIns="91425" tIns="91425" rIns="91425" bIns="91425" anchor="b" anchorCtr="0">
            <a:noAutofit/>
          </a:bodyPr>
          <a:lstStyle/>
          <a:p>
            <a:r>
              <a:rPr lang="es-ES" sz="4800" dirty="0"/>
              <a:t>ENFERMEDADES</a:t>
            </a:r>
            <a:endParaRPr sz="4800" dirty="0"/>
          </a:p>
        </p:txBody>
      </p:sp>
      <p:sp>
        <p:nvSpPr>
          <p:cNvPr id="89" name="Shape 89"/>
          <p:cNvSpPr txBox="1">
            <a:spLocks noGrp="1"/>
          </p:cNvSpPr>
          <p:nvPr>
            <p:ph type="subTitle" idx="1"/>
          </p:nvPr>
        </p:nvSpPr>
        <p:spPr>
          <a:xfrm>
            <a:off x="4118200" y="4320150"/>
            <a:ext cx="5277000" cy="1532700"/>
          </a:xfrm>
          <a:prstGeom prst="rect">
            <a:avLst/>
          </a:prstGeom>
        </p:spPr>
        <p:txBody>
          <a:bodyPr spcFirstLastPara="1" wrap="square" lIns="91425" tIns="91425" rIns="91425" bIns="91425" anchor="t" anchorCtr="0">
            <a:noAutofit/>
          </a:bodyPr>
          <a:lstStyle/>
          <a:p>
            <a:pPr marL="0" indent="0"/>
            <a:r>
              <a:rPr lang="es-ES" dirty="0"/>
              <a:t>Recomendaciones para prevenirlas en el consultorio dental.</a:t>
            </a:r>
            <a:endParaRPr dirty="0"/>
          </a:p>
        </p:txBody>
      </p:sp>
      <p:sp>
        <p:nvSpPr>
          <p:cNvPr id="90" name="Shape 90"/>
          <p:cNvSpPr/>
          <p:nvPr/>
        </p:nvSpPr>
        <p:spPr>
          <a:xfrm>
            <a:off x="4126200" y="1459200"/>
            <a:ext cx="1969800" cy="1969800"/>
          </a:xfrm>
          <a:prstGeom prst="ellipse">
            <a:avLst/>
          </a:prstGeom>
          <a:solidFill>
            <a:srgbClr val="8F7B87"/>
          </a:solidFill>
          <a:ln>
            <a:noFill/>
          </a:ln>
        </p:spPr>
        <p:txBody>
          <a:bodyPr spcFirstLastPara="1" wrap="square" lIns="91425" tIns="91425" rIns="91425" bIns="91425" anchor="ctr" anchorCtr="0">
            <a:noAutofit/>
          </a:bodyPr>
          <a:lstStyle/>
          <a:p>
            <a:endParaRPr/>
          </a:p>
        </p:txBody>
      </p:sp>
      <p:pic>
        <p:nvPicPr>
          <p:cNvPr id="3" name="Imagen 2">
            <a:extLst>
              <a:ext uri="{FF2B5EF4-FFF2-40B4-BE49-F238E27FC236}">
                <a16:creationId xmlns:a16="http://schemas.microsoft.com/office/drawing/2014/main" id="{8D484EA4-3E27-4C86-B885-C7D709B79215}"/>
              </a:ext>
            </a:extLst>
          </p:cNvPr>
          <p:cNvPicPr>
            <a:picLocks noChangeAspect="1"/>
          </p:cNvPicPr>
          <p:nvPr/>
        </p:nvPicPr>
        <p:blipFill>
          <a:blip r:embed="rId3"/>
          <a:stretch>
            <a:fillRect/>
          </a:stretch>
        </p:blipFill>
        <p:spPr>
          <a:xfrm>
            <a:off x="4509569" y="1710432"/>
            <a:ext cx="1203061" cy="12030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20A20-D37F-490E-B7FD-E812B8394C3C}"/>
              </a:ext>
            </a:extLst>
          </p:cNvPr>
          <p:cNvSpPr>
            <a:spLocks noGrp="1"/>
          </p:cNvSpPr>
          <p:nvPr>
            <p:ph type="title"/>
          </p:nvPr>
        </p:nvSpPr>
        <p:spPr>
          <a:xfrm>
            <a:off x="3038622" y="150900"/>
            <a:ext cx="6091310" cy="1143000"/>
          </a:xfrm>
        </p:spPr>
        <p:txBody>
          <a:bodyPr/>
          <a:lstStyle/>
          <a:p>
            <a:r>
              <a:rPr lang="es-ES" sz="2800" dirty="0"/>
              <a:t>Infecciones víricas del tracto respiratorio superior (IVTRS).</a:t>
            </a:r>
          </a:p>
        </p:txBody>
      </p:sp>
      <p:sp>
        <p:nvSpPr>
          <p:cNvPr id="3" name="Marcador de texto 2">
            <a:extLst>
              <a:ext uri="{FF2B5EF4-FFF2-40B4-BE49-F238E27FC236}">
                <a16:creationId xmlns:a16="http://schemas.microsoft.com/office/drawing/2014/main" id="{00F42912-6E26-46D4-AEC6-4C7555306B7D}"/>
              </a:ext>
            </a:extLst>
          </p:cNvPr>
          <p:cNvSpPr>
            <a:spLocks noGrp="1"/>
          </p:cNvSpPr>
          <p:nvPr>
            <p:ph type="body" idx="1"/>
          </p:nvPr>
        </p:nvSpPr>
        <p:spPr>
          <a:xfrm>
            <a:off x="822800" y="1603716"/>
            <a:ext cx="7055108" cy="4780007"/>
          </a:xfrm>
        </p:spPr>
        <p:txBody>
          <a:bodyPr/>
          <a:lstStyle/>
          <a:p>
            <a:pPr marL="38100" indent="0" algn="just">
              <a:buNone/>
            </a:pPr>
            <a:r>
              <a:rPr lang="es-ES" sz="2400" dirty="0">
                <a:latin typeface="+mn-lt"/>
              </a:rPr>
              <a:t>Una infección respiratoria alta o infección de vía respiratoria superior, es una enfermedad causada por una infección por virus, como los rinovirus, coronavirus… y también el virus de la gripe.</a:t>
            </a:r>
          </a:p>
          <a:p>
            <a:pPr marL="38100" indent="0">
              <a:buNone/>
            </a:pPr>
            <a:endParaRPr lang="es-ES" dirty="0"/>
          </a:p>
        </p:txBody>
      </p:sp>
      <p:pic>
        <p:nvPicPr>
          <p:cNvPr id="1026" name="Picture 2" descr="Resultado de imagen de tracto respiratorio superior png">
            <a:extLst>
              <a:ext uri="{FF2B5EF4-FFF2-40B4-BE49-F238E27FC236}">
                <a16:creationId xmlns:a16="http://schemas.microsoft.com/office/drawing/2014/main" id="{AC2F5CFD-F667-4E5E-96EC-5683024C5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358" y="1603714"/>
            <a:ext cx="3856544" cy="496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22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1C6D16-50B7-4CD4-B5CD-0DA0B9BFADBC}"/>
              </a:ext>
            </a:extLst>
          </p:cNvPr>
          <p:cNvSpPr>
            <a:spLocks noGrp="1"/>
          </p:cNvSpPr>
          <p:nvPr>
            <p:ph type="title"/>
          </p:nvPr>
        </p:nvSpPr>
        <p:spPr>
          <a:xfrm>
            <a:off x="3497200" y="446141"/>
            <a:ext cx="5197600" cy="1143000"/>
          </a:xfrm>
        </p:spPr>
        <p:txBody>
          <a:bodyPr/>
          <a:lstStyle/>
          <a:p>
            <a:r>
              <a:rPr lang="es-ES" sz="2800" dirty="0"/>
              <a:t>RESFRÍO COMÚN </a:t>
            </a:r>
          </a:p>
        </p:txBody>
      </p:sp>
      <p:sp>
        <p:nvSpPr>
          <p:cNvPr id="3" name="Marcador de contenido 2">
            <a:extLst>
              <a:ext uri="{FF2B5EF4-FFF2-40B4-BE49-F238E27FC236}">
                <a16:creationId xmlns:a16="http://schemas.microsoft.com/office/drawing/2014/main" id="{F9983F36-6607-4AB1-9377-39B9DF32B593}"/>
              </a:ext>
            </a:extLst>
          </p:cNvPr>
          <p:cNvSpPr>
            <a:spLocks noGrp="1"/>
          </p:cNvSpPr>
          <p:nvPr>
            <p:ph idx="1"/>
          </p:nvPr>
        </p:nvSpPr>
        <p:spPr>
          <a:xfrm>
            <a:off x="822800" y="1715750"/>
            <a:ext cx="10546400" cy="4569500"/>
          </a:xfrm>
        </p:spPr>
        <p:txBody>
          <a:bodyPr>
            <a:normAutofit lnSpcReduction="10000"/>
          </a:bodyPr>
          <a:lstStyle/>
          <a:p>
            <a:pPr marL="0" indent="0" algn="just">
              <a:buNone/>
            </a:pPr>
            <a:r>
              <a:rPr lang="es-ES" sz="2400" dirty="0"/>
              <a:t>También conocido como resfriado común, catarro o constipado. Es una enfermedad infecciosa viral que provoca la inflamación de la mucosa nasal.</a:t>
            </a:r>
          </a:p>
          <a:p>
            <a:pPr marL="0" indent="0">
              <a:buNone/>
            </a:pPr>
            <a:endParaRPr lang="es-ES" sz="2400" dirty="0"/>
          </a:p>
          <a:p>
            <a:pPr marL="0" indent="0">
              <a:buNone/>
            </a:pPr>
            <a:r>
              <a:rPr lang="es-ES" sz="2400" dirty="0"/>
              <a:t>Las manifestaciones clínicas más frecuentes son: </a:t>
            </a:r>
          </a:p>
          <a:p>
            <a:pPr>
              <a:buFont typeface="Wingdings" panose="05000000000000000000" pitchFamily="2" charset="2"/>
              <a:buChar char="§"/>
            </a:pPr>
            <a:r>
              <a:rPr lang="es-ES" sz="2400" dirty="0"/>
              <a:t>Fiebre alta con escalofríos.</a:t>
            </a:r>
          </a:p>
          <a:p>
            <a:pPr>
              <a:buFont typeface="Wingdings" panose="05000000000000000000" pitchFamily="2" charset="2"/>
              <a:buChar char="§"/>
            </a:pPr>
            <a:r>
              <a:rPr lang="es-ES" sz="2400" dirty="0"/>
              <a:t>Mialgias.</a:t>
            </a:r>
          </a:p>
          <a:p>
            <a:pPr>
              <a:buFont typeface="Wingdings" panose="05000000000000000000" pitchFamily="2" charset="2"/>
              <a:buChar char="§"/>
            </a:pPr>
            <a:r>
              <a:rPr lang="es-ES" sz="2400" dirty="0"/>
              <a:t>Congestión nasal.</a:t>
            </a:r>
          </a:p>
          <a:p>
            <a:pPr>
              <a:buFont typeface="Wingdings" panose="05000000000000000000" pitchFamily="2" charset="2"/>
              <a:buChar char="§"/>
            </a:pPr>
            <a:r>
              <a:rPr lang="es-ES" sz="2400" dirty="0"/>
              <a:t>Dolor de garganta.</a:t>
            </a:r>
          </a:p>
          <a:p>
            <a:pPr>
              <a:buFont typeface="Wingdings" panose="05000000000000000000" pitchFamily="2" charset="2"/>
              <a:buChar char="§"/>
            </a:pPr>
            <a:r>
              <a:rPr lang="es-ES" sz="2400" dirty="0"/>
              <a:t>Afonía.</a:t>
            </a:r>
          </a:p>
          <a:p>
            <a:pPr marL="0" indent="0">
              <a:buNone/>
            </a:pPr>
            <a:endParaRPr lang="es-ES" dirty="0"/>
          </a:p>
        </p:txBody>
      </p:sp>
    </p:spTree>
    <p:extLst>
      <p:ext uri="{BB962C8B-B14F-4D97-AF65-F5344CB8AC3E}">
        <p14:creationId xmlns:p14="http://schemas.microsoft.com/office/powerpoint/2010/main" val="696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AFA219-C030-4D87-8F28-7E32D9415DC4}"/>
              </a:ext>
            </a:extLst>
          </p:cNvPr>
          <p:cNvSpPr>
            <a:spLocks noGrp="1"/>
          </p:cNvSpPr>
          <p:nvPr>
            <p:ph type="title"/>
          </p:nvPr>
        </p:nvSpPr>
        <p:spPr>
          <a:xfrm>
            <a:off x="3286184" y="330920"/>
            <a:ext cx="5970357" cy="1143000"/>
          </a:xfrm>
        </p:spPr>
        <p:txBody>
          <a:bodyPr/>
          <a:lstStyle/>
          <a:p>
            <a:r>
              <a:rPr lang="es-ES" sz="2800" b="1" dirty="0"/>
              <a:t>FARINGITIS Y AMIGDALITIS</a:t>
            </a:r>
            <a:endParaRPr lang="es-ES" sz="2800" dirty="0"/>
          </a:p>
        </p:txBody>
      </p:sp>
      <p:sp>
        <p:nvSpPr>
          <p:cNvPr id="3" name="Marcador de contenido 2">
            <a:extLst>
              <a:ext uri="{FF2B5EF4-FFF2-40B4-BE49-F238E27FC236}">
                <a16:creationId xmlns:a16="http://schemas.microsoft.com/office/drawing/2014/main" id="{C4BF45D1-0E6B-4D9E-A35B-DBF3E52C9001}"/>
              </a:ext>
            </a:extLst>
          </p:cNvPr>
          <p:cNvSpPr>
            <a:spLocks noGrp="1"/>
          </p:cNvSpPr>
          <p:nvPr>
            <p:ph idx="1"/>
          </p:nvPr>
        </p:nvSpPr>
        <p:spPr>
          <a:xfrm>
            <a:off x="845127" y="1691322"/>
            <a:ext cx="10515600" cy="4428124"/>
          </a:xfrm>
        </p:spPr>
        <p:txBody>
          <a:bodyPr>
            <a:normAutofit fontScale="77500" lnSpcReduction="20000"/>
          </a:bodyPr>
          <a:lstStyle/>
          <a:p>
            <a:pPr marL="0" indent="0" algn="just">
              <a:buNone/>
            </a:pPr>
            <a:r>
              <a:rPr lang="es-ES" sz="3100" dirty="0"/>
              <a:t>La faringitis es una infección causada por la bacteria estreptococo. Es la inflamación de la mucosa de la faringe que, a menudo, se asocia con frecuencia a la inflamación de las amígdalas.</a:t>
            </a:r>
          </a:p>
          <a:p>
            <a:pPr marL="0" indent="0">
              <a:buNone/>
            </a:pPr>
            <a:endParaRPr lang="es-ES" sz="3100" dirty="0"/>
          </a:p>
          <a:p>
            <a:pPr marL="0" indent="0" algn="just">
              <a:buNone/>
            </a:pPr>
            <a:r>
              <a:rPr lang="es-ES" sz="3100" dirty="0"/>
              <a:t>Las manifestaciones clínicas más frecuentes además del dolor de garganta son: </a:t>
            </a:r>
          </a:p>
          <a:p>
            <a:pPr lvl="0" fontAlgn="base">
              <a:buFont typeface="Wingdings" panose="05000000000000000000" pitchFamily="2" charset="2"/>
              <a:buChar char="§"/>
            </a:pPr>
            <a:r>
              <a:rPr lang="es-ES" sz="3100" dirty="0"/>
              <a:t>Amígdalas rojas e inflamadas.</a:t>
            </a:r>
          </a:p>
          <a:p>
            <a:pPr lvl="0" fontAlgn="base">
              <a:buFont typeface="Wingdings" panose="05000000000000000000" pitchFamily="2" charset="2"/>
              <a:buChar char="§"/>
            </a:pPr>
            <a:r>
              <a:rPr lang="es-ES" sz="3100" dirty="0"/>
              <a:t>Dolor al deglutir alimentos.</a:t>
            </a:r>
          </a:p>
          <a:p>
            <a:pPr lvl="0" fontAlgn="base">
              <a:buFont typeface="Wingdings" panose="05000000000000000000" pitchFamily="2" charset="2"/>
              <a:buChar char="§"/>
            </a:pPr>
            <a:r>
              <a:rPr lang="es-ES" sz="3100" dirty="0"/>
              <a:t>Décimas de fiebre.</a:t>
            </a:r>
          </a:p>
          <a:p>
            <a:pPr lvl="0" fontAlgn="base">
              <a:buFont typeface="Wingdings" panose="05000000000000000000" pitchFamily="2" charset="2"/>
              <a:buChar char="§"/>
            </a:pPr>
            <a:r>
              <a:rPr lang="es-ES" sz="3100" dirty="0"/>
              <a:t>Ganglios inflamados en el cuello.</a:t>
            </a:r>
          </a:p>
          <a:p>
            <a:pPr marL="0" indent="0">
              <a:buNone/>
            </a:pPr>
            <a:endParaRPr lang="es-ES" dirty="0"/>
          </a:p>
        </p:txBody>
      </p:sp>
    </p:spTree>
    <p:extLst>
      <p:ext uri="{BB962C8B-B14F-4D97-AF65-F5344CB8AC3E}">
        <p14:creationId xmlns:p14="http://schemas.microsoft.com/office/powerpoint/2010/main" val="2244246992"/>
      </p:ext>
    </p:extLst>
  </p:cSld>
  <p:clrMapOvr>
    <a:masterClrMapping/>
  </p:clrMapOvr>
</p:sld>
</file>

<file path=ppt/theme/theme1.xml><?xml version="1.0" encoding="utf-8"?>
<a:theme xmlns:a="http://schemas.openxmlformats.org/drawingml/2006/main" name="Beatrice template">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TotalTime>
  <Words>994</Words>
  <Application>Microsoft Office PowerPoint</Application>
  <PresentationFormat>Panorámica</PresentationFormat>
  <Paragraphs>181</Paragraphs>
  <Slides>23</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Calibri</vt:lpstr>
      <vt:lpstr>Montserrat</vt:lpstr>
      <vt:lpstr>PT Serif</vt:lpstr>
      <vt:lpstr>Times New Roman</vt:lpstr>
      <vt:lpstr>Wingdings</vt:lpstr>
      <vt:lpstr>Arial</vt:lpstr>
      <vt:lpstr>Beatrice template</vt:lpstr>
      <vt:lpstr>Presentación de PowerPoint</vt:lpstr>
      <vt:lpstr>INTRODUCCIÓN</vt:lpstr>
      <vt:lpstr>Barreras de Protección</vt:lpstr>
      <vt:lpstr>Presentación de PowerPoint</vt:lpstr>
      <vt:lpstr>Presentación de PowerPoint</vt:lpstr>
      <vt:lpstr>ENFERMEDADES</vt:lpstr>
      <vt:lpstr>Infecciones víricas del tracto respiratorio superior (IVTRS).</vt:lpstr>
      <vt:lpstr>RESFRÍO COMÚN </vt:lpstr>
      <vt:lpstr>FARINGITIS Y AMIGDALITIS</vt:lpstr>
      <vt:lpstr> GRIPE </vt:lpstr>
      <vt:lpstr>PREVENCIÓN</vt:lpstr>
      <vt:lpstr>Mononucleosis infecciosa </vt:lpstr>
      <vt:lpstr>PREVENCIÓN</vt:lpstr>
      <vt:lpstr> Infecciones por citomegalovirus </vt:lpstr>
      <vt:lpstr> PREVENCIÓN</vt:lpstr>
      <vt:lpstr>Tuberculosis </vt:lpstr>
      <vt:lpstr> PREVENCIÓN</vt:lpstr>
      <vt:lpstr> Infecciones por Helicobacter pylori (HP) </vt:lpstr>
      <vt:lpstr>PREVENCIÓN</vt:lpstr>
      <vt:lpstr>Conjuntivitis infecciosas</vt:lpstr>
      <vt:lpstr>PREVENCIÓN</vt:lpstr>
      <vt:lpstr>CONCLUSIÓN </vt:lpstr>
      <vt:lpstr>Gracias por vuestra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Marina Lopez</dc:creator>
  <cp:lastModifiedBy>Marina Lopez</cp:lastModifiedBy>
  <cp:revision>118</cp:revision>
  <dcterms:modified xsi:type="dcterms:W3CDTF">2018-02-09T11:54:26Z</dcterms:modified>
</cp:coreProperties>
</file>