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57" r:id="rId4"/>
    <p:sldId id="258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83" r:id="rId22"/>
    <p:sldId id="284" r:id="rId23"/>
    <p:sldId id="272" r:id="rId24"/>
    <p:sldId id="285" r:id="rId25"/>
    <p:sldId id="286" r:id="rId26"/>
    <p:sldId id="273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3" descr="Grupo de varias flores en la parte inferior de la diapositiva"/>
          <p:cNvGrpSpPr/>
          <p:nvPr/>
        </p:nvGrpSpPr>
        <p:grpSpPr bwMode="gray"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Forma libre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Lí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" name="Gru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3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4" name="Forma libre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15" name="Forma libre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6" name="Gru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2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23" name="Forma libre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Lí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Elips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9" name="Elips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7" name="Gru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orma libre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3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4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47" name="Forma libre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Elips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3" name="Forma libre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Lí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58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59" name="Forma libre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60" name="Forma libre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20" name="Gru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68" name="Forma libre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9" name="Forma libre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0" name="Forma libre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1" name="Forma libre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2" name="Forma libre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3" name="Forma libre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4" name="Forma libre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5" name="Forma libre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6" name="Lí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7" name="Forma libre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8" name="Forma libre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9" name="Forma libre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0" name="Forma libre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1" name="Forma libre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2" name="Forma libre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3" name="Elips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4" name="Elips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5" name="Elips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41" name="Gru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orma libre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8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9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0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1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92" name="Forma libre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7" name="Elips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6" name="Gru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orma libre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0" name="Forma libre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1" name="Forma libre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2" name="Forma libre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03" name="Forma libre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3" descr="Conjunto de flores en el lado izquierdo de la diapositiva"/>
          <p:cNvGrpSpPr/>
          <p:nvPr/>
        </p:nvGrpSpPr>
        <p:grpSpPr bwMode="gray"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Forma libre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Elips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" name="Gru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orma libre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" name="Forma libre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Elips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20" name="Forma libre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Forma libre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6" name="Gru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orma libre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5" name="Lí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6" name="Forma libre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7" name="Forma libre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8" name="Forma libre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9" name="Elips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30" name="Forma libre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2" name="Forma libre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9" name="Gru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orma libre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5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6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7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8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grpSp>
        <p:nvGrpSpPr>
          <p:cNvPr id="23" name="Grupo 82" descr="Conjunto de flores en el lado derecho de la diapositiva"/>
          <p:cNvGrpSpPr/>
          <p:nvPr/>
        </p:nvGrpSpPr>
        <p:grpSpPr bwMode="gray"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Forma libre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3" name="Forma libre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Lí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6" name="Forma libre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Lí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33" name="Gru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orma libre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6" name="Forma libre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grpSp>
          <p:nvGrpSpPr>
            <p:cNvPr id="39" name="Gru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orma libre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2" name="Forma libre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3" name="Forma libre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4" name="Elips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2" descr="Una única flor en el lado derecho de la diapositiva"/>
          <p:cNvGrpSpPr/>
          <p:nvPr/>
        </p:nvGrpSpPr>
        <p:grpSpPr bwMode="gray"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Forma libre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Lí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grpSp>
        <p:nvGrpSpPr>
          <p:cNvPr id="8" name="Grupo 61" descr="Conjunto de flores en el lado izquierdo de la diapositiva"/>
          <p:cNvGrpSpPr/>
          <p:nvPr/>
        </p:nvGrpSpPr>
        <p:grpSpPr bwMode="gray"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Forma libre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Lí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Lí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28" name="Gru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orma libre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0" name="Forma libre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31" name="Elips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Elips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49" name="Gru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orma libre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1" name="Lí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2" name="Forma libre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3" name="Forma libre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4" name="Forma libre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5" name="Elips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orma libre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8" name="Forma libre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9" name="Forma libre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0" name="Forma libre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1" name="Forma libre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9D8B841-D1EA-4FA0-A1AF-7BF8DB9A60CB}" type="datetimeFigureOut">
              <a:rPr lang="es-ES_tradnl" smtClean="0"/>
              <a:pPr/>
              <a:t>08/02/2018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ACE6DCE-431F-4AB8-8317-E654EF3B002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uario\Desktop\TRABAJO EXCO TEMA 4\4d653b32fdd8d3aa05b640547b50e6d6--charla-vir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Título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6139061" cy="2416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400" b="1" dirty="0" smtClean="0">
                <a:solidFill>
                  <a:sysClr val="windowText" lastClr="000000"/>
                </a:solidFill>
                <a:latin typeface="Constantia" pitchFamily="18" charset="0"/>
              </a:rPr>
              <a:t>RIESGOS PROFESIONALES POR AGENTES BIOLOGICOS</a:t>
            </a:r>
            <a:endParaRPr lang="es-ES_tradnl" sz="4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2780928" cy="4114800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tx2"/>
                </a:solidFill>
              </a:rPr>
              <a:t>LARINGITIS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	</a:t>
            </a:r>
            <a:r>
              <a:rPr lang="es-ES" sz="2400" dirty="0" err="1" smtClean="0">
                <a:solidFill>
                  <a:schemeClr val="tx2"/>
                </a:solidFill>
              </a:rPr>
              <a:t>Inlfmacion</a:t>
            </a:r>
            <a:r>
              <a:rPr lang="es-ES" sz="2400" dirty="0" smtClean="0">
                <a:solidFill>
                  <a:schemeClr val="tx2"/>
                </a:solidFill>
              </a:rPr>
              <a:t> de la laringe que puede ser aguda o </a:t>
            </a:r>
            <a:r>
              <a:rPr lang="es-ES" sz="2400" dirty="0" err="1" smtClean="0">
                <a:solidFill>
                  <a:schemeClr val="tx2"/>
                </a:solidFill>
              </a:rPr>
              <a:t>cronica</a:t>
            </a:r>
            <a:r>
              <a:rPr lang="es-ES" sz="2400" dirty="0" smtClean="0">
                <a:solidFill>
                  <a:schemeClr val="tx2"/>
                </a:solidFill>
              </a:rPr>
              <a:t>. Sus </a:t>
            </a:r>
            <a:r>
              <a:rPr lang="es-ES" sz="2400" dirty="0" err="1" smtClean="0">
                <a:solidFill>
                  <a:schemeClr val="tx2"/>
                </a:solidFill>
              </a:rPr>
              <a:t>sintomas</a:t>
            </a:r>
            <a:r>
              <a:rPr lang="es-ES" sz="2400" dirty="0" smtClean="0">
                <a:solidFill>
                  <a:schemeClr val="tx2"/>
                </a:solidFill>
              </a:rPr>
              <a:t> son: mucosidad nasal, tos y fiebre </a:t>
            </a:r>
            <a:endParaRPr lang="es-ES_tradnl" sz="2400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1.1 Infecciones víricas  de las vías respiratorias altas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Imagen" descr="D:\p4eP52hyv3_1438045338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328592" cy="4215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3284984" cy="2707690"/>
          </a:xfrm>
        </p:spPr>
        <p:txBody>
          <a:bodyPr>
            <a:noAutofit/>
          </a:bodyPr>
          <a:lstStyle/>
          <a:p>
            <a:r>
              <a:rPr lang="es-ES" sz="2200" u="sng" dirty="0" smtClean="0">
                <a:solidFill>
                  <a:schemeClr val="tx2"/>
                </a:solidFill>
              </a:rPr>
              <a:t>RESFRIADO COMUN </a:t>
            </a:r>
          </a:p>
          <a:p>
            <a:pPr>
              <a:buNone/>
            </a:pPr>
            <a:r>
              <a:rPr lang="es-ES" sz="2200" dirty="0" smtClean="0">
                <a:solidFill>
                  <a:schemeClr val="tx2"/>
                </a:solidFill>
              </a:rPr>
              <a:t>	Puede afectar a la nariz, laringe y faringe, o desencadenar  una </a:t>
            </a:r>
            <a:r>
              <a:rPr lang="es-ES" sz="2200" dirty="0" err="1" smtClean="0">
                <a:solidFill>
                  <a:schemeClr val="tx2"/>
                </a:solidFill>
              </a:rPr>
              <a:t>rinosinusitis</a:t>
            </a:r>
            <a:endParaRPr lang="es-ES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" sz="2200" dirty="0" smtClean="0">
                <a:solidFill>
                  <a:schemeClr val="tx2"/>
                </a:solidFill>
              </a:rPr>
              <a:t>	</a:t>
            </a:r>
            <a:endParaRPr lang="es-ES_tradnl" sz="2200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1.1 Infecciones víricas  de las vías respiratorias altas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Imagen" descr="D:\19656.jpg"/>
          <p:cNvPicPr/>
          <p:nvPr/>
        </p:nvPicPr>
        <p:blipFill>
          <a:blip r:embed="rId2" cstate="print"/>
          <a:srcRect b="7285"/>
          <a:stretch>
            <a:fillRect/>
          </a:stretch>
        </p:blipFill>
        <p:spPr bwMode="auto">
          <a:xfrm>
            <a:off x="3635896" y="2708920"/>
            <a:ext cx="5256584" cy="38164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76872"/>
            <a:ext cx="6696744" cy="4114800"/>
          </a:xfrm>
        </p:spPr>
        <p:txBody>
          <a:bodyPr/>
          <a:lstStyle/>
          <a:p>
            <a:r>
              <a:rPr lang="es-ES" sz="2800" dirty="0" smtClean="0">
                <a:solidFill>
                  <a:schemeClr val="tx2"/>
                </a:solidFill>
                <a:latin typeface="Candara" pitchFamily="34" charset="0"/>
              </a:rPr>
              <a:t>Infección causada por el virus Epstein-</a:t>
            </a:r>
            <a:r>
              <a:rPr lang="es-ES" sz="2800" dirty="0" err="1" smtClean="0">
                <a:solidFill>
                  <a:schemeClr val="tx2"/>
                </a:solidFill>
                <a:latin typeface="Candara" pitchFamily="34" charset="0"/>
              </a:rPr>
              <a:t>Barr</a:t>
            </a:r>
            <a:r>
              <a:rPr lang="es-ES" sz="2800" dirty="0" smtClean="0">
                <a:solidFill>
                  <a:schemeClr val="tx2"/>
                </a:solidFill>
                <a:latin typeface="Candara" pitchFamily="34" charset="0"/>
              </a:rPr>
              <a:t> que se disemina a través de la saliva por lo que se le conoce como la “enfermedad del beso” </a:t>
            </a:r>
          </a:p>
          <a:p>
            <a:pPr>
              <a:buNone/>
            </a:pPr>
            <a:r>
              <a:rPr lang="es-ES" sz="2800" dirty="0" smtClean="0">
                <a:solidFill>
                  <a:schemeClr val="tx2"/>
                </a:solidFill>
                <a:latin typeface="Candara" pitchFamily="34" charset="0"/>
              </a:rPr>
              <a:t>	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858000" cy="1143000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1.Mononucleosis infecciosa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4097" name="Picture 1" descr="F:\HBD\TRABAJO EXCO TEMA 4\Stealing_First_Base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4483968" cy="25294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Mononucleosis-tratamiento-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39153"/>
            <a:ext cx="5605300" cy="4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58000" cy="854968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1.Mononucleosis infecciosa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andara" pitchFamily="34" charset="0"/>
              </a:rPr>
              <a:t>La mayoría de las personas entran en contacto con el CMV pero que solo se manifiesta como enfermedad en aquellas  con el sistema inmunitario debilitado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andara" pitchFamily="34" charset="0"/>
              </a:rPr>
              <a:t>Es un tipo del virus del herpes, y permanece en el cuerpo durante toda la vida 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andara" pitchFamily="34" charset="0"/>
              </a:rPr>
              <a:t>Con frecuencia produce un tipo de </a:t>
            </a:r>
            <a:r>
              <a:rPr lang="es-ES" sz="2400" dirty="0" err="1" smtClean="0">
                <a:solidFill>
                  <a:schemeClr val="tx2"/>
                </a:solidFill>
                <a:latin typeface="Candara" pitchFamily="34" charset="0"/>
              </a:rPr>
              <a:t>mononucleosis</a:t>
            </a:r>
            <a:r>
              <a:rPr lang="es-ES" sz="2400" dirty="0" smtClean="0">
                <a:solidFill>
                  <a:schemeClr val="tx2"/>
                </a:solidFill>
                <a:latin typeface="Candara" pitchFamily="34" charset="0"/>
              </a:rPr>
              <a:t> más leve que la infecciosa o hepatitis</a:t>
            </a:r>
          </a:p>
          <a:p>
            <a:pPr>
              <a:buNone/>
            </a:pPr>
            <a:endParaRPr lang="es-ES_tradnl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1.3 Infección por </a:t>
            </a:r>
            <a:r>
              <a:rPr lang="es-ES" dirty="0" err="1" smtClean="0">
                <a:solidFill>
                  <a:schemeClr val="tx2"/>
                </a:solidFill>
                <a:latin typeface="Candara" pitchFamily="34" charset="0"/>
              </a:rPr>
              <a:t>citomegalovirus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HBD\TRABAJO EXCO TEMA 4\d_tuberculosis.jpg"/>
          <p:cNvPicPr>
            <a:picLocks noChangeAspect="1" noChangeArrowheads="1"/>
          </p:cNvPicPr>
          <p:nvPr/>
        </p:nvPicPr>
        <p:blipFill>
          <a:blip r:embed="rId2" cstate="print"/>
          <a:srcRect t="10749" b="6258"/>
          <a:stretch>
            <a:fillRect/>
          </a:stretch>
        </p:blipFill>
        <p:spPr bwMode="auto">
          <a:xfrm>
            <a:off x="2411761" y="3501008"/>
            <a:ext cx="4464496" cy="312372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556792"/>
            <a:ext cx="6858000" cy="41148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Infección bacteriana causada por el bacilo de Koch que afecta a los pulmones normalmente pero que puede afectar a otros órganos.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Se transmite a </a:t>
            </a:r>
            <a:r>
              <a:rPr lang="es-ES" dirty="0" err="1" smtClean="0">
                <a:solidFill>
                  <a:schemeClr val="tx2"/>
                </a:solidFill>
              </a:rPr>
              <a:t>traves</a:t>
            </a:r>
            <a:r>
              <a:rPr lang="es-ES" dirty="0" smtClean="0">
                <a:solidFill>
                  <a:schemeClr val="tx2"/>
                </a:solidFill>
              </a:rPr>
              <a:t> de las secreciones salivales expulsadas por tos, hablando, estornudos, etc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858000" cy="854968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1.4 Tuberculosis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58000" cy="871941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1.4 Tuberculosis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1026" name="Picture 2" descr="F:\HBD\TRABAJO EXCO TEMA 4\Tuberculosis_symptoms-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2112"/>
            <a:ext cx="6065883" cy="5375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6858000" cy="41148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Bacteria que causa infecciones en el estomago, úlceras o cáncer.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Se contrae a través del agua y/o alimentos contaminados, pero una vez desarrollada la enfermedad o siendo portador de ella se transmite por las secreciones corporales. </a:t>
            </a:r>
          </a:p>
          <a:p>
            <a:pPr>
              <a:buNone/>
            </a:pP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58000" cy="871941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1.5 Infección por </a:t>
            </a:r>
            <a:r>
              <a:rPr lang="es-ES" dirty="0" err="1" smtClean="0">
                <a:solidFill>
                  <a:schemeClr val="tx2"/>
                </a:solidFill>
                <a:latin typeface="Candara" pitchFamily="34" charset="0"/>
              </a:rPr>
              <a:t>Helicobacter</a:t>
            </a: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 Pylori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2051" name="Picture 3" descr="F:\HBD\TRABAJO EXCO TEMA 4\aid4474649-v4-728px-Cure-H.-Pylori-Naturally-Step-17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4079519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58000" cy="799933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1.5 Infección por </a:t>
            </a:r>
            <a:r>
              <a:rPr lang="es-ES" dirty="0" err="1" smtClean="0">
                <a:solidFill>
                  <a:schemeClr val="tx2"/>
                </a:solidFill>
                <a:latin typeface="Candara" pitchFamily="34" charset="0"/>
              </a:rPr>
              <a:t>Helicobacter</a:t>
            </a: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 Pylori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3074" name="Picture 2" descr="C:\Users\RAF\Desktop\Infecciones-por-H-Pylori-Síntomas-comu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06490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La conjuntivitis infecciosa es una patología que afecta a la conjuntiva del ojo (la membrana que reviste el parpado y cubre la parte blanca del ojo). Puede producirse por virus, bacterias y hongos, aunque en este caso solo desarrollaremos los dos primeros. </a:t>
            </a:r>
          </a:p>
          <a:p>
            <a:endParaRPr lang="es-ES_tradn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858000" cy="799933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2.Conjuntivitis infecciosa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8E66786-7279-4F9B-A07B-0DCAD7A69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501008"/>
            <a:ext cx="5493182" cy="288032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476672"/>
            <a:ext cx="3284984" cy="7279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Introducción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72816"/>
            <a:ext cx="6858000" cy="41148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Nuestra presentación tiene como objetivo explicar de forma clara y concisa algunos de los agentes biológicos y su forma de transmisión en el ámbito laboral ya que son un factor de riesgo por su capacidad de producir enfermedades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8BB6CE-5ACE-4E39-B169-71C002074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1" y="3068960"/>
            <a:ext cx="5162179" cy="331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2.1 Conjuntivitis bacteriana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847C5B39-2113-48EA-ADB8-9DAB0E1D5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Ocurre cuando determinadas bacterias infectan el ojo causando la inflamación de la conjuntiva bulbar. Entre las bacterias más comunes que causan esta afección se encuentran: el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streptococcus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pneumoniae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,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staphylococcus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aureus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, chlamydia y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neisseria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andara" pitchFamily="34" charset="0"/>
              </a:rPr>
              <a:t>gonorrhoeae</a:t>
            </a: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Esta patología puede durar entre 2 y 3 días, aunque algunas veces la enfermedad se complica y puede tardar hasta 3 semanas en curarse. Algunas veces la conjuntivitis bacteriana mejora sin necesidad de tratamiento, sin embargo, en la mayoría de los casos será necesario el uso de antibióticos tópicos para ayudar a eliminar la bacteria.</a:t>
            </a: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2.1 Conjuntivitis bacteriana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xmlns="" id="{79F99B50-7BF9-4074-8CC9-51864A46E3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3000" y="1900823"/>
            <a:ext cx="6858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Los síntomas mas frecuentes son: 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Color rojo en la parte blanca de uno de los dos ojos.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Secreción de pus generalmente de color amarillento.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Inflamación de la conjuntiva bulbar y el párpado.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Aumento del lagrimeo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Ganas de rascarse o estrujarse el ojo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Sensación de tener una basura o cuerpo extraño dentro del ojo.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Posible formación de costras en las pestañas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Picazón, ardor y dolor en el ojo enfermo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Malestar general</a:t>
            </a:r>
          </a:p>
          <a:p>
            <a:pPr marL="285750" lvl="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Candara" pitchFamily="34" charset="0"/>
              </a:rPr>
              <a:t>Sensibilidad a la luz</a:t>
            </a: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:\tipos-conjuntivitis-viral-bacteriana-alergica.jpg">
            <a:extLst>
              <a:ext uri="{FF2B5EF4-FFF2-40B4-BE49-F238E27FC236}">
                <a16:creationId xmlns:a16="http://schemas.microsoft.com/office/drawing/2014/main" xmlns="" id="{087A6038-1F47-484C-977D-98CC237C83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r="49869" b="4294"/>
          <a:stretch>
            <a:fillRect/>
          </a:stretch>
        </p:blipFill>
        <p:spPr bwMode="auto">
          <a:xfrm>
            <a:off x="1475656" y="1628800"/>
            <a:ext cx="6408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858000" cy="1143000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2. Conjuntivitis vírica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ED74863-25CB-494D-AB64-CA3723F7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El 80% de los casos de conjuntivitis son causados por virus que en gran parte están asociados a infecciones respiratorias, resfriados y enfermedades de la laringe. La mayoría de los casos de conjuntivitis vírica están ocasionados por el adenovirus, enterovirus y virus Coxsackie</a:t>
            </a:r>
          </a:p>
          <a:p>
            <a:pPr algn="just"/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Este tipo de conjuntivitis suele ser más leve que la bacteriana y sus síntomas se manifiestan de forma más fuerte entre los días 3 y 7 de la enfermedad. Después de una semana con conjuntivitis vírica el malestar comienza a disminuir por sí mismo y la infección se cura sin necesidad de tratamiento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04C3A6F-6EA6-4B28-8475-265EC2F7B5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Los síntomas más comunes son: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Parte blanca de ambos ojos de color rojo o rasado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Inflamación de la conjuntiva bulbar y de los párpados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Secreción que puede ser acuosa, amarillenta o blanquecina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Ojos lagrimosos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Ardor, irritación y comezón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Malestar de resfriado o de enfermedad respiratoria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Sensación de tener algo en el ojo o ganas de rascarse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Sensibilidad a la luz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Inflamación de los ganglios linfáticos ubicados delante de las orejas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andara" pitchFamily="34" charset="0"/>
              </a:rPr>
              <a:t>Fiebre no superior a 38°C.</a:t>
            </a:r>
          </a:p>
          <a:p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2. Conjuntivitis vírica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:\tipos-conjuntivitis-viral-bacteriana-alergica.jpg">
            <a:extLst>
              <a:ext uri="{FF2B5EF4-FFF2-40B4-BE49-F238E27FC236}">
                <a16:creationId xmlns:a16="http://schemas.microsoft.com/office/drawing/2014/main" xmlns="" id="{0FF9DCD8-CD53-4C66-989A-84C318B743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r="74862"/>
          <a:stretch>
            <a:fillRect/>
          </a:stretch>
        </p:blipFill>
        <p:spPr bwMode="auto">
          <a:xfrm>
            <a:off x="1043608" y="1772816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D:\tipos-conjuntivitis-viral-bacteriana-alergica.jpg">
            <a:extLst>
              <a:ext uri="{FF2B5EF4-FFF2-40B4-BE49-F238E27FC236}">
                <a16:creationId xmlns:a16="http://schemas.microsoft.com/office/drawing/2014/main" xmlns="" id="{73041A5C-D083-461E-80C1-29FEF2035BD0}"/>
              </a:ext>
            </a:extLst>
          </p:cNvPr>
          <p:cNvPicPr/>
          <p:nvPr/>
        </p:nvPicPr>
        <p:blipFill>
          <a:blip r:embed="rId3" cstate="print"/>
          <a:srcRect l="49693" r="24810"/>
          <a:stretch>
            <a:fillRect/>
          </a:stretch>
        </p:blipFill>
        <p:spPr bwMode="auto">
          <a:xfrm>
            <a:off x="4860032" y="1772816"/>
            <a:ext cx="3672408" cy="337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Estas enfermedades son de fácil transmisión dentro de nuestro ámbito laboral ya que estamos en contacto directo con la saliva del paciente y/o instrumental o material utilizado en intervenciones bucodentales. </a:t>
            </a:r>
            <a:endParaRPr lang="es-ES" dirty="0" smtClean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3.PREVENCIÓN EN LA CLINICA DENTAL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4103" name="Picture 7" descr="F:\HBD\TRABAJO EXCO TEMA 4\sal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384800" cy="3594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8000" cy="1143000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3.PREVENCIÓN EN LA CLINICA DENTAL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Marcador de contenido" descr="D:\lavado-de-manos.jpg"/>
          <p:cNvPicPr>
            <a:picLocks noGrp="1"/>
          </p:cNvPicPr>
          <p:nvPr>
            <p:ph idx="1"/>
          </p:nvPr>
        </p:nvPicPr>
        <p:blipFill>
          <a:blip r:embed="rId2" cstate="print"/>
          <a:srcRect t="17742" b="17105"/>
          <a:stretch>
            <a:fillRect/>
          </a:stretch>
        </p:blipFill>
        <p:spPr bwMode="auto">
          <a:xfrm>
            <a:off x="1403648" y="1628800"/>
            <a:ext cx="6552728" cy="508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3.PREVENCIÓN EN LA CLINICA DENTAL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Marcador de contenido" descr="D:\HBD\TRABAJO EXCO TEMA 4\comparativa-guantes-desechabl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333625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5 Imagen" descr="D:\b9b6885080891281c8be671fc5570406.png"/>
          <p:cNvPicPr/>
          <p:nvPr/>
        </p:nvPicPr>
        <p:blipFill>
          <a:blip r:embed="rId3" cstate="print"/>
          <a:srcRect l="9950" r="15426"/>
          <a:stretch>
            <a:fillRect/>
          </a:stretch>
        </p:blipFill>
        <p:spPr bwMode="auto">
          <a:xfrm>
            <a:off x="3635896" y="3284984"/>
            <a:ext cx="2160240" cy="2961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6 Imagen" descr="D:\gafas-de-seguridad-proteccion-de-ojo-engranaje-easyinsmile-gafas-protectoras-para-dentista-y-paciente-clear.jpg"/>
          <p:cNvPicPr/>
          <p:nvPr/>
        </p:nvPicPr>
        <p:blipFill>
          <a:blip r:embed="rId4" cstate="print"/>
          <a:srcRect l="16582" t="30562" r="18907" b="22494"/>
          <a:stretch>
            <a:fillRect/>
          </a:stretch>
        </p:blipFill>
        <p:spPr bwMode="auto">
          <a:xfrm>
            <a:off x="5940152" y="2420888"/>
            <a:ext cx="2556764" cy="1736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3.PREVENCIÓN EN LA CLINICA DENTAL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Marcador de contenido" descr="D:\61B03bvrVlL._UL1500_.jpg"/>
          <p:cNvPicPr>
            <a:picLocks noGrp="1"/>
          </p:cNvPicPr>
          <p:nvPr>
            <p:ph idx="1"/>
          </p:nvPr>
        </p:nvPicPr>
        <p:blipFill>
          <a:blip r:embed="rId2" cstate="print"/>
          <a:srcRect l="20798" r="13630"/>
          <a:stretch>
            <a:fillRect/>
          </a:stretch>
        </p:blipFill>
        <p:spPr bwMode="auto">
          <a:xfrm>
            <a:off x="1475656" y="1916832"/>
            <a:ext cx="2952328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5 Imagen" descr="D:\anade-pijama-sanitario-dentista-estampado-celeste_1.jpg"/>
          <p:cNvPicPr/>
          <p:nvPr/>
        </p:nvPicPr>
        <p:blipFill>
          <a:blip r:embed="rId3" cstate="print"/>
          <a:srcRect l="20909" r="17273"/>
          <a:stretch>
            <a:fillRect/>
          </a:stretch>
        </p:blipFill>
        <p:spPr bwMode="auto">
          <a:xfrm>
            <a:off x="4788024" y="2636912"/>
            <a:ext cx="324036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805264" cy="8549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R</a:t>
            </a: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iesgos laborales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6858000" cy="41148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Son las posibilidades de que un trabajador sufra una enfermedad o un accidente vinculado a su trabajo. Así, entre los riesgos laborales están las enfermedades profesionales y los accidentes laborales.</a:t>
            </a: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La normativa sobre Prevención de Riesgos Laborales está constituida por la Ley 31/1995 de Prevención de Riesgos Laborales (modificada por la Ley 54/2003, de 12 de diciembre, de reforma del marco normativo de la prevención de riesgos laborales), y demás disposiciones legales o reglamentarias que desarrollan y complementan los principios contenidos en dicha Ley </a:t>
            </a:r>
          </a:p>
          <a:p>
            <a:endParaRPr lang="es-ES_tradnl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8B80CF1-01E0-4A90-BB04-6094E57D9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61" b="10349"/>
          <a:stretch>
            <a:fillRect/>
          </a:stretch>
        </p:blipFill>
        <p:spPr>
          <a:xfrm>
            <a:off x="5292080" y="4293096"/>
            <a:ext cx="2891528" cy="230425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Al utilizar material rotatorio se crean </a:t>
            </a:r>
            <a:r>
              <a:rPr lang="es-ES" dirty="0" err="1" smtClean="0">
                <a:solidFill>
                  <a:schemeClr val="tx2"/>
                </a:solidFill>
              </a:rPr>
              <a:t>spry</a:t>
            </a:r>
            <a:r>
              <a:rPr lang="es-ES" dirty="0" smtClean="0">
                <a:solidFill>
                  <a:schemeClr val="tx2"/>
                </a:solidFill>
              </a:rPr>
              <a:t>, por lo que los microorganismos pueden quedar suspendidos en el aire dentro del gabinete. Para ellos es aconsejable tener una buena ventilación que renueve el aire de forma frecuente. </a:t>
            </a: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3.PREVENCIÓN EN LA CLINICA DENTAL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122" name="Picture 2" descr="F:\HBD\TRABAJO EXCO TEMA 4\desca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176464" cy="32139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28F62FD-5B8D-4AD3-AD8A-3B36C576A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9" t="7269" r="7319" b="7319"/>
          <a:stretch>
            <a:fillRect/>
          </a:stretch>
        </p:blipFill>
        <p:spPr>
          <a:xfrm>
            <a:off x="6363072" y="4077072"/>
            <a:ext cx="2780928" cy="278092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Riesgos profesionales por agente biológico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5589240" cy="404845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Los agentes biológicos son contaminantes constituidos por seres vivos microscópicos pertenecientes al mundo animal o vegetal, como bacterias, virus, hongos, protozoos y gusanos parásitos.</a:t>
            </a: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Se pueden transmitir a través del agua, el aire, el suelo, los animales, las materias primas, la sangre, la orina, la saliva, los conductos del sistema de refrigeración, etc.</a:t>
            </a: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Los trabajadores más afectados son los que trabajan en la sanidad, en laboratorios, en alimentación, en la limpieza y en contacto con animales.</a:t>
            </a:r>
          </a:p>
          <a:p>
            <a:endParaRPr lang="es-ES_tradnl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68580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Evitar el foco infeccioso o el uso de contaminantes.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Proporcionar vacunas.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Dotar de instalaciones para la higiene personal.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Contar con sistemas de ventilación adecuados.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Facilitar equipos de protección a los trabajadores como mascarillas, guantes, gafas y batas.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• Instalar sistemas de detección y de alarma cuando superen determinados niveles.</a:t>
            </a:r>
          </a:p>
          <a:p>
            <a:endParaRPr lang="es-ES_tradn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58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Principales medidas de prevención  ante riesgos </a:t>
            </a:r>
            <a:r>
              <a:rPr lang="es-ES" dirty="0" err="1" smtClean="0">
                <a:solidFill>
                  <a:schemeClr val="tx2"/>
                </a:solidFill>
                <a:latin typeface="Candara" pitchFamily="34" charset="0"/>
              </a:rPr>
              <a:t>biologicos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44240CE-5595-4834-95F5-993B3D56E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907557"/>
            <a:ext cx="4853955" cy="295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1.Enfermedades transmisibles por vía </a:t>
            </a:r>
            <a:r>
              <a:rPr lang="es-ES" dirty="0" err="1" smtClean="0">
                <a:solidFill>
                  <a:schemeClr val="tx2"/>
                </a:solidFill>
                <a:latin typeface="Candara" pitchFamily="34" charset="0"/>
              </a:rPr>
              <a:t>inhalatoria</a:t>
            </a:r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 o saliva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1026" name="Picture 2" descr="F:\HBD\TRABAJO EXCO TEMA 4\local-poll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960440" cy="41044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1783850"/>
            <a:ext cx="38884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Calibri" pitchFamily="34" charset="0"/>
                <a:cs typeface="Calibri" pitchFamily="34" charset="0"/>
              </a:rPr>
              <a:t>Representan una de las principales causas de consulta a los servicios de salud y de ausentismo laboral.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Calibri" pitchFamily="34" charset="0"/>
                <a:cs typeface="Calibri" pitchFamily="34" charset="0"/>
              </a:rPr>
              <a:t>Se transmiten a través de secreciones nasales o  salivales (Gotas de </a:t>
            </a:r>
            <a:r>
              <a:rPr kumimoji="0" lang="es-ES" sz="25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Calibri" pitchFamily="34" charset="0"/>
                <a:cs typeface="Calibri" pitchFamily="34" charset="0"/>
              </a:rPr>
              <a:t>Flugge</a:t>
            </a: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Calibri" pitchFamily="34" charset="0"/>
                <a:cs typeface="Calibri" pitchFamily="34" charset="0"/>
              </a:rPr>
              <a:t> y de Wells) de la persona enferma, o por inhalación de</a:t>
            </a:r>
            <a:r>
              <a:rPr kumimoji="0" lang="es-ES" sz="25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  <a:ea typeface="Calibri" pitchFamily="34" charset="0"/>
                <a:cs typeface="Calibri" pitchFamily="34" charset="0"/>
              </a:rPr>
              <a:t> microorganismos. </a:t>
            </a:r>
            <a:endParaRPr kumimoji="0" lang="es-ES" sz="2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48680"/>
            <a:ext cx="6858000" cy="1159973"/>
          </a:xfr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1.1 Infecciones víricas  de las vías respiratorias altas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32856"/>
            <a:ext cx="3284984" cy="4114800"/>
          </a:xfrm>
        </p:spPr>
        <p:txBody>
          <a:bodyPr numCol="1">
            <a:normAutofit lnSpcReduction="10000"/>
          </a:bodyPr>
          <a:lstStyle/>
          <a:p>
            <a:r>
              <a:rPr lang="es-ES" sz="2400" u="sng" dirty="0" smtClean="0">
                <a:solidFill>
                  <a:schemeClr val="tx2"/>
                </a:solidFill>
              </a:rPr>
              <a:t>RNOSINUSITIS</a:t>
            </a:r>
            <a:endParaRPr lang="es-ES_tradnl" sz="2400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	Respuesta inflamatoria de la mucosa de la nariz y los senos </a:t>
            </a:r>
            <a:r>
              <a:rPr lang="es-ES" sz="2400" dirty="0" err="1" smtClean="0">
                <a:solidFill>
                  <a:schemeClr val="tx2"/>
                </a:solidFill>
              </a:rPr>
              <a:t>paranasales</a:t>
            </a:r>
            <a:r>
              <a:rPr lang="es-ES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	Se caracteriza por un fuerte dolor en la zona del seno inflamado, cefalea, </a:t>
            </a:r>
            <a:r>
              <a:rPr lang="es-ES" sz="2400" dirty="0" err="1" smtClean="0">
                <a:solidFill>
                  <a:schemeClr val="tx2"/>
                </a:solidFill>
              </a:rPr>
              <a:t>rinorrea</a:t>
            </a:r>
            <a:r>
              <a:rPr lang="es-ES" sz="2400" dirty="0" smtClean="0">
                <a:solidFill>
                  <a:schemeClr val="tx2"/>
                </a:solidFill>
              </a:rPr>
              <a:t>  y fiebre. 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</a:endParaRPr>
          </a:p>
        </p:txBody>
      </p:sp>
      <p:pic>
        <p:nvPicPr>
          <p:cNvPr id="4" name="3 Imagen" descr="D:\22082017692db.png"/>
          <p:cNvPicPr/>
          <p:nvPr/>
        </p:nvPicPr>
        <p:blipFill>
          <a:blip r:embed="rId2" cstate="print"/>
          <a:srcRect l="6844" r="5894"/>
          <a:stretch>
            <a:fillRect/>
          </a:stretch>
        </p:blipFill>
        <p:spPr bwMode="auto">
          <a:xfrm>
            <a:off x="4499992" y="2924944"/>
            <a:ext cx="3960440" cy="3192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76872"/>
            <a:ext cx="3140968" cy="3450719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tx2"/>
                </a:solidFill>
              </a:rPr>
              <a:t>FARINGITIS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	Inflamación de la mucosa que reviste la faringe, acompañado de síntomas como: deglución difícil, fiebre y amígdalas inflamadas</a:t>
            </a:r>
            <a:endParaRPr lang="es-ES_tradnl" sz="2400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1.1 Infecciones víricas  de las vías respiratorias altas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Imagen" descr="D:\Pharyngit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032448" cy="2952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3240360" cy="2808312"/>
          </a:xfrm>
        </p:spPr>
        <p:txBody>
          <a:bodyPr>
            <a:noAutofit/>
          </a:bodyPr>
          <a:lstStyle/>
          <a:p>
            <a:r>
              <a:rPr lang="es-ES" sz="2400" u="sng" dirty="0" smtClean="0">
                <a:solidFill>
                  <a:schemeClr val="tx2"/>
                </a:solidFill>
              </a:rPr>
              <a:t>AMIGDALITIS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	Inflamación  de una o de las dos amígdalas palatinas. Su cuadro clínico es: Dolor intenso, fiebre, disfagia, tos, afonía, voz gangosa.</a:t>
            </a:r>
            <a:endParaRPr lang="es-ES_tradnl" sz="2400" u="sng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1.1 Infecciones víricas  de las vías respiratorias altas </a:t>
            </a:r>
            <a:endParaRPr lang="es-ES_tradnl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4 Imagen" descr="D:\garganta-amigdalaw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536504" cy="44457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459651_TF03098890.potx" id="{D4AB133F-9516-4913-ADF5-9BC47893D9E1}" vid="{9EDAB200-84BE-4C90-A511-2FC10451C9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180</TotalTime>
  <Words>1044</Words>
  <Application>Microsoft Office PowerPoint</Application>
  <PresentationFormat>Presentación en pantalla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Tema1</vt:lpstr>
      <vt:lpstr>RIESGOS PROFESIONALES POR AGENTES BIOLOGICOS</vt:lpstr>
      <vt:lpstr>Introducción</vt:lpstr>
      <vt:lpstr>Riesgos laborales </vt:lpstr>
      <vt:lpstr>Riesgos profesionales por agente biológico </vt:lpstr>
      <vt:lpstr>Principales medidas de prevención  ante riesgos biologicos</vt:lpstr>
      <vt:lpstr>1.Enfermedades transmisibles por vía inhalatoria o saliva </vt:lpstr>
      <vt:lpstr>1.1 Infecciones víricas  de las vías respiratorias altas </vt:lpstr>
      <vt:lpstr>1.1 Infecciones víricas  de las vías respiratorias altas </vt:lpstr>
      <vt:lpstr>1.1 Infecciones víricas  de las vías respiratorias altas </vt:lpstr>
      <vt:lpstr>1.1 Infecciones víricas  de las vías respiratorias altas </vt:lpstr>
      <vt:lpstr>1.1 Infecciones víricas  de las vías respiratorias altas </vt:lpstr>
      <vt:lpstr>         1.Mononucleosis infecciosa </vt:lpstr>
      <vt:lpstr>         1.Mononucleosis infecciosa </vt:lpstr>
      <vt:lpstr>         1.3 Infección por citomegalovirus</vt:lpstr>
      <vt:lpstr>       1.4 Tuberculosis</vt:lpstr>
      <vt:lpstr>       1.4 Tuberculosis</vt:lpstr>
      <vt:lpstr>         1.5 Infección por Helicobacter Pylori </vt:lpstr>
      <vt:lpstr>         1.5 Infección por Helicobacter Pylori </vt:lpstr>
      <vt:lpstr>         2.Conjuntivitis infecciosa </vt:lpstr>
      <vt:lpstr>         2.1 Conjuntivitis bacteriana </vt:lpstr>
      <vt:lpstr>         2.1 Conjuntivitis bacteriana </vt:lpstr>
      <vt:lpstr>Diapositiva 22</vt:lpstr>
      <vt:lpstr>         2. Conjuntivitis vírica </vt:lpstr>
      <vt:lpstr>         2. Conjuntivitis vírica </vt:lpstr>
      <vt:lpstr>Diapositiva 25</vt:lpstr>
      <vt:lpstr>         3.PREVENCIÓN EN LA CLINICA DENTAL </vt:lpstr>
      <vt:lpstr>         3.PREVENCIÓN EN LA CLINICA DENTAL </vt:lpstr>
      <vt:lpstr>         3.PREVENCIÓN EN LA CLINICA DENTAL </vt:lpstr>
      <vt:lpstr>         3.PREVENCIÓN EN LA CLINICA DENTAL </vt:lpstr>
      <vt:lpstr>         3.PREVENCIÓN EN LA CLINICA DENTAL 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RIESGOS PROFESIONALES POR AGENTES BIOLOGICOS</dc:title>
  <dc:creator>RAF</dc:creator>
  <cp:lastModifiedBy>RAF</cp:lastModifiedBy>
  <cp:revision>4</cp:revision>
  <dcterms:created xsi:type="dcterms:W3CDTF">2018-02-08T09:33:39Z</dcterms:created>
  <dcterms:modified xsi:type="dcterms:W3CDTF">2018-02-08T12:34:43Z</dcterms:modified>
</cp:coreProperties>
</file>