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9" r:id="rId5"/>
    <p:sldId id="260" r:id="rId6"/>
    <p:sldId id="261" r:id="rId7"/>
    <p:sldId id="262" r:id="rId8"/>
    <p:sldId id="263" r:id="rId9"/>
    <p:sldId id="264" r:id="rId10"/>
    <p:sldId id="265" r:id="rId11"/>
    <p:sldId id="266" r:id="rId12"/>
    <p:sldId id="269"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7E61BA2-B09A-4AF5-8425-16BF6E8B48AC}" type="datetimeFigureOut">
              <a:rPr lang="es-ES" smtClean="0"/>
              <a:pPr/>
              <a:t>28/05/2018</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BEA965A-DC98-4FCC-A4C9-C50790E1E7E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7E61BA2-B09A-4AF5-8425-16BF6E8B48AC}" type="datetimeFigureOut">
              <a:rPr lang="es-ES" smtClean="0"/>
              <a:pPr/>
              <a:t>28/05/2018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BEA965A-DC98-4FCC-A4C9-C50790E1E7E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E7E61BA2-B09A-4AF5-8425-16BF6E8B48AC}" type="datetimeFigureOut">
              <a:rPr lang="es-ES" smtClean="0"/>
              <a:pPr/>
              <a:t>28/05/2018</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BEA965A-DC98-4FCC-A4C9-C50790E1E7E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E7E61BA2-B09A-4AF5-8425-16BF6E8B48AC}" type="datetimeFigureOut">
              <a:rPr lang="es-ES" smtClean="0"/>
              <a:pPr/>
              <a:t>28/05/2018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BEA965A-DC98-4FCC-A4C9-C50790E1E7E0}"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7E61BA2-B09A-4AF5-8425-16BF6E8B48AC}" type="datetimeFigureOut">
              <a:rPr lang="es-ES" smtClean="0"/>
              <a:pPr/>
              <a:t>28/05/2018</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EA965A-DC98-4FCC-A4C9-C50790E1E7E0}"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E7E61BA2-B09A-4AF5-8425-16BF6E8B48AC}" type="datetimeFigureOut">
              <a:rPr lang="es-ES" smtClean="0"/>
              <a:pPr/>
              <a:t>28/05/2018</a:t>
            </a:fld>
            <a:endParaRPr lang="es-ES"/>
          </a:p>
        </p:txBody>
      </p:sp>
      <p:sp>
        <p:nvSpPr>
          <p:cNvPr id="10" name="9 Marcador de número de diapositiva"/>
          <p:cNvSpPr>
            <a:spLocks noGrp="1"/>
          </p:cNvSpPr>
          <p:nvPr>
            <p:ph type="sldNum" sz="quarter" idx="16"/>
          </p:nvPr>
        </p:nvSpPr>
        <p:spPr/>
        <p:txBody>
          <a:bodyPr rtlCol="0"/>
          <a:lstStyle/>
          <a:p>
            <a:fld id="{CBEA965A-DC98-4FCC-A4C9-C50790E1E7E0}"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E7E61BA2-B09A-4AF5-8425-16BF6E8B48AC}" type="datetimeFigureOut">
              <a:rPr lang="es-ES" smtClean="0"/>
              <a:pPr/>
              <a:t>28/05/2018</a:t>
            </a:fld>
            <a:endParaRPr lang="es-ES"/>
          </a:p>
        </p:txBody>
      </p:sp>
      <p:sp>
        <p:nvSpPr>
          <p:cNvPr id="12" name="11 Marcador de número de diapositiva"/>
          <p:cNvSpPr>
            <a:spLocks noGrp="1"/>
          </p:cNvSpPr>
          <p:nvPr>
            <p:ph type="sldNum" sz="quarter" idx="16"/>
          </p:nvPr>
        </p:nvSpPr>
        <p:spPr/>
        <p:txBody>
          <a:bodyPr rtlCol="0"/>
          <a:lstStyle/>
          <a:p>
            <a:fld id="{CBEA965A-DC98-4FCC-A4C9-C50790E1E7E0}"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7E61BA2-B09A-4AF5-8425-16BF6E8B48AC}" type="datetimeFigureOut">
              <a:rPr lang="es-ES" smtClean="0"/>
              <a:pPr/>
              <a:t>28/05/2018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BEA965A-DC98-4FCC-A4C9-C50790E1E7E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E61BA2-B09A-4AF5-8425-16BF6E8B48AC}" type="datetimeFigureOut">
              <a:rPr lang="es-ES" smtClean="0"/>
              <a:pPr/>
              <a:t>28/05/2018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BEA965A-DC98-4FCC-A4C9-C50790E1E7E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7E61BA2-B09A-4AF5-8425-16BF6E8B48AC}" type="datetimeFigureOut">
              <a:rPr lang="es-ES" smtClean="0"/>
              <a:pPr/>
              <a:t>28/05/2018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BEA965A-DC98-4FCC-A4C9-C50790E1E7E0}"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E7E61BA2-B09A-4AF5-8425-16BF6E8B48AC}" type="datetimeFigureOut">
              <a:rPr lang="es-ES" smtClean="0"/>
              <a:pPr/>
              <a:t>28/05/2018</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BEA965A-DC98-4FCC-A4C9-C50790E1E7E0}"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7E61BA2-B09A-4AF5-8425-16BF6E8B48AC}" type="datetimeFigureOut">
              <a:rPr lang="es-ES" smtClean="0"/>
              <a:pPr/>
              <a:t>28/05/2018</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EA965A-DC98-4FCC-A4C9-C50790E1E7E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57554" y="2357430"/>
            <a:ext cx="6477000" cy="1247788"/>
          </a:xfrm>
        </p:spPr>
        <p:txBody>
          <a:bodyPr>
            <a:normAutofit fontScale="90000"/>
          </a:bodyPr>
          <a:lstStyle/>
          <a:p>
            <a:pPr algn="ctr"/>
            <a:r>
              <a:rPr lang="es-ES" sz="6000" dirty="0" smtClean="0">
                <a:solidFill>
                  <a:schemeClr val="tx1"/>
                </a:solidFill>
              </a:rPr>
              <a:t>construye </a:t>
            </a:r>
            <a:br>
              <a:rPr lang="es-ES" sz="6000" dirty="0" smtClean="0">
                <a:solidFill>
                  <a:schemeClr val="tx1"/>
                </a:solidFill>
              </a:rPr>
            </a:br>
            <a:r>
              <a:rPr lang="es-ES" sz="6000" dirty="0" smtClean="0">
                <a:solidFill>
                  <a:schemeClr val="tx1"/>
                </a:solidFill>
              </a:rPr>
              <a:t>tu</a:t>
            </a:r>
            <a:br>
              <a:rPr lang="es-ES" sz="6000" dirty="0" smtClean="0">
                <a:solidFill>
                  <a:schemeClr val="tx1"/>
                </a:solidFill>
              </a:rPr>
            </a:br>
            <a:r>
              <a:rPr lang="es-ES" sz="6000" dirty="0" smtClean="0">
                <a:solidFill>
                  <a:schemeClr val="tx1"/>
                </a:solidFill>
              </a:rPr>
              <a:t> futuro </a:t>
            </a:r>
            <a:r>
              <a:rPr lang="es-ES" dirty="0" smtClean="0"/>
              <a:t/>
            </a:r>
            <a:br>
              <a:rPr lang="es-ES" dirty="0" smtClean="0"/>
            </a:br>
            <a:endParaRPr lang="es-ES" dirty="0"/>
          </a:p>
        </p:txBody>
      </p:sp>
      <p:sp>
        <p:nvSpPr>
          <p:cNvPr id="3" name="2 Subtítulo"/>
          <p:cNvSpPr>
            <a:spLocks noGrp="1"/>
          </p:cNvSpPr>
          <p:nvPr>
            <p:ph type="subTitle" idx="1"/>
          </p:nvPr>
        </p:nvSpPr>
        <p:spPr/>
        <p:txBody>
          <a:bodyPr/>
          <a:lstStyle/>
          <a:p>
            <a:pPr algn="r"/>
            <a:r>
              <a:rPr lang="es-ES" dirty="0" smtClean="0"/>
              <a:t>ARCHIVOS DEL IMAGINARIO</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2357422" y="6000768"/>
            <a:ext cx="715968" cy="785818"/>
          </a:xfrm>
          <a:prstGeom prst="rect">
            <a:avLst/>
          </a:prstGeom>
          <a:noFill/>
          <a:ln w="9525">
            <a:noFill/>
            <a:miter lim="800000"/>
            <a:headEnd/>
            <a:tailEnd/>
          </a:ln>
          <a:effectLst/>
        </p:spPr>
      </p:pic>
      <p:pic>
        <p:nvPicPr>
          <p:cNvPr id="1028" name="Picture 4" descr="Resultado de imagen de ETS INGENIERIA DE CANALES Y PUERTOS"/>
          <p:cNvPicPr>
            <a:picLocks noChangeAspect="1" noChangeArrowheads="1"/>
          </p:cNvPicPr>
          <p:nvPr/>
        </p:nvPicPr>
        <p:blipFill>
          <a:blip r:embed="rId3" cstate="print"/>
          <a:srcRect/>
          <a:stretch>
            <a:fillRect/>
          </a:stretch>
        </p:blipFill>
        <p:spPr bwMode="auto">
          <a:xfrm>
            <a:off x="5572132" y="3786190"/>
            <a:ext cx="2241302" cy="1714512"/>
          </a:xfrm>
          <a:prstGeom prst="rect">
            <a:avLst/>
          </a:prstGeom>
          <a:noFill/>
        </p:spPr>
      </p:pic>
      <p:pic>
        <p:nvPicPr>
          <p:cNvPr id="1032" name="Picture 8" descr="Imagen relacionada"/>
          <p:cNvPicPr>
            <a:picLocks noChangeAspect="1" noChangeArrowheads="1"/>
          </p:cNvPicPr>
          <p:nvPr/>
        </p:nvPicPr>
        <p:blipFill>
          <a:blip r:embed="rId4"/>
          <a:srcRect r="9678"/>
          <a:stretch>
            <a:fillRect/>
          </a:stretch>
        </p:blipFill>
        <p:spPr bwMode="auto">
          <a:xfrm>
            <a:off x="71406" y="95971"/>
            <a:ext cx="4143404" cy="576192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612648" y="1600200"/>
            <a:ext cx="8153400" cy="1757362"/>
          </a:xfrm>
        </p:spPr>
        <p:txBody>
          <a:bodyPr>
            <a:normAutofit fontScale="70000" lnSpcReduction="20000"/>
          </a:bodyPr>
          <a:lstStyle/>
          <a:p>
            <a:pPr marL="0" indent="0" algn="just">
              <a:buNone/>
            </a:pPr>
            <a:r>
              <a:rPr lang="es-ES" dirty="0" smtClean="0"/>
              <a:t>	Una vez que construimos los 3 arcos de medio punto y los 6 medios arcos, elegimos una base de contrachapado para comenzar a elevar la estructura.</a:t>
            </a:r>
          </a:p>
          <a:p>
            <a:pPr marL="0" indent="0" algn="just">
              <a:buNone/>
            </a:pPr>
            <a:r>
              <a:rPr lang="es-ES" dirty="0" smtClean="0"/>
              <a:t>	En primer lugar anclamos los tres arcos de medio punto y posteriormente unimos los medios arcos perpendiculares, en primer lugar a la base y después al arco de medio punto. </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 name="6 Imagen" descr="4D7B177E-29CD-48F7-B205-84ED56666013.JPG"/>
          <p:cNvPicPr>
            <a:picLocks noChangeAspect="1"/>
          </p:cNvPicPr>
          <p:nvPr/>
        </p:nvPicPr>
        <p:blipFill>
          <a:blip r:embed="rId4" cstate="print"/>
          <a:stretch>
            <a:fillRect/>
          </a:stretch>
        </p:blipFill>
        <p:spPr>
          <a:xfrm>
            <a:off x="714348" y="3429000"/>
            <a:ext cx="3333772" cy="2500330"/>
          </a:xfrm>
          <a:prstGeom prst="rect">
            <a:avLst/>
          </a:prstGeom>
        </p:spPr>
      </p:pic>
      <p:pic>
        <p:nvPicPr>
          <p:cNvPr id="8" name="7 Imagen" descr="8D026E27-BBF9-4A5D-BE7B-401E8633AADC.JPG"/>
          <p:cNvPicPr>
            <a:picLocks noChangeAspect="1"/>
          </p:cNvPicPr>
          <p:nvPr/>
        </p:nvPicPr>
        <p:blipFill>
          <a:blip r:embed="rId5" cstate="print"/>
          <a:stretch>
            <a:fillRect/>
          </a:stretch>
        </p:blipFill>
        <p:spPr>
          <a:xfrm>
            <a:off x="5381663" y="3429000"/>
            <a:ext cx="3333741" cy="250030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612648" y="1600200"/>
            <a:ext cx="8153400" cy="1971676"/>
          </a:xfrm>
        </p:spPr>
        <p:txBody>
          <a:bodyPr>
            <a:normAutofit fontScale="70000" lnSpcReduction="20000"/>
          </a:bodyPr>
          <a:lstStyle/>
          <a:p>
            <a:pPr marL="0" indent="0" algn="just">
              <a:buNone/>
            </a:pPr>
            <a:r>
              <a:rPr lang="es-ES" dirty="0" smtClean="0"/>
              <a:t>	Una vez anclados todos los arcos comenzamos la construcción de la plataforma que serviría de base para apoyar las cargas en el concurso. Finalmente hicimos una plataforma de 30 x 20 cm.</a:t>
            </a:r>
          </a:p>
          <a:p>
            <a:pPr marL="0" indent="0" algn="just">
              <a:buNone/>
            </a:pPr>
            <a:r>
              <a:rPr lang="es-ES" dirty="0" smtClean="0"/>
              <a:t>	A pesar de que sabíamos el peso de la base y de los arcos, decidimos pesar el puente para saber que íbamos por buen camino y no sobrepasábamos los 5 kg. 2,200 kg antes de comenzar la decoración…¡no está mal!</a:t>
            </a:r>
          </a:p>
          <a:p>
            <a:pPr marL="0" indent="0" algn="just">
              <a:buNone/>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 name="6 Imagen" descr="33EB759C-BF0D-4778-914B-9D88889D47BB.JPG"/>
          <p:cNvPicPr>
            <a:picLocks noChangeAspect="1"/>
          </p:cNvPicPr>
          <p:nvPr/>
        </p:nvPicPr>
        <p:blipFill>
          <a:blip r:embed="rId4" cstate="print"/>
          <a:stretch>
            <a:fillRect/>
          </a:stretch>
        </p:blipFill>
        <p:spPr>
          <a:xfrm>
            <a:off x="1357290" y="3643314"/>
            <a:ext cx="3214710" cy="2411033"/>
          </a:xfrm>
          <a:prstGeom prst="rect">
            <a:avLst/>
          </a:prstGeom>
        </p:spPr>
      </p:pic>
      <p:pic>
        <p:nvPicPr>
          <p:cNvPr id="8" name="7 Imagen" descr="IMG_3940.JPG"/>
          <p:cNvPicPr>
            <a:picLocks noChangeAspect="1"/>
          </p:cNvPicPr>
          <p:nvPr/>
        </p:nvPicPr>
        <p:blipFill>
          <a:blip r:embed="rId5" cstate="print"/>
          <a:stretch>
            <a:fillRect/>
          </a:stretch>
        </p:blipFill>
        <p:spPr>
          <a:xfrm>
            <a:off x="5929322" y="3357562"/>
            <a:ext cx="2071684" cy="27622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612648" y="1600200"/>
            <a:ext cx="8153400" cy="4400568"/>
          </a:xfrm>
        </p:spPr>
        <p:txBody>
          <a:bodyPr>
            <a:normAutofit fontScale="70000" lnSpcReduction="20000"/>
          </a:bodyPr>
          <a:lstStyle/>
          <a:p>
            <a:pPr marL="0" indent="0" algn="just">
              <a:buNone/>
            </a:pPr>
            <a:r>
              <a:rPr lang="es-ES" dirty="0" smtClean="0"/>
              <a:t>	Para la elección del color de la estructura de nuestro puente, nos hemos documentado sobre el uso del color en ingeniería civil y, de las diferentes propuestas nos pareció que la más adecuada en este proyecto era la integradora; la que intenta integrar a través del uso del color la obra en el paisaje.</a:t>
            </a:r>
          </a:p>
          <a:p>
            <a:pPr marL="0" indent="0" algn="just">
              <a:buNone/>
            </a:pPr>
            <a:r>
              <a:rPr lang="es-ES" dirty="0" smtClean="0"/>
              <a:t>	Tras ver fotografías de puentes y viaductos vimos que los colores predominantes eran los colores de gama fría, que se armonizaban con el cielo y el verde de la vegetación o colores tierra del paisaje.</a:t>
            </a:r>
          </a:p>
          <a:p>
            <a:pPr marL="0" indent="0" algn="just">
              <a:buNone/>
            </a:pPr>
            <a:r>
              <a:rPr lang="es-ES" dirty="0" smtClean="0"/>
              <a:t>	Elegimos un gris claro (malva) para que además le diera ligereza a la estructura.</a:t>
            </a:r>
          </a:p>
          <a:p>
            <a:pPr marL="0" indent="0" algn="just">
              <a:buNone/>
            </a:pPr>
            <a:r>
              <a:rPr lang="es-ES" dirty="0" smtClean="0"/>
              <a:t>	Como motivo decorativo hemos elegido unas estructuras en forma de cúpula, que recuerdan la forma de la propia estructura pero combinando diferentes tamaños para para conseguir una composición más dinámica.</a:t>
            </a:r>
          </a:p>
          <a:p>
            <a:pPr marL="0" indent="0" algn="just">
              <a:buNone/>
            </a:pPr>
            <a:r>
              <a:rPr lang="es-ES" dirty="0" smtClean="0"/>
              <a:t>	El resto de elementos paisajísticos son sencillos, piedras blancas sobre el suelo de arena, buscando también la luminosidad en el interior de esta “cúpula”.</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RECUENTO</a:t>
            </a:r>
            <a:endParaRPr lang="es-ES" dirty="0"/>
          </a:p>
        </p:txBody>
      </p:sp>
      <p:sp>
        <p:nvSpPr>
          <p:cNvPr id="3" name="2 Marcador de contenido"/>
          <p:cNvSpPr>
            <a:spLocks noGrp="1"/>
          </p:cNvSpPr>
          <p:nvPr>
            <p:ph sz="quarter" idx="1"/>
          </p:nvPr>
        </p:nvSpPr>
        <p:spPr>
          <a:xfrm>
            <a:off x="612648" y="1600200"/>
            <a:ext cx="8153400" cy="4400568"/>
          </a:xfrm>
        </p:spPr>
        <p:txBody>
          <a:bodyPr>
            <a:normAutofit fontScale="92500" lnSpcReduction="20000"/>
          </a:bodyPr>
          <a:lstStyle/>
          <a:p>
            <a:pPr marL="0" indent="0" algn="just">
              <a:buNone/>
            </a:pPr>
            <a:r>
              <a:rPr lang="es-ES" dirty="0" smtClean="0"/>
              <a:t>Los palillos han quedado repartidos de la siguiente forma:</a:t>
            </a:r>
          </a:p>
          <a:p>
            <a:pPr>
              <a:buFontTx/>
              <a:buChar char="-"/>
            </a:pPr>
            <a:r>
              <a:rPr lang="es-ES" dirty="0" smtClean="0"/>
              <a:t>Arcos de medio punto: </a:t>
            </a:r>
            <a:r>
              <a:rPr lang="es-ES" i="1" dirty="0" smtClean="0"/>
              <a:t>60 x 3 =</a:t>
            </a:r>
            <a:r>
              <a:rPr lang="es-ES" b="1" i="1" dirty="0" smtClean="0"/>
              <a:t>180</a:t>
            </a:r>
          </a:p>
          <a:p>
            <a:pPr>
              <a:buFontTx/>
              <a:buChar char="-"/>
            </a:pPr>
            <a:r>
              <a:rPr lang="es-ES" dirty="0" smtClean="0"/>
              <a:t>Medios arcos: </a:t>
            </a:r>
            <a:r>
              <a:rPr lang="es-ES" i="1" dirty="0" smtClean="0"/>
              <a:t>27 x 6 = </a:t>
            </a:r>
            <a:r>
              <a:rPr lang="es-ES" b="1" i="1" dirty="0" smtClean="0"/>
              <a:t>162</a:t>
            </a:r>
          </a:p>
          <a:p>
            <a:pPr>
              <a:buFontTx/>
              <a:buChar char="-"/>
            </a:pPr>
            <a:r>
              <a:rPr lang="es-ES" dirty="0" smtClean="0"/>
              <a:t>Anclajes: </a:t>
            </a:r>
            <a:r>
              <a:rPr lang="es-ES" i="1" dirty="0" smtClean="0"/>
              <a:t>6 x 12 =</a:t>
            </a:r>
            <a:r>
              <a:rPr lang="es-ES" b="1" i="1" dirty="0" smtClean="0"/>
              <a:t> 72</a:t>
            </a:r>
          </a:p>
          <a:p>
            <a:pPr>
              <a:buFontTx/>
              <a:buChar char="-"/>
            </a:pPr>
            <a:r>
              <a:rPr lang="es-ES" dirty="0" smtClean="0"/>
              <a:t>Unión entre arcos: </a:t>
            </a:r>
            <a:r>
              <a:rPr lang="es-ES" i="1" dirty="0" smtClean="0"/>
              <a:t>6 x 6 = </a:t>
            </a:r>
            <a:r>
              <a:rPr lang="es-ES" b="1" i="1" dirty="0" smtClean="0"/>
              <a:t>36</a:t>
            </a:r>
          </a:p>
          <a:p>
            <a:pPr>
              <a:buFontTx/>
              <a:buChar char="-"/>
            </a:pPr>
            <a:r>
              <a:rPr lang="es-ES" dirty="0" smtClean="0"/>
              <a:t>Apoyo de plataforma superior: </a:t>
            </a:r>
            <a:r>
              <a:rPr lang="es-ES" i="1" dirty="0" smtClean="0"/>
              <a:t>4 x 2= 8; 6 x 4 = </a:t>
            </a:r>
            <a:r>
              <a:rPr lang="es-ES" b="1" i="1" dirty="0" smtClean="0"/>
              <a:t>24</a:t>
            </a:r>
          </a:p>
          <a:p>
            <a:pPr>
              <a:buFontTx/>
              <a:buChar char="-"/>
            </a:pPr>
            <a:r>
              <a:rPr lang="es-ES" dirty="0" smtClean="0"/>
              <a:t>Refuerzo estabilidad entre arcos: </a:t>
            </a:r>
            <a:r>
              <a:rPr lang="es-ES" i="1" dirty="0" smtClean="0"/>
              <a:t>4 x 4 =</a:t>
            </a:r>
            <a:r>
              <a:rPr lang="es-ES" b="1" i="1" dirty="0" smtClean="0"/>
              <a:t>16</a:t>
            </a:r>
          </a:p>
          <a:p>
            <a:pPr>
              <a:buNone/>
            </a:pPr>
            <a:endParaRPr lang="es-ES" b="1" dirty="0" smtClean="0"/>
          </a:p>
          <a:p>
            <a:pPr marL="0" indent="0">
              <a:buNone/>
            </a:pPr>
            <a:r>
              <a:rPr lang="es-ES" b="1" dirty="0" smtClean="0"/>
              <a:t>TOTAL: 498 PALILLOS</a:t>
            </a:r>
          </a:p>
          <a:p>
            <a:pPr>
              <a:buFontTx/>
              <a:buChar char="-"/>
            </a:pPr>
            <a:endParaRPr lang="es-ES" dirty="0" smtClean="0"/>
          </a:p>
          <a:p>
            <a:pPr>
              <a:buFontTx/>
              <a:buChar char="-"/>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PROBLEMAS ENCONTRADOS</a:t>
            </a:r>
            <a:endParaRPr lang="es-ES" dirty="0"/>
          </a:p>
        </p:txBody>
      </p:sp>
      <p:sp>
        <p:nvSpPr>
          <p:cNvPr id="3" name="2 Marcador de contenido"/>
          <p:cNvSpPr>
            <a:spLocks noGrp="1"/>
          </p:cNvSpPr>
          <p:nvPr>
            <p:ph sz="quarter" idx="1"/>
          </p:nvPr>
        </p:nvSpPr>
        <p:spPr>
          <a:xfrm>
            <a:off x="428596" y="1571612"/>
            <a:ext cx="5715040" cy="4786346"/>
          </a:xfrm>
        </p:spPr>
        <p:txBody>
          <a:bodyPr>
            <a:noAutofit/>
          </a:bodyPr>
          <a:lstStyle/>
          <a:p>
            <a:pPr algn="just"/>
            <a:r>
              <a:rPr lang="es-ES" sz="1400" b="1" dirty="0" smtClean="0"/>
              <a:t>Cambio de proyecto: </a:t>
            </a:r>
            <a:r>
              <a:rPr lang="es-ES" sz="1400" dirty="0" smtClean="0"/>
              <a:t>al diseñar el primer puente nos dimos cuenta que sobrepasábamos la cantidad máxima de palillos debido a las características estructurales que queríamos darle a la carretera.</a:t>
            </a:r>
          </a:p>
          <a:p>
            <a:pPr algn="just"/>
            <a:r>
              <a:rPr lang="es-ES" sz="1400" b="1" dirty="0" smtClean="0"/>
              <a:t>Uniones entre arcos. </a:t>
            </a:r>
            <a:r>
              <a:rPr lang="es-ES" sz="1400" dirty="0" smtClean="0"/>
              <a:t>Hemos tenido muchas dificultades de pegado, debido a que la cola tardaba en secar y la unión tendía a desplazarse. Tuvimos que hacer uso de alambres que mantuvieran estática la unión.</a:t>
            </a:r>
          </a:p>
          <a:p>
            <a:pPr algn="just"/>
            <a:r>
              <a:rPr lang="es-ES" sz="1400" b="1" dirty="0" smtClean="0"/>
              <a:t>Pegado de palillos en plantillas. </a:t>
            </a:r>
            <a:r>
              <a:rPr lang="es-ES" sz="1400" dirty="0" smtClean="0"/>
              <a:t>Debido al exceso de cola, en algunas ocasiones, los palillos se han quedado pegados a la plantilla y la hemos tenido que repetir.</a:t>
            </a:r>
            <a:endParaRPr lang="es-ES" sz="1400" b="1" dirty="0" smtClean="0"/>
          </a:p>
          <a:p>
            <a:pPr algn="just"/>
            <a:r>
              <a:rPr lang="es-ES" sz="1400" b="1" dirty="0" smtClean="0"/>
              <a:t>Trazado de los arcos en la cartulina. </a:t>
            </a:r>
            <a:r>
              <a:rPr lang="es-ES" sz="1400" dirty="0" smtClean="0"/>
              <a:t>Al tener que trazar un arco de 30cm de radio, no podíamos usar el compás y hemos tenido que buscar otros métodos para hacerlo, así que hemos atado una cuerda a un lápiz para ello y lo hemos desplazado por la cartulina describiendo el arco.</a:t>
            </a:r>
            <a:endParaRPr lang="es-ES" sz="1400" b="1" dirty="0" smtClean="0"/>
          </a:p>
          <a:p>
            <a:pPr algn="just"/>
            <a:r>
              <a:rPr lang="es-ES" sz="1400" b="1" dirty="0" smtClean="0"/>
              <a:t>Anclaje de los arcos. </a:t>
            </a:r>
            <a:r>
              <a:rPr lang="es-ES" sz="1400" dirty="0" smtClean="0"/>
              <a:t>Al anclar los arcos de medio punto para que no se inclinaran tuvimos que unirlos con cinta de carrocero a una escuadra hasta que iniciamos el pegado de los medios arcos perpendiculares. El anclaje fue costoso, pues la cola tardaba en secar y había que tener cuidado de que no se desplazara el arco. Para ello usamos gatos pequeños que hicieron una buena </a:t>
            </a:r>
            <a:r>
              <a:rPr lang="es-ES" sz="1400" dirty="0" err="1" smtClean="0"/>
              <a:t>sujección</a:t>
            </a:r>
            <a:r>
              <a:rPr lang="es-ES" sz="1400" dirty="0" smtClean="0"/>
              <a:t> del anclaje.</a:t>
            </a:r>
            <a:endParaRPr lang="es-ES" sz="1400"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 name="6 Imagen" descr="IMG_4147.JPG"/>
          <p:cNvPicPr>
            <a:picLocks noChangeAspect="1"/>
          </p:cNvPicPr>
          <p:nvPr/>
        </p:nvPicPr>
        <p:blipFill>
          <a:blip r:embed="rId4" cstate="print"/>
          <a:stretch>
            <a:fillRect/>
          </a:stretch>
        </p:blipFill>
        <p:spPr>
          <a:xfrm>
            <a:off x="6572264" y="1714488"/>
            <a:ext cx="2089561" cy="37147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SEGUNDA SOLUCIÓN</a:t>
            </a:r>
            <a:endParaRPr lang="es-ES" dirty="0"/>
          </a:p>
        </p:txBody>
      </p:sp>
      <p:sp>
        <p:nvSpPr>
          <p:cNvPr id="3" name="2 Marcador de contenido"/>
          <p:cNvSpPr>
            <a:spLocks noGrp="1"/>
          </p:cNvSpPr>
          <p:nvPr>
            <p:ph sz="quarter" idx="1"/>
          </p:nvPr>
        </p:nvSpPr>
        <p:spPr>
          <a:xfrm>
            <a:off x="571472" y="1357298"/>
            <a:ext cx="7929618" cy="2786082"/>
          </a:xfrm>
        </p:spPr>
        <p:txBody>
          <a:bodyPr>
            <a:normAutofit fontScale="92500" lnSpcReduction="10000"/>
          </a:bodyPr>
          <a:lstStyle/>
          <a:p>
            <a:pPr marL="0" indent="0" algn="just">
              <a:buNone/>
            </a:pPr>
            <a:r>
              <a:rPr lang="es-ES" dirty="0" smtClean="0"/>
              <a:t>	</a:t>
            </a:r>
          </a:p>
          <a:p>
            <a:pPr marL="0" indent="0" algn="just">
              <a:buNone/>
            </a:pPr>
            <a:r>
              <a:rPr lang="es-ES" dirty="0" smtClean="0"/>
              <a:t>	En la siguiente edición, se decidió no usar el arco como estructura principal y los alumnos se decantaron por construir un puente  compuesto de pilares verticales y vigas para realizar la calzada. Para ello se decidió realizar una estructura arriostrada similar a la utilizada en algunos puentes de acero.</a:t>
            </a:r>
          </a:p>
          <a:p>
            <a:pPr marL="0" indent="0" algn="just">
              <a:buNone/>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10242" name="Picture 2" descr="Resultado de imagen de PUENTES ARRIOSTRADOS"/>
          <p:cNvPicPr>
            <a:picLocks noChangeAspect="1" noChangeArrowheads="1"/>
          </p:cNvPicPr>
          <p:nvPr/>
        </p:nvPicPr>
        <p:blipFill>
          <a:blip r:embed="rId4" cstate="print"/>
          <a:srcRect/>
          <a:stretch>
            <a:fillRect/>
          </a:stretch>
        </p:blipFill>
        <p:spPr bwMode="auto">
          <a:xfrm>
            <a:off x="714348" y="3929066"/>
            <a:ext cx="2786082" cy="2089561"/>
          </a:xfrm>
          <a:prstGeom prst="rect">
            <a:avLst/>
          </a:prstGeom>
          <a:ln>
            <a:noFill/>
          </a:ln>
          <a:effectLst>
            <a:softEdge rad="112500"/>
          </a:effectLst>
        </p:spPr>
      </p:pic>
      <p:pic>
        <p:nvPicPr>
          <p:cNvPr id="10244" name="Picture 4" descr="Resultado de imagen de PUENTES ARRIOSTRADOS"/>
          <p:cNvPicPr>
            <a:picLocks noChangeAspect="1" noChangeArrowheads="1"/>
          </p:cNvPicPr>
          <p:nvPr/>
        </p:nvPicPr>
        <p:blipFill>
          <a:blip r:embed="rId5"/>
          <a:srcRect/>
          <a:stretch>
            <a:fillRect/>
          </a:stretch>
        </p:blipFill>
        <p:spPr bwMode="auto">
          <a:xfrm>
            <a:off x="5214942" y="3929066"/>
            <a:ext cx="3214710" cy="21379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PLANOS</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indent="-320040" algn="ctr">
              <a:spcBef>
                <a:spcPts val="700"/>
              </a:spcBef>
              <a:buClr>
                <a:schemeClr val="accent2"/>
              </a:buClr>
              <a:buSzPct val="60000"/>
              <a:defRPr/>
            </a:pPr>
            <a:r>
              <a:rPr kumimoji="0" lang="es-ES" sz="2900" b="0" i="0" u="none" strike="noStrike" kern="1200" cap="none" spc="0" normalizeH="0" baseline="0" noProof="0" dirty="0" smtClean="0">
                <a:ln>
                  <a:noFill/>
                </a:ln>
                <a:solidFill>
                  <a:schemeClr val="bg2">
                    <a:lumMod val="50000"/>
                  </a:schemeClr>
                </a:solidFill>
                <a:effectLst/>
                <a:uLnTx/>
                <a:uFillTx/>
                <a:latin typeface="+mn-lt"/>
                <a:ea typeface="+mn-ea"/>
                <a:cs typeface="+mn-cs"/>
              </a:rPr>
              <a:t>  </a:t>
            </a:r>
            <a:r>
              <a:rPr lang="es-ES" sz="2900" dirty="0" smtClean="0">
                <a:solidFill>
                  <a:schemeClr val="bg2">
                    <a:lumMod val="50000"/>
                  </a:schemeClr>
                </a:solidFill>
              </a:rPr>
              <a:t>ARCHIVOS DEL IMAGINARIO</a:t>
            </a:r>
          </a:p>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10" name="9 Imagen" descr="WhatsApp Image 2018-05-10 at 09.51.01.jpeg"/>
          <p:cNvPicPr>
            <a:picLocks noChangeAspect="1"/>
          </p:cNvPicPr>
          <p:nvPr/>
        </p:nvPicPr>
        <p:blipFill>
          <a:blip r:embed="rId4"/>
          <a:srcRect l="5555" t="11458" r="4166" b="4166"/>
          <a:stretch>
            <a:fillRect/>
          </a:stretch>
        </p:blipFill>
        <p:spPr>
          <a:xfrm rot="5400000">
            <a:off x="3872613" y="1270867"/>
            <a:ext cx="4184856" cy="5214974"/>
          </a:xfrm>
          <a:prstGeom prst="rect">
            <a:avLst/>
          </a:prstGeom>
          <a:ln>
            <a:noFill/>
          </a:ln>
          <a:effectLst>
            <a:outerShdw blurRad="292100" dist="139700" dir="2700000" algn="tl" rotWithShape="0">
              <a:srgbClr val="333333">
                <a:alpha val="65000"/>
              </a:srgbClr>
            </a:outerShdw>
          </a:effectLst>
        </p:spPr>
      </p:pic>
      <p:sp>
        <p:nvSpPr>
          <p:cNvPr id="14" name="2 Marcador de contenido"/>
          <p:cNvSpPr>
            <a:spLocks noGrp="1"/>
          </p:cNvSpPr>
          <p:nvPr>
            <p:ph sz="quarter" idx="1"/>
          </p:nvPr>
        </p:nvSpPr>
        <p:spPr>
          <a:xfrm>
            <a:off x="642910" y="1857364"/>
            <a:ext cx="2571768" cy="3214710"/>
          </a:xfrm>
        </p:spPr>
        <p:txBody>
          <a:bodyPr>
            <a:normAutofit/>
          </a:bodyPr>
          <a:lstStyle/>
          <a:p>
            <a:pPr marL="0" indent="0" algn="just">
              <a:buNone/>
            </a:pPr>
            <a:r>
              <a:rPr lang="es-ES" sz="2400" dirty="0" smtClean="0"/>
              <a:t>Con todos estos datos, decidimos construir una estructura formada por dos pilares de apoyo y una calzada. </a:t>
            </a:r>
            <a:endParaRPr lang="es-E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CROQUIS</a:t>
            </a:r>
            <a:endParaRPr lang="es-ES" dirty="0"/>
          </a:p>
        </p:txBody>
      </p:sp>
      <p:sp>
        <p:nvSpPr>
          <p:cNvPr id="3" name="2 Marcador de contenido"/>
          <p:cNvSpPr>
            <a:spLocks noGrp="1"/>
          </p:cNvSpPr>
          <p:nvPr>
            <p:ph sz="quarter" idx="1"/>
          </p:nvPr>
        </p:nvSpPr>
        <p:spPr>
          <a:xfrm>
            <a:off x="642910" y="1857364"/>
            <a:ext cx="7929618" cy="928694"/>
          </a:xfrm>
        </p:spPr>
        <p:txBody>
          <a:bodyPr>
            <a:normAutofit fontScale="70000" lnSpcReduction="20000"/>
          </a:bodyPr>
          <a:lstStyle/>
          <a:p>
            <a:pPr marL="0" indent="0" algn="just">
              <a:buNone/>
            </a:pPr>
            <a:r>
              <a:rPr lang="es-ES" dirty="0" smtClean="0"/>
              <a:t>	Los dos pilares de apoyo están formados por cuatro módulos triangulados cada uno, unidos entre sí por una riostra de 15 cm x 1cm y anclados a la base por los anclajes que se muestran en la figura.</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8" name="7 Imagen" descr="WhatsApp Image 2018-05-10 at 10.03.24.jpeg"/>
          <p:cNvPicPr>
            <a:picLocks noChangeAspect="1"/>
          </p:cNvPicPr>
          <p:nvPr/>
        </p:nvPicPr>
        <p:blipFill>
          <a:blip r:embed="rId4"/>
          <a:srcRect l="66303" t="30550" r="8333" b="44347"/>
          <a:stretch>
            <a:fillRect/>
          </a:stretch>
        </p:blipFill>
        <p:spPr>
          <a:xfrm rot="5400000">
            <a:off x="6682309" y="3247517"/>
            <a:ext cx="1582798" cy="2088641"/>
          </a:xfrm>
          <a:prstGeom prst="rect">
            <a:avLst/>
          </a:prstGeom>
          <a:ln>
            <a:noFill/>
          </a:ln>
          <a:effectLst>
            <a:outerShdw blurRad="292100" dist="139700" dir="2700000" algn="tl" rotWithShape="0">
              <a:srgbClr val="333333">
                <a:alpha val="65000"/>
              </a:srgbClr>
            </a:outerShdw>
          </a:effectLst>
        </p:spPr>
      </p:pic>
      <p:pic>
        <p:nvPicPr>
          <p:cNvPr id="10" name="9 Imagen" descr="WhatsApp Image 2018-05-10 at 10.03.24.jpeg"/>
          <p:cNvPicPr>
            <a:picLocks noChangeAspect="1"/>
          </p:cNvPicPr>
          <p:nvPr/>
        </p:nvPicPr>
        <p:blipFill>
          <a:blip r:embed="rId4"/>
          <a:srcRect l="27589" t="25697" r="38941" b="46690"/>
          <a:stretch>
            <a:fillRect/>
          </a:stretch>
        </p:blipFill>
        <p:spPr>
          <a:xfrm rot="5400000">
            <a:off x="3536149" y="3178967"/>
            <a:ext cx="2143140" cy="2357454"/>
          </a:xfrm>
          <a:prstGeom prst="rect">
            <a:avLst/>
          </a:prstGeom>
          <a:ln>
            <a:noFill/>
          </a:ln>
          <a:effectLst>
            <a:outerShdw blurRad="292100" dist="139700" dir="2700000" algn="tl" rotWithShape="0">
              <a:srgbClr val="333333">
                <a:alpha val="65000"/>
              </a:srgbClr>
            </a:outerShdw>
          </a:effectLst>
        </p:spPr>
      </p:pic>
      <p:pic>
        <p:nvPicPr>
          <p:cNvPr id="11" name="10 Imagen" descr="WhatsApp Image 2018-05-10 at 10.03.24.jpeg"/>
          <p:cNvPicPr>
            <a:picLocks noChangeAspect="1"/>
          </p:cNvPicPr>
          <p:nvPr/>
        </p:nvPicPr>
        <p:blipFill>
          <a:blip r:embed="rId4"/>
          <a:srcRect l="24465" t="64439" r="18636" b="2928"/>
          <a:stretch>
            <a:fillRect/>
          </a:stretch>
        </p:blipFill>
        <p:spPr>
          <a:xfrm rot="5400000">
            <a:off x="441202" y="3130642"/>
            <a:ext cx="2928958" cy="2239791"/>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6929454" y="5214950"/>
            <a:ext cx="1214446" cy="369332"/>
          </a:xfrm>
          <a:prstGeom prst="rect">
            <a:avLst/>
          </a:prstGeom>
          <a:noFill/>
        </p:spPr>
        <p:txBody>
          <a:bodyPr wrap="square" rtlCol="0">
            <a:spAutoFit/>
          </a:bodyPr>
          <a:lstStyle/>
          <a:p>
            <a:r>
              <a:rPr lang="es-ES" dirty="0" smtClean="0"/>
              <a:t> ANCLAJE</a:t>
            </a:r>
            <a:endParaRPr lang="es-ES" dirty="0"/>
          </a:p>
        </p:txBody>
      </p:sp>
      <p:sp>
        <p:nvSpPr>
          <p:cNvPr id="13" name="12 CuadroTexto"/>
          <p:cNvSpPr txBox="1"/>
          <p:nvPr/>
        </p:nvSpPr>
        <p:spPr>
          <a:xfrm>
            <a:off x="4071934" y="5429264"/>
            <a:ext cx="1214446" cy="369332"/>
          </a:xfrm>
          <a:prstGeom prst="rect">
            <a:avLst/>
          </a:prstGeom>
          <a:noFill/>
        </p:spPr>
        <p:txBody>
          <a:bodyPr wrap="square" rtlCol="0">
            <a:spAutoFit/>
          </a:bodyPr>
          <a:lstStyle/>
          <a:p>
            <a:r>
              <a:rPr lang="es-ES" dirty="0" smtClean="0"/>
              <a:t>RIOSTRA</a:t>
            </a:r>
            <a:endParaRPr lang="es-ES" dirty="0"/>
          </a:p>
        </p:txBody>
      </p:sp>
      <p:sp>
        <p:nvSpPr>
          <p:cNvPr id="14" name="13 CuadroTexto"/>
          <p:cNvSpPr txBox="1"/>
          <p:nvPr/>
        </p:nvSpPr>
        <p:spPr>
          <a:xfrm>
            <a:off x="1285852" y="5715016"/>
            <a:ext cx="1214446" cy="369332"/>
          </a:xfrm>
          <a:prstGeom prst="rect">
            <a:avLst/>
          </a:prstGeom>
          <a:noFill/>
        </p:spPr>
        <p:txBody>
          <a:bodyPr wrap="square" rtlCol="0">
            <a:spAutoFit/>
          </a:bodyPr>
          <a:lstStyle/>
          <a:p>
            <a:r>
              <a:rPr lang="es-ES" dirty="0" smtClean="0"/>
              <a:t>MÓDULO</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CROQUIS</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indent="-320040" algn="ctr">
              <a:spcBef>
                <a:spcPts val="700"/>
              </a:spcBef>
              <a:buClr>
                <a:schemeClr val="accent2"/>
              </a:buClr>
              <a:buSzPct val="60000"/>
              <a:defRPr/>
            </a:pPr>
            <a:r>
              <a:rPr kumimoji="0" lang="es-ES" sz="2900" b="0" i="0" u="none" strike="noStrike" kern="1200" cap="none" spc="0" normalizeH="0" baseline="0" noProof="0" dirty="0" smtClean="0">
                <a:ln>
                  <a:noFill/>
                </a:ln>
                <a:solidFill>
                  <a:schemeClr val="bg2">
                    <a:lumMod val="50000"/>
                  </a:schemeClr>
                </a:solidFill>
                <a:effectLst/>
                <a:uLnTx/>
                <a:uFillTx/>
                <a:latin typeface="+mn-lt"/>
                <a:ea typeface="+mn-ea"/>
                <a:cs typeface="+mn-cs"/>
              </a:rPr>
              <a:t>  </a:t>
            </a:r>
            <a:r>
              <a:rPr lang="es-ES" sz="2900" dirty="0" smtClean="0">
                <a:solidFill>
                  <a:schemeClr val="bg2">
                    <a:lumMod val="50000"/>
                  </a:schemeClr>
                </a:solidFill>
              </a:rPr>
              <a:t>ARCHIVOS DEL IMAGINARIO</a:t>
            </a:r>
          </a:p>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sp>
        <p:nvSpPr>
          <p:cNvPr id="8" name="7 Rectángulo"/>
          <p:cNvSpPr/>
          <p:nvPr/>
        </p:nvSpPr>
        <p:spPr>
          <a:xfrm>
            <a:off x="357158" y="4929198"/>
            <a:ext cx="21431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8 Imagen" descr="WhatsApp Image 2018-05-10 at 10.03.25.jpeg"/>
          <p:cNvPicPr>
            <a:picLocks noChangeAspect="1"/>
          </p:cNvPicPr>
          <p:nvPr/>
        </p:nvPicPr>
        <p:blipFill>
          <a:blip r:embed="rId4"/>
          <a:srcRect l="33502" t="55418" r="25049"/>
          <a:stretch>
            <a:fillRect/>
          </a:stretch>
        </p:blipFill>
        <p:spPr>
          <a:xfrm rot="5400000">
            <a:off x="2566722" y="2138102"/>
            <a:ext cx="2938986" cy="4214842"/>
          </a:xfrm>
          <a:prstGeom prst="snip1Rect">
            <a:avLst/>
          </a:prstGeom>
          <a:ln>
            <a:noFill/>
          </a:ln>
          <a:effectLst>
            <a:outerShdw blurRad="292100" dist="139700" dir="2700000" algn="tl" rotWithShape="0">
              <a:srgbClr val="333333">
                <a:alpha val="65000"/>
              </a:srgbClr>
            </a:outerShdw>
          </a:effectLst>
        </p:spPr>
      </p:pic>
      <p:sp>
        <p:nvSpPr>
          <p:cNvPr id="10" name="9 CuadroTexto"/>
          <p:cNvSpPr txBox="1"/>
          <p:nvPr/>
        </p:nvSpPr>
        <p:spPr>
          <a:xfrm>
            <a:off x="928662" y="1928802"/>
            <a:ext cx="7500990" cy="707886"/>
          </a:xfrm>
          <a:prstGeom prst="rect">
            <a:avLst/>
          </a:prstGeom>
          <a:noFill/>
        </p:spPr>
        <p:txBody>
          <a:bodyPr wrap="square" rtlCol="0">
            <a:spAutoFit/>
          </a:bodyPr>
          <a:lstStyle/>
          <a:p>
            <a:r>
              <a:rPr lang="es-ES" sz="2000" dirty="0" smtClean="0"/>
              <a:t>La calzada está formada por cuatro vigas trianguladas, unidas entre sí con las riostras utilizadas también en los apoyos</a:t>
            </a:r>
            <a:r>
              <a:rPr lang="es-ES" dirty="0" smtClean="0"/>
              <a:t>.</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500034" y="1600200"/>
            <a:ext cx="3000396" cy="4257692"/>
          </a:xfrm>
        </p:spPr>
        <p:txBody>
          <a:bodyPr>
            <a:normAutofit fontScale="85000" lnSpcReduction="20000"/>
          </a:bodyPr>
          <a:lstStyle/>
          <a:p>
            <a:pPr marL="0" indent="0" algn="just">
              <a:buNone/>
            </a:pPr>
            <a:r>
              <a:rPr lang="es-ES" dirty="0" smtClean="0"/>
              <a:t>En primer lugar realizamos una especie de guía para construir todas las riostras y conseguir de esta forma que tuvieran el mismo tamaño.</a:t>
            </a:r>
          </a:p>
          <a:p>
            <a:pPr marL="0" indent="0" algn="just">
              <a:buNone/>
            </a:pPr>
            <a:r>
              <a:rPr lang="es-ES" dirty="0" smtClean="0"/>
              <a:t>	Este método, lo usamos también para construir los módulos, pues nos facilitaba el pegado.</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indent="-320040" algn="ctr">
              <a:spcBef>
                <a:spcPts val="700"/>
              </a:spcBef>
              <a:buClr>
                <a:schemeClr val="accent2"/>
              </a:buClr>
              <a:buSzPct val="60000"/>
              <a:defRPr/>
            </a:pPr>
            <a:r>
              <a:rPr lang="es-ES" sz="2900" dirty="0" smtClean="0">
                <a:solidFill>
                  <a:schemeClr val="bg2">
                    <a:lumMod val="50000"/>
                  </a:schemeClr>
                </a:solidFill>
              </a:rPr>
              <a:t>   ARCHIVOS DEL IMAGINARIO</a:t>
            </a:r>
          </a:p>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10" name="9 Imagen" descr="WhatsApp Image 2018-05-10 at 09.40.14.jpeg"/>
          <p:cNvPicPr>
            <a:picLocks noChangeAspect="1"/>
          </p:cNvPicPr>
          <p:nvPr/>
        </p:nvPicPr>
        <p:blipFill>
          <a:blip r:embed="rId4"/>
          <a:stretch>
            <a:fillRect/>
          </a:stretch>
        </p:blipFill>
        <p:spPr>
          <a:xfrm>
            <a:off x="4357686" y="3000372"/>
            <a:ext cx="4286280" cy="3214710"/>
          </a:xfrm>
          <a:prstGeom prst="rect">
            <a:avLst/>
          </a:prstGeom>
        </p:spPr>
      </p:pic>
      <p:pic>
        <p:nvPicPr>
          <p:cNvPr id="11" name="10 Imagen" descr="WhatsApp Image 2018-05-10 at 09.40.16.jpeg"/>
          <p:cNvPicPr>
            <a:picLocks noChangeAspect="1"/>
          </p:cNvPicPr>
          <p:nvPr/>
        </p:nvPicPr>
        <p:blipFill>
          <a:blip r:embed="rId5" cstate="print"/>
          <a:srcRect l="10193" t="4680" b="12636"/>
          <a:stretch>
            <a:fillRect/>
          </a:stretch>
        </p:blipFill>
        <p:spPr>
          <a:xfrm>
            <a:off x="3714744" y="1714488"/>
            <a:ext cx="2222602" cy="27284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sz="quarter" idx="1"/>
          </p:nvPr>
        </p:nvSpPr>
        <p:spPr>
          <a:xfrm>
            <a:off x="612648" y="1600200"/>
            <a:ext cx="8174194" cy="4614882"/>
          </a:xfrm>
        </p:spPr>
        <p:txBody>
          <a:bodyPr>
            <a:normAutofit/>
          </a:bodyPr>
          <a:lstStyle/>
          <a:p>
            <a:pPr marL="0" indent="0" algn="just">
              <a:buNone/>
            </a:pPr>
            <a:r>
              <a:rPr lang="es-ES" dirty="0" smtClean="0"/>
              <a:t>	Teniendo en cuenta que nuestro Centro lleva participando tres años en el Concurso “Construye tu Futuro” organizado por la Escuela Técnica Superior de Caminos, pensé que sería interesante realizar un archivo del imaginario sobre los puentes presentados y así tener este documento para poder consultarlo en futuras ediciones.</a:t>
            </a:r>
            <a:endParaRPr lang="es-ES" b="1"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kumimoji="0" lang="es-ES" sz="2900" b="0" i="0" u="none" strike="noStrike" kern="1200" cap="none" spc="0" normalizeH="0" baseline="0" noProof="0" dirty="0" smtClean="0">
                <a:ln>
                  <a:noFill/>
                </a:ln>
                <a:solidFill>
                  <a:schemeClr val="bg2">
                    <a:lumMod val="50000"/>
                  </a:schemeClr>
                </a:solidFill>
                <a:effectLst/>
                <a:uLnTx/>
                <a:uFillTx/>
                <a:latin typeface="+mn-lt"/>
                <a:ea typeface="+mn-ea"/>
                <a:cs typeface="+mn-cs"/>
              </a:rPr>
              <a:t>ARCHIVOS DEL IMAGINARIO</a:t>
            </a: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612648" y="1600200"/>
            <a:ext cx="8153400" cy="1257296"/>
          </a:xfrm>
        </p:spPr>
        <p:txBody>
          <a:bodyPr>
            <a:normAutofit fontScale="85000" lnSpcReduction="10000"/>
          </a:bodyPr>
          <a:lstStyle/>
          <a:p>
            <a:pPr marL="0" indent="0" algn="just">
              <a:buNone/>
            </a:pPr>
            <a:r>
              <a:rPr lang="es-ES" dirty="0" smtClean="0"/>
              <a:t>	Una vez construidos todos los módulos, medimos sobre el tablero el lugar donde debían ir anclados los pilares.</a:t>
            </a:r>
          </a:p>
          <a:p>
            <a:pPr marL="0" indent="0" algn="just">
              <a:buNone/>
            </a:pPr>
            <a:r>
              <a:rPr lang="es-ES" dirty="0" smtClean="0"/>
              <a:t>	</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9" name="8 Imagen" descr="WhatsApp Image 2018-05-10 at 09.40.13.jpeg"/>
          <p:cNvPicPr>
            <a:picLocks noChangeAspect="1"/>
          </p:cNvPicPr>
          <p:nvPr/>
        </p:nvPicPr>
        <p:blipFill>
          <a:blip r:embed="rId4" cstate="print"/>
          <a:stretch>
            <a:fillRect/>
          </a:stretch>
        </p:blipFill>
        <p:spPr>
          <a:xfrm>
            <a:off x="5072066" y="2428868"/>
            <a:ext cx="2737829" cy="3650438"/>
          </a:xfrm>
          <a:prstGeom prst="rect">
            <a:avLst/>
          </a:prstGeom>
        </p:spPr>
      </p:pic>
      <p:pic>
        <p:nvPicPr>
          <p:cNvPr id="10" name="9 Imagen" descr="WhatsApp Image 2018-05-10 at 09.40.15.jpeg"/>
          <p:cNvPicPr>
            <a:picLocks noChangeAspect="1"/>
          </p:cNvPicPr>
          <p:nvPr/>
        </p:nvPicPr>
        <p:blipFill>
          <a:blip r:embed="rId5" cstate="print"/>
          <a:stretch>
            <a:fillRect/>
          </a:stretch>
        </p:blipFill>
        <p:spPr>
          <a:xfrm>
            <a:off x="1357290" y="2428868"/>
            <a:ext cx="2737829" cy="36504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612648" y="1600200"/>
            <a:ext cx="8153400" cy="1328734"/>
          </a:xfrm>
        </p:spPr>
        <p:txBody>
          <a:bodyPr>
            <a:normAutofit fontScale="77500" lnSpcReduction="20000"/>
          </a:bodyPr>
          <a:lstStyle/>
          <a:p>
            <a:pPr marL="0" indent="0" algn="just">
              <a:buNone/>
            </a:pPr>
            <a:r>
              <a:rPr lang="es-ES" dirty="0" smtClean="0"/>
              <a:t>	A continuación anclamos los pilares al tablero, asegurándonos de que estuvieran distanciados 60 cm y haciendo uso de los módulos de anclaje.</a:t>
            </a:r>
          </a:p>
          <a:p>
            <a:pPr marL="0" indent="0" algn="just">
              <a:buNone/>
            </a:pPr>
            <a:r>
              <a:rPr lang="es-ES" dirty="0" smtClean="0"/>
              <a:t>	</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indent="-320040" algn="ctr">
              <a:spcBef>
                <a:spcPts val="700"/>
              </a:spcBef>
              <a:buClr>
                <a:schemeClr val="accent2"/>
              </a:buClr>
              <a:buSzPct val="60000"/>
              <a:defRPr/>
            </a:pPr>
            <a:r>
              <a:rPr kumimoji="0" lang="es-ES" sz="2900" b="0" i="0" u="none" strike="noStrike" kern="1200" cap="none" spc="0" normalizeH="0" baseline="0" noProof="0" dirty="0" smtClean="0">
                <a:ln>
                  <a:noFill/>
                </a:ln>
                <a:solidFill>
                  <a:schemeClr val="bg2">
                    <a:lumMod val="50000"/>
                  </a:schemeClr>
                </a:solidFill>
                <a:effectLst/>
                <a:uLnTx/>
                <a:uFillTx/>
                <a:latin typeface="+mn-lt"/>
                <a:ea typeface="+mn-ea"/>
                <a:cs typeface="+mn-cs"/>
              </a:rPr>
              <a:t>  </a:t>
            </a:r>
            <a:r>
              <a:rPr lang="es-ES" sz="2900" dirty="0" smtClean="0">
                <a:solidFill>
                  <a:schemeClr val="bg2">
                    <a:lumMod val="50000"/>
                  </a:schemeClr>
                </a:solidFill>
              </a:rPr>
              <a:t>ARCHIVOS DEL IMAGINARIO</a:t>
            </a:r>
          </a:p>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9" name="8 Imagen" descr="WhatsApp Image 2018-05-10 at 09.40.11.jpeg"/>
          <p:cNvPicPr>
            <a:picLocks noChangeAspect="1"/>
          </p:cNvPicPr>
          <p:nvPr/>
        </p:nvPicPr>
        <p:blipFill>
          <a:blip r:embed="rId4"/>
          <a:stretch>
            <a:fillRect/>
          </a:stretch>
        </p:blipFill>
        <p:spPr>
          <a:xfrm>
            <a:off x="2928926" y="2500306"/>
            <a:ext cx="4572032" cy="342902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612648" y="1600200"/>
            <a:ext cx="8153400" cy="1685924"/>
          </a:xfrm>
        </p:spPr>
        <p:txBody>
          <a:bodyPr>
            <a:normAutofit fontScale="62500" lnSpcReduction="20000"/>
          </a:bodyPr>
          <a:lstStyle/>
          <a:p>
            <a:pPr marL="0" indent="0" algn="just">
              <a:buNone/>
            </a:pPr>
            <a:r>
              <a:rPr lang="es-ES" dirty="0" smtClean="0"/>
              <a:t>	Seguidamente, procedimos a pegar la calzada arriostrándola una vez que estuvieron pegadas las cuatro vigas. </a:t>
            </a:r>
          </a:p>
          <a:p>
            <a:pPr marL="0" indent="0" algn="just">
              <a:buNone/>
            </a:pPr>
            <a:r>
              <a:rPr lang="es-ES" dirty="0" smtClean="0"/>
              <a:t>	Aunque en el diseño inicial no aparecía ninguna estructura por debajo de la calzada, decidimos reforzar la estructura realizando triangulaciones que le dieran más estabilidad.</a:t>
            </a:r>
          </a:p>
          <a:p>
            <a:pPr marL="0" indent="0" algn="just">
              <a:buNone/>
            </a:pPr>
            <a:r>
              <a:rPr lang="es-ES" dirty="0" smtClean="0"/>
              <a:t>	</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indent="-320040" algn="ctr">
              <a:spcBef>
                <a:spcPts val="700"/>
              </a:spcBef>
              <a:buClr>
                <a:schemeClr val="accent2"/>
              </a:buClr>
              <a:buSzPct val="60000"/>
              <a:defRPr/>
            </a:pPr>
            <a:r>
              <a:rPr kumimoji="0" lang="es-ES" sz="2900" b="0" i="0" u="none" strike="noStrike" kern="1200" cap="none" spc="0" normalizeH="0" baseline="0" noProof="0" dirty="0" smtClean="0">
                <a:ln>
                  <a:noFill/>
                </a:ln>
                <a:solidFill>
                  <a:schemeClr val="bg2">
                    <a:lumMod val="50000"/>
                  </a:schemeClr>
                </a:solidFill>
                <a:effectLst/>
                <a:uLnTx/>
                <a:uFillTx/>
                <a:latin typeface="+mn-lt"/>
                <a:ea typeface="+mn-ea"/>
                <a:cs typeface="+mn-cs"/>
              </a:rPr>
              <a:t>  </a:t>
            </a:r>
            <a:r>
              <a:rPr lang="es-ES" sz="2900" dirty="0" smtClean="0">
                <a:solidFill>
                  <a:schemeClr val="bg2">
                    <a:lumMod val="50000"/>
                  </a:schemeClr>
                </a:solidFill>
              </a:rPr>
              <a:t>ARCHIVOS DEL IMAGINARIO</a:t>
            </a:r>
          </a:p>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8" name="7 Imagen" descr="WhatsApp Image 2018-05-10 at 09.40.11 (1).jpeg"/>
          <p:cNvPicPr>
            <a:picLocks noChangeAspect="1"/>
          </p:cNvPicPr>
          <p:nvPr/>
        </p:nvPicPr>
        <p:blipFill>
          <a:blip r:embed="rId4" cstate="print"/>
          <a:stretch>
            <a:fillRect/>
          </a:stretch>
        </p:blipFill>
        <p:spPr>
          <a:xfrm>
            <a:off x="714348" y="3000372"/>
            <a:ext cx="3724243" cy="2793182"/>
          </a:xfrm>
          <a:prstGeom prst="rect">
            <a:avLst/>
          </a:prstGeom>
        </p:spPr>
      </p:pic>
      <p:pic>
        <p:nvPicPr>
          <p:cNvPr id="10" name="9 Imagen" descr="WhatsApp Image 2018-05-10 at 09.40.12.jpeg"/>
          <p:cNvPicPr>
            <a:picLocks noChangeAspect="1"/>
          </p:cNvPicPr>
          <p:nvPr/>
        </p:nvPicPr>
        <p:blipFill>
          <a:blip r:embed="rId5" cstate="print"/>
          <a:stretch>
            <a:fillRect/>
          </a:stretch>
        </p:blipFill>
        <p:spPr>
          <a:xfrm>
            <a:off x="4786314" y="3000372"/>
            <a:ext cx="3724243" cy="279318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612648" y="1600200"/>
            <a:ext cx="8153400" cy="3186122"/>
          </a:xfrm>
        </p:spPr>
        <p:txBody>
          <a:bodyPr>
            <a:normAutofit/>
          </a:bodyPr>
          <a:lstStyle/>
          <a:p>
            <a:pPr marL="0" indent="0" algn="just">
              <a:buNone/>
            </a:pPr>
            <a:r>
              <a:rPr lang="es-ES" dirty="0" smtClean="0"/>
              <a:t>	Para la elección del color de la estructura de nuestro puente elegimos un gris claro  para que simulara una estructura de acero.</a:t>
            </a:r>
          </a:p>
          <a:p>
            <a:pPr marL="0" indent="0" algn="just">
              <a:buNone/>
            </a:pPr>
            <a:r>
              <a:rPr lang="es-ES" dirty="0" smtClean="0"/>
              <a:t>	</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indent="-320040" algn="ctr">
              <a:spcBef>
                <a:spcPts val="700"/>
              </a:spcBef>
              <a:buClr>
                <a:schemeClr val="accent2"/>
              </a:buClr>
              <a:buSzPct val="60000"/>
              <a:defRPr/>
            </a:pPr>
            <a:r>
              <a:rPr kumimoji="0" lang="es-ES" sz="2900" b="0" i="0" u="none" strike="noStrike" kern="1200" cap="none" spc="0" normalizeH="0" baseline="0" noProof="0" dirty="0" smtClean="0">
                <a:ln>
                  <a:noFill/>
                </a:ln>
                <a:solidFill>
                  <a:schemeClr val="bg2">
                    <a:lumMod val="50000"/>
                  </a:schemeClr>
                </a:solidFill>
                <a:effectLst/>
                <a:uLnTx/>
                <a:uFillTx/>
                <a:latin typeface="+mn-lt"/>
                <a:ea typeface="+mn-ea"/>
                <a:cs typeface="+mn-cs"/>
              </a:rPr>
              <a:t>  </a:t>
            </a:r>
            <a:r>
              <a:rPr lang="es-ES" sz="2900" dirty="0" smtClean="0">
                <a:solidFill>
                  <a:schemeClr val="bg2">
                    <a:lumMod val="50000"/>
                  </a:schemeClr>
                </a:solidFill>
              </a:rPr>
              <a:t>ARCHIVOS DEL IMAGINARIO</a:t>
            </a:r>
          </a:p>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 name="6 Imagen" descr="WhatsApp Image 2018-05-10 at 09.40.09 (1).jpeg"/>
          <p:cNvPicPr>
            <a:picLocks noChangeAspect="1"/>
          </p:cNvPicPr>
          <p:nvPr/>
        </p:nvPicPr>
        <p:blipFill>
          <a:blip r:embed="rId4" cstate="print"/>
          <a:stretch>
            <a:fillRect/>
          </a:stretch>
        </p:blipFill>
        <p:spPr>
          <a:xfrm>
            <a:off x="571472" y="3214686"/>
            <a:ext cx="3786182" cy="2839637"/>
          </a:xfrm>
          <a:prstGeom prst="rect">
            <a:avLst/>
          </a:prstGeom>
        </p:spPr>
      </p:pic>
      <p:pic>
        <p:nvPicPr>
          <p:cNvPr id="8" name="7 Imagen" descr="WhatsApp Image 2018-05-10 at 09.40.09.jpeg"/>
          <p:cNvPicPr>
            <a:picLocks noChangeAspect="1"/>
          </p:cNvPicPr>
          <p:nvPr/>
        </p:nvPicPr>
        <p:blipFill>
          <a:blip r:embed="rId5"/>
          <a:stretch>
            <a:fillRect/>
          </a:stretch>
        </p:blipFill>
        <p:spPr>
          <a:xfrm>
            <a:off x="4714876" y="3143248"/>
            <a:ext cx="3921934" cy="294145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RECUENTO</a:t>
            </a:r>
            <a:endParaRPr lang="es-ES" dirty="0"/>
          </a:p>
        </p:txBody>
      </p:sp>
      <p:sp>
        <p:nvSpPr>
          <p:cNvPr id="3" name="2 Marcador de contenido"/>
          <p:cNvSpPr>
            <a:spLocks noGrp="1"/>
          </p:cNvSpPr>
          <p:nvPr>
            <p:ph sz="quarter" idx="1"/>
          </p:nvPr>
        </p:nvSpPr>
        <p:spPr>
          <a:xfrm>
            <a:off x="612648" y="1600200"/>
            <a:ext cx="8153400" cy="4400568"/>
          </a:xfrm>
        </p:spPr>
        <p:txBody>
          <a:bodyPr>
            <a:normAutofit fontScale="70000" lnSpcReduction="20000"/>
          </a:bodyPr>
          <a:lstStyle/>
          <a:p>
            <a:pPr marL="0" indent="0" algn="just">
              <a:buNone/>
            </a:pPr>
            <a:r>
              <a:rPr lang="es-ES" dirty="0" smtClean="0"/>
              <a:t>Los palillos han quedado repartidos de la siguiente forma:</a:t>
            </a:r>
          </a:p>
          <a:p>
            <a:pPr>
              <a:buFontTx/>
              <a:buChar char="-"/>
            </a:pPr>
            <a:r>
              <a:rPr lang="es-ES" dirty="0" smtClean="0"/>
              <a:t>PILARES DE APOYO: </a:t>
            </a:r>
            <a:r>
              <a:rPr lang="es-ES" b="1" i="1" dirty="0" smtClean="0"/>
              <a:t>244 palillos</a:t>
            </a:r>
          </a:p>
          <a:p>
            <a:pPr lvl="1"/>
            <a:r>
              <a:rPr lang="es-ES" dirty="0" smtClean="0"/>
              <a:t>8 módulos de apoyo con 20 palillos: 160</a:t>
            </a:r>
          </a:p>
          <a:p>
            <a:pPr lvl="1"/>
            <a:r>
              <a:rPr lang="es-ES" dirty="0" smtClean="0"/>
              <a:t>12 </a:t>
            </a:r>
            <a:r>
              <a:rPr lang="es-ES" dirty="0" err="1" smtClean="0"/>
              <a:t>arriostramientos</a:t>
            </a:r>
            <a:r>
              <a:rPr lang="es-ES" dirty="0" smtClean="0"/>
              <a:t> con 3 palillos: 36</a:t>
            </a:r>
          </a:p>
          <a:p>
            <a:pPr lvl="1"/>
            <a:r>
              <a:rPr lang="es-ES" dirty="0" smtClean="0"/>
              <a:t>8 anclajes a base con 6 palillos 48</a:t>
            </a:r>
          </a:p>
          <a:p>
            <a:pPr lvl="1">
              <a:buNone/>
            </a:pPr>
            <a:endParaRPr lang="es-ES" dirty="0" smtClean="0"/>
          </a:p>
          <a:p>
            <a:pPr>
              <a:buFontTx/>
              <a:buChar char="-"/>
            </a:pPr>
            <a:r>
              <a:rPr lang="es-ES" dirty="0" smtClean="0"/>
              <a:t>CALZADA:</a:t>
            </a:r>
            <a:r>
              <a:rPr lang="es-ES" i="1" dirty="0" smtClean="0"/>
              <a:t> </a:t>
            </a:r>
            <a:r>
              <a:rPr lang="es-ES" b="1" i="1" dirty="0" smtClean="0"/>
              <a:t>232 palillos</a:t>
            </a:r>
          </a:p>
          <a:p>
            <a:pPr lvl="1"/>
            <a:r>
              <a:rPr lang="es-ES" dirty="0" smtClean="0"/>
              <a:t>4 vigas con 34 palillos: 136 </a:t>
            </a:r>
          </a:p>
          <a:p>
            <a:pPr lvl="1"/>
            <a:r>
              <a:rPr lang="es-ES" dirty="0" smtClean="0"/>
              <a:t>24 </a:t>
            </a:r>
            <a:r>
              <a:rPr lang="es-ES" dirty="0" err="1" smtClean="0"/>
              <a:t>arriostramientos</a:t>
            </a:r>
            <a:r>
              <a:rPr lang="es-ES" dirty="0" smtClean="0"/>
              <a:t> con 3 palillos: 72</a:t>
            </a:r>
          </a:p>
          <a:p>
            <a:pPr lvl="1"/>
            <a:r>
              <a:rPr lang="es-ES" dirty="0" smtClean="0"/>
              <a:t>8 triangulaciones hacia los pilares con 3 palillos: 24</a:t>
            </a:r>
          </a:p>
          <a:p>
            <a:pPr lvl="1"/>
            <a:endParaRPr lang="es-ES" dirty="0" smtClean="0"/>
          </a:p>
          <a:p>
            <a:pPr lvl="1"/>
            <a:endParaRPr lang="es-ES" b="1" i="1" dirty="0" smtClean="0"/>
          </a:p>
          <a:p>
            <a:pPr>
              <a:buNone/>
            </a:pPr>
            <a:endParaRPr lang="es-ES" b="1" dirty="0" smtClean="0"/>
          </a:p>
          <a:p>
            <a:pPr marL="0" indent="0">
              <a:buNone/>
            </a:pPr>
            <a:r>
              <a:rPr lang="es-ES" b="1" dirty="0" smtClean="0"/>
              <a:t>TOTAL: 476 PALILLOS</a:t>
            </a:r>
          </a:p>
          <a:p>
            <a:pPr>
              <a:buFontTx/>
              <a:buChar char="-"/>
            </a:pPr>
            <a:endParaRPr lang="es-ES" dirty="0" smtClean="0"/>
          </a:p>
          <a:p>
            <a:pPr>
              <a:buFontTx/>
              <a:buChar char="-"/>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ESPECIFICACIONES</a:t>
            </a:r>
            <a:endParaRPr lang="es-ES" dirty="0"/>
          </a:p>
        </p:txBody>
      </p:sp>
      <p:sp>
        <p:nvSpPr>
          <p:cNvPr id="3" name="2 Marcador de contenido"/>
          <p:cNvSpPr>
            <a:spLocks noGrp="1"/>
          </p:cNvSpPr>
          <p:nvPr>
            <p:ph sz="quarter" idx="1"/>
          </p:nvPr>
        </p:nvSpPr>
        <p:spPr>
          <a:xfrm>
            <a:off x="612648" y="1600200"/>
            <a:ext cx="8174194" cy="4614882"/>
          </a:xfrm>
        </p:spPr>
        <p:txBody>
          <a:bodyPr>
            <a:normAutofit fontScale="62500" lnSpcReduction="20000"/>
          </a:bodyPr>
          <a:lstStyle/>
          <a:p>
            <a:pPr marL="0" indent="0" algn="just">
              <a:buNone/>
            </a:pPr>
            <a:r>
              <a:rPr lang="es-ES" dirty="0" smtClean="0"/>
              <a:t>	La maqueta deberá estar compuesta principalmente por </a:t>
            </a:r>
            <a:r>
              <a:rPr lang="es-ES" b="1" dirty="0" smtClean="0"/>
              <a:t>palillos</a:t>
            </a:r>
            <a:r>
              <a:rPr lang="es-ES" dirty="0" smtClean="0"/>
              <a:t>, no se podrán utilizar más de </a:t>
            </a:r>
            <a:r>
              <a:rPr lang="es-ES" b="1" dirty="0" smtClean="0"/>
              <a:t>500</a:t>
            </a:r>
            <a:r>
              <a:rPr lang="es-ES" dirty="0" smtClean="0"/>
              <a:t>. Para la unión se deberá emplear pegamentos, siliconas, etc., quedando prohibido el uso de fijaciones mecánicas. Como complemento se podrá usar hilo de pescar.</a:t>
            </a:r>
          </a:p>
          <a:p>
            <a:pPr marL="0" indent="0" algn="just">
              <a:buNone/>
            </a:pPr>
            <a:endParaRPr lang="es-ES" dirty="0" smtClean="0"/>
          </a:p>
          <a:p>
            <a:pPr marL="0" indent="0" algn="just">
              <a:buNone/>
            </a:pPr>
            <a:r>
              <a:rPr lang="es-ES" dirty="0" smtClean="0"/>
              <a:t>	El puente deberá tener una </a:t>
            </a:r>
            <a:r>
              <a:rPr lang="es-ES" b="1" dirty="0" smtClean="0"/>
              <a:t>plataforma</a:t>
            </a:r>
            <a:r>
              <a:rPr lang="es-ES" dirty="0" smtClean="0"/>
              <a:t> de una longitud </a:t>
            </a:r>
            <a:r>
              <a:rPr lang="es-ES" b="1" dirty="0" smtClean="0"/>
              <a:t>horizontal</a:t>
            </a:r>
            <a:r>
              <a:rPr lang="es-ES" dirty="0" smtClean="0"/>
              <a:t> de, al menos </a:t>
            </a:r>
            <a:r>
              <a:rPr lang="es-ES" b="1" dirty="0" smtClean="0"/>
              <a:t>30 cm</a:t>
            </a:r>
            <a:r>
              <a:rPr lang="es-ES" dirty="0" smtClean="0"/>
              <a:t>, para permitir el </a:t>
            </a:r>
            <a:r>
              <a:rPr lang="es-ES" b="1" dirty="0" smtClean="0"/>
              <a:t>apoyo de los pesos</a:t>
            </a:r>
            <a:r>
              <a:rPr lang="es-ES" dirty="0" smtClean="0"/>
              <a:t> para la ejecución de la prueba de carga.</a:t>
            </a:r>
          </a:p>
          <a:p>
            <a:pPr marL="0" indent="0" algn="just">
              <a:buNone/>
            </a:pPr>
            <a:endParaRPr lang="es-ES" dirty="0" smtClean="0"/>
          </a:p>
          <a:p>
            <a:pPr marL="0" indent="0" algn="just">
              <a:buNone/>
            </a:pPr>
            <a:r>
              <a:rPr lang="es-ES" dirty="0" smtClean="0"/>
              <a:t>	El </a:t>
            </a:r>
            <a:r>
              <a:rPr lang="es-ES" b="1" dirty="0" smtClean="0"/>
              <a:t>espacio libre de los apoyos </a:t>
            </a:r>
            <a:r>
              <a:rPr lang="es-ES" dirty="0" smtClean="0"/>
              <a:t>debe ser de al menos </a:t>
            </a:r>
            <a:r>
              <a:rPr lang="es-ES" b="1" dirty="0" smtClean="0"/>
              <a:t>0,60 m </a:t>
            </a:r>
            <a:r>
              <a:rPr lang="es-ES" dirty="0" smtClean="0"/>
              <a:t>medidos sobre la base. La </a:t>
            </a:r>
            <a:r>
              <a:rPr lang="es-ES" b="1" dirty="0" smtClean="0"/>
              <a:t>altura</a:t>
            </a:r>
            <a:r>
              <a:rPr lang="es-ES" dirty="0" smtClean="0"/>
              <a:t> libre mínima de la estructura será de </a:t>
            </a:r>
            <a:r>
              <a:rPr lang="es-ES" b="1" dirty="0" smtClean="0"/>
              <a:t>0,3 m </a:t>
            </a:r>
            <a:r>
              <a:rPr lang="es-ES" dirty="0" smtClean="0"/>
              <a:t>y la </a:t>
            </a:r>
            <a:r>
              <a:rPr lang="es-ES" b="1" dirty="0" smtClean="0"/>
              <a:t>anchura mínima </a:t>
            </a:r>
            <a:r>
              <a:rPr lang="es-ES" dirty="0" smtClean="0"/>
              <a:t>del puente será de </a:t>
            </a:r>
            <a:r>
              <a:rPr lang="es-ES" b="1" dirty="0" smtClean="0"/>
              <a:t>0,15 m</a:t>
            </a:r>
            <a:r>
              <a:rPr lang="es-ES" dirty="0" smtClean="0"/>
              <a:t>. Los puentes se presentarán asegurados sobre una tabla-</a:t>
            </a:r>
            <a:r>
              <a:rPr lang="es-ES" b="1" dirty="0" smtClean="0"/>
              <a:t>base </a:t>
            </a:r>
            <a:r>
              <a:rPr lang="es-ES" dirty="0" smtClean="0"/>
              <a:t>de madera (de grosor </a:t>
            </a:r>
            <a:r>
              <a:rPr lang="es-ES" b="1" dirty="0" smtClean="0"/>
              <a:t>mínimo 0.3 cm</a:t>
            </a:r>
            <a:r>
              <a:rPr lang="es-ES" dirty="0" smtClean="0"/>
              <a:t>), de modo que la proyección en planta del puente quede comprendida en su totalidad dentro de la tabla.</a:t>
            </a:r>
          </a:p>
          <a:p>
            <a:pPr marL="0" indent="0" algn="just">
              <a:buNone/>
            </a:pPr>
            <a:endParaRPr lang="es-ES" dirty="0" smtClean="0"/>
          </a:p>
          <a:p>
            <a:pPr marL="0" indent="0" algn="just">
              <a:buNone/>
            </a:pPr>
            <a:r>
              <a:rPr lang="es-ES" dirty="0" smtClean="0"/>
              <a:t>	El </a:t>
            </a:r>
            <a:r>
              <a:rPr lang="es-ES" b="1" dirty="0" smtClean="0"/>
              <a:t>peso</a:t>
            </a:r>
            <a:r>
              <a:rPr lang="es-ES" dirty="0" smtClean="0"/>
              <a:t> de la estructura más la base </a:t>
            </a:r>
            <a:r>
              <a:rPr lang="es-ES" b="1" dirty="0" smtClean="0"/>
              <a:t>no</a:t>
            </a:r>
            <a:r>
              <a:rPr lang="es-ES" dirty="0" smtClean="0"/>
              <a:t> podrá ser </a:t>
            </a:r>
            <a:r>
              <a:rPr lang="es-ES" b="1" dirty="0" smtClean="0"/>
              <a:t>superior a 5 kg</a:t>
            </a:r>
            <a:endParaRPr lang="es-ES" b="1"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lang="es-ES" sz="2900" dirty="0" smtClean="0">
                <a:solidFill>
                  <a:schemeClr val="bg2">
                    <a:lumMod val="50000"/>
                  </a:schemeClr>
                </a:solidFill>
              </a:rPr>
              <a:t>ARCHIVOS DEL IMAGINARIO</a:t>
            </a: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COMIENZO: TORMENTA DE IDEAS</a:t>
            </a:r>
            <a:endParaRPr lang="es-ES" sz="3600" dirty="0"/>
          </a:p>
        </p:txBody>
      </p:sp>
      <p:sp>
        <p:nvSpPr>
          <p:cNvPr id="3" name="2 Marcador de contenido"/>
          <p:cNvSpPr>
            <a:spLocks noGrp="1"/>
          </p:cNvSpPr>
          <p:nvPr>
            <p:ph sz="quarter" idx="1"/>
          </p:nvPr>
        </p:nvSpPr>
        <p:spPr>
          <a:xfrm>
            <a:off x="612648" y="1600200"/>
            <a:ext cx="7745566" cy="2114552"/>
          </a:xfrm>
        </p:spPr>
        <p:txBody>
          <a:bodyPr>
            <a:normAutofit fontScale="47500" lnSpcReduction="20000"/>
          </a:bodyPr>
          <a:lstStyle/>
          <a:p>
            <a:pPr marL="0" indent="0" algn="just">
              <a:buNone/>
            </a:pPr>
            <a:r>
              <a:rPr lang="es-ES" dirty="0" smtClean="0"/>
              <a:t>	Al presentarnos a los alumnos las bases del concurso y las especificaciones que requería la construcción de la maqueta del puente, no dudaron en presentarse con la ilusión de cumplir el reto de lograr construir un puente resistente a cargas y sismos y al mismo tiempo que cumpliera con una estética original.</a:t>
            </a:r>
          </a:p>
          <a:p>
            <a:pPr marL="0" indent="0" algn="just">
              <a:buNone/>
            </a:pPr>
            <a:endParaRPr lang="es-ES" dirty="0" smtClean="0"/>
          </a:p>
          <a:p>
            <a:pPr marL="0" indent="0" algn="just">
              <a:buNone/>
            </a:pPr>
            <a:r>
              <a:rPr lang="es-ES" dirty="0" smtClean="0"/>
              <a:t>	Al fechar la primera reunión, les pedí que trajeran trabajada un poco la idea de lo que querían hacer, para así, entre todos ir perfilando poco a poco como sería nuestro proyecto. Así pusimos en marcha una tormenta de ideas, en la que todos dábamos nuestra opinión buscando siempre ganar en resistencia sin perjudicar la estética y sin pasarnos del número de palillos de polo.</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kumimoji="0" lang="es-ES" sz="2900" b="0" i="0" u="none" strike="noStrike" kern="1200" cap="none" spc="0" normalizeH="0" baseline="0" noProof="0" dirty="0" smtClean="0">
                <a:ln>
                  <a:noFill/>
                </a:ln>
                <a:solidFill>
                  <a:schemeClr val="bg2">
                    <a:lumMod val="50000"/>
                  </a:schemeClr>
                </a:solidFill>
                <a:effectLst/>
                <a:uLnTx/>
                <a:uFillTx/>
                <a:latin typeface="+mn-lt"/>
                <a:ea typeface="+mn-ea"/>
                <a:cs typeface="+mn-cs"/>
              </a:rPr>
              <a:t>ARCHIVOS DEL IMAGINARIO</a:t>
            </a:r>
            <a:endParaRPr kumimoji="0" lang="es-ES" sz="29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 name="6 Imagen" descr="2017-04-25-PHOTO-00000007.jpg"/>
          <p:cNvPicPr>
            <a:picLocks noChangeAspect="1"/>
          </p:cNvPicPr>
          <p:nvPr/>
        </p:nvPicPr>
        <p:blipFill>
          <a:blip r:embed="rId4" cstate="print"/>
          <a:stretch>
            <a:fillRect/>
          </a:stretch>
        </p:blipFill>
        <p:spPr>
          <a:xfrm>
            <a:off x="857224" y="3714752"/>
            <a:ext cx="3214710" cy="2411033"/>
          </a:xfrm>
          <a:prstGeom prst="rect">
            <a:avLst/>
          </a:prstGeom>
        </p:spPr>
      </p:pic>
      <p:pic>
        <p:nvPicPr>
          <p:cNvPr id="8" name="7 Imagen" descr="2017-04-25-PHOTO-00000007.jpg"/>
          <p:cNvPicPr>
            <a:picLocks noChangeAspect="1"/>
          </p:cNvPicPr>
          <p:nvPr/>
        </p:nvPicPr>
        <p:blipFill>
          <a:blip r:embed="rId4" cstate="print"/>
          <a:stretch>
            <a:fillRect/>
          </a:stretch>
        </p:blipFill>
        <p:spPr>
          <a:xfrm>
            <a:off x="4857752" y="3714752"/>
            <a:ext cx="3214710" cy="24110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SOLUCIÓN ESCOGER</a:t>
            </a:r>
            <a:endParaRPr lang="es-ES" dirty="0"/>
          </a:p>
        </p:txBody>
      </p:sp>
      <p:sp>
        <p:nvSpPr>
          <p:cNvPr id="3" name="2 Marcador de contenido"/>
          <p:cNvSpPr>
            <a:spLocks noGrp="1"/>
          </p:cNvSpPr>
          <p:nvPr>
            <p:ph sz="quarter" idx="1"/>
          </p:nvPr>
        </p:nvSpPr>
        <p:spPr>
          <a:xfrm>
            <a:off x="612648" y="1600200"/>
            <a:ext cx="5388112" cy="2471742"/>
          </a:xfrm>
        </p:spPr>
        <p:txBody>
          <a:bodyPr>
            <a:normAutofit fontScale="92500" lnSpcReduction="20000"/>
          </a:bodyPr>
          <a:lstStyle/>
          <a:p>
            <a:pPr marL="0" indent="0" algn="just">
              <a:buNone/>
            </a:pPr>
            <a:r>
              <a:rPr lang="es-ES" dirty="0" smtClean="0"/>
              <a:t>En un primer momento pensamos hacer un puente colgante inspirado en el </a:t>
            </a:r>
            <a:r>
              <a:rPr lang="es-ES" b="1" dirty="0" smtClean="0"/>
              <a:t>Puente del Alamillo de Sevilla</a:t>
            </a:r>
            <a:r>
              <a:rPr lang="es-ES" dirty="0" smtClean="0"/>
              <a:t>, de hecho comenzamos a construir parte de su estructura y finalmente la descartamos porque se nos excedía en el número de palillos.</a:t>
            </a:r>
          </a:p>
          <a:p>
            <a:pPr marL="0" indent="0" algn="just">
              <a:buNone/>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 name="6 Imagen" descr="El-espectacular-Puente-del-Alamillo-en-Sevilla-1.jpg"/>
          <p:cNvPicPr>
            <a:picLocks noChangeAspect="1"/>
          </p:cNvPicPr>
          <p:nvPr/>
        </p:nvPicPr>
        <p:blipFill>
          <a:blip r:embed="rId4"/>
          <a:stretch>
            <a:fillRect/>
          </a:stretch>
        </p:blipFill>
        <p:spPr>
          <a:xfrm>
            <a:off x="1643042" y="4000504"/>
            <a:ext cx="3571900" cy="2072248"/>
          </a:xfrm>
          <a:prstGeom prst="rect">
            <a:avLst/>
          </a:prstGeom>
        </p:spPr>
      </p:pic>
      <p:pic>
        <p:nvPicPr>
          <p:cNvPr id="9" name="8 Imagen" descr="IMG_2420.JPG"/>
          <p:cNvPicPr>
            <a:picLocks noChangeAspect="1"/>
          </p:cNvPicPr>
          <p:nvPr/>
        </p:nvPicPr>
        <p:blipFill>
          <a:blip r:embed="rId5" cstate="print"/>
          <a:srcRect b="14583"/>
          <a:stretch>
            <a:fillRect/>
          </a:stretch>
        </p:blipFill>
        <p:spPr>
          <a:xfrm>
            <a:off x="6072198" y="1857364"/>
            <a:ext cx="2730325" cy="41460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PRIMERA SOLUCIÓN</a:t>
            </a:r>
            <a:endParaRPr lang="es-ES" dirty="0"/>
          </a:p>
        </p:txBody>
      </p:sp>
      <p:sp>
        <p:nvSpPr>
          <p:cNvPr id="3" name="2 Marcador de contenido"/>
          <p:cNvSpPr>
            <a:spLocks noGrp="1"/>
          </p:cNvSpPr>
          <p:nvPr>
            <p:ph sz="quarter" idx="1"/>
          </p:nvPr>
        </p:nvSpPr>
        <p:spPr>
          <a:xfrm>
            <a:off x="612648" y="1600200"/>
            <a:ext cx="8153400" cy="2185990"/>
          </a:xfrm>
        </p:spPr>
        <p:txBody>
          <a:bodyPr>
            <a:normAutofit fontScale="77500" lnSpcReduction="20000"/>
          </a:bodyPr>
          <a:lstStyle/>
          <a:p>
            <a:pPr marL="0" indent="0" algn="just">
              <a:buNone/>
            </a:pPr>
            <a:r>
              <a:rPr lang="es-ES" dirty="0" smtClean="0"/>
              <a:t>Finalmente nos decantamos por un puente con arcos de medio punto, pues se trata de una estructura muy resistente. Acordamos triangular el interior de cada arco y para dar mayor resistencia nos inspiramos en las estructuras de </a:t>
            </a:r>
            <a:r>
              <a:rPr lang="es-ES" b="1" dirty="0" smtClean="0"/>
              <a:t>arcos cruzados </a:t>
            </a:r>
            <a:r>
              <a:rPr lang="es-ES" dirty="0" smtClean="0"/>
              <a:t>que habíamos estudiado en arte. Para darle un toque más actual buscamos imágenes en Internet de </a:t>
            </a:r>
            <a:r>
              <a:rPr lang="es-ES" b="1" dirty="0" smtClean="0"/>
              <a:t>carreteras de Chicago</a:t>
            </a:r>
            <a:r>
              <a:rPr lang="es-ES" dirty="0" smtClean="0"/>
              <a:t>, donde se cruzan innumerables carriles y del </a:t>
            </a:r>
            <a:r>
              <a:rPr lang="es-ES" b="1" dirty="0" smtClean="0"/>
              <a:t>primer puente con rotonda</a:t>
            </a:r>
            <a:r>
              <a:rPr lang="es-ES" dirty="0" smtClean="0"/>
              <a:t>, que nos impactó bastante.</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170" name="Picture 2" descr="Resultado de imagen de arcos cruzados"/>
          <p:cNvPicPr>
            <a:picLocks noChangeAspect="1" noChangeArrowheads="1"/>
          </p:cNvPicPr>
          <p:nvPr/>
        </p:nvPicPr>
        <p:blipFill>
          <a:blip r:embed="rId4"/>
          <a:srcRect/>
          <a:stretch>
            <a:fillRect/>
          </a:stretch>
        </p:blipFill>
        <p:spPr bwMode="auto">
          <a:xfrm>
            <a:off x="6858016" y="3429000"/>
            <a:ext cx="2000264" cy="2646638"/>
          </a:xfrm>
          <a:prstGeom prst="rect">
            <a:avLst/>
          </a:prstGeom>
          <a:noFill/>
        </p:spPr>
      </p:pic>
      <p:pic>
        <p:nvPicPr>
          <p:cNvPr id="7172" name="Picture 4" descr="Resultado de imagen de primer puente con rotonda"/>
          <p:cNvPicPr>
            <a:picLocks noChangeAspect="1" noChangeArrowheads="1"/>
          </p:cNvPicPr>
          <p:nvPr/>
        </p:nvPicPr>
        <p:blipFill>
          <a:blip r:embed="rId5"/>
          <a:srcRect/>
          <a:stretch>
            <a:fillRect/>
          </a:stretch>
        </p:blipFill>
        <p:spPr bwMode="auto">
          <a:xfrm>
            <a:off x="357158" y="4000504"/>
            <a:ext cx="3734482" cy="1592647"/>
          </a:xfrm>
          <a:prstGeom prst="rect">
            <a:avLst/>
          </a:prstGeom>
          <a:noFill/>
        </p:spPr>
      </p:pic>
      <p:pic>
        <p:nvPicPr>
          <p:cNvPr id="7174" name="Picture 6" descr="Resultado de imagen de carreteras chicago"/>
          <p:cNvPicPr>
            <a:picLocks noChangeAspect="1" noChangeArrowheads="1"/>
          </p:cNvPicPr>
          <p:nvPr/>
        </p:nvPicPr>
        <p:blipFill>
          <a:blip r:embed="rId6" cstate="print"/>
          <a:srcRect/>
          <a:stretch>
            <a:fillRect/>
          </a:stretch>
        </p:blipFill>
        <p:spPr bwMode="auto">
          <a:xfrm>
            <a:off x="4214810" y="3857628"/>
            <a:ext cx="2491132" cy="1785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CROQUIS</a:t>
            </a:r>
            <a:endParaRPr lang="es-ES" dirty="0"/>
          </a:p>
        </p:txBody>
      </p:sp>
      <p:sp>
        <p:nvSpPr>
          <p:cNvPr id="3" name="2 Marcador de contenido"/>
          <p:cNvSpPr>
            <a:spLocks noGrp="1"/>
          </p:cNvSpPr>
          <p:nvPr>
            <p:ph sz="quarter" idx="1"/>
          </p:nvPr>
        </p:nvSpPr>
        <p:spPr>
          <a:xfrm>
            <a:off x="642910" y="1857364"/>
            <a:ext cx="3816476" cy="3114684"/>
          </a:xfrm>
        </p:spPr>
        <p:txBody>
          <a:bodyPr>
            <a:normAutofit fontScale="77500" lnSpcReduction="20000"/>
          </a:bodyPr>
          <a:lstStyle/>
          <a:p>
            <a:pPr marL="0" indent="0" algn="just">
              <a:buNone/>
            </a:pPr>
            <a:r>
              <a:rPr lang="es-ES" dirty="0" smtClean="0"/>
              <a:t>Con todos estos datos, decidimos construir tres arcos de medio punto, con una altura de 30 cm y una garganta de 60 cm, y seis medios arcos de 30 cm de alto y 20 cm de ancho, que se situarían de forma perpendicular a los anteriores.</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 name="6 Imagen" descr="EJMPLO 4.jpg"/>
          <p:cNvPicPr>
            <a:picLocks noChangeAspect="1"/>
          </p:cNvPicPr>
          <p:nvPr/>
        </p:nvPicPr>
        <p:blipFill>
          <a:blip r:embed="rId4" cstate="print"/>
          <a:stretch>
            <a:fillRect/>
          </a:stretch>
        </p:blipFill>
        <p:spPr>
          <a:xfrm>
            <a:off x="4857752" y="1785926"/>
            <a:ext cx="3230211" cy="40719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PLANOS</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5121" name="Picture 1"/>
          <p:cNvPicPr>
            <a:picLocks noChangeAspect="1" noChangeArrowheads="1"/>
          </p:cNvPicPr>
          <p:nvPr/>
        </p:nvPicPr>
        <p:blipFill>
          <a:blip r:embed="rId4"/>
          <a:srcRect t="1884"/>
          <a:stretch>
            <a:fillRect/>
          </a:stretch>
        </p:blipFill>
        <p:spPr bwMode="auto">
          <a:xfrm>
            <a:off x="1714480" y="1928802"/>
            <a:ext cx="5362575" cy="3719512"/>
          </a:xfrm>
          <a:prstGeom prst="rect">
            <a:avLst/>
          </a:prstGeom>
          <a:noFill/>
          <a:ln w="9525">
            <a:noFill/>
            <a:miter lim="800000"/>
            <a:headEnd/>
            <a:tailEnd/>
          </a:ln>
          <a:effectLst/>
        </p:spPr>
      </p:pic>
      <p:sp>
        <p:nvSpPr>
          <p:cNvPr id="8" name="7 Rectángulo"/>
          <p:cNvSpPr/>
          <p:nvPr/>
        </p:nvSpPr>
        <p:spPr>
          <a:xfrm>
            <a:off x="357158" y="4929198"/>
            <a:ext cx="21431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CONSTRUCCIÓN</a:t>
            </a:r>
            <a:endParaRPr lang="es-ES" dirty="0"/>
          </a:p>
        </p:txBody>
      </p:sp>
      <p:sp>
        <p:nvSpPr>
          <p:cNvPr id="3" name="2 Marcador de contenido"/>
          <p:cNvSpPr>
            <a:spLocks noGrp="1"/>
          </p:cNvSpPr>
          <p:nvPr>
            <p:ph sz="quarter" idx="1"/>
          </p:nvPr>
        </p:nvSpPr>
        <p:spPr>
          <a:xfrm>
            <a:off x="500034" y="1600200"/>
            <a:ext cx="3000396" cy="4257692"/>
          </a:xfrm>
        </p:spPr>
        <p:txBody>
          <a:bodyPr>
            <a:normAutofit lnSpcReduction="10000"/>
          </a:bodyPr>
          <a:lstStyle/>
          <a:p>
            <a:pPr marL="0" indent="0" algn="just">
              <a:buNone/>
            </a:pPr>
            <a:r>
              <a:rPr lang="es-ES" dirty="0" smtClean="0"/>
              <a:t>En primer lugar realizamos una plantilla de los arcos que íbamos a construir en el proyecto. </a:t>
            </a:r>
          </a:p>
          <a:p>
            <a:pPr marL="0" indent="0" algn="just">
              <a:buNone/>
            </a:pPr>
            <a:r>
              <a:rPr lang="es-ES" dirty="0" smtClean="0"/>
              <a:t>Posteriormente procedimos al pegado de palillos sobre la cartulina.</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985812" y="6143644"/>
            <a:ext cx="585792" cy="642942"/>
          </a:xfrm>
          <a:prstGeom prst="rect">
            <a:avLst/>
          </a:prstGeom>
          <a:noFill/>
          <a:ln w="9525">
            <a:noFill/>
            <a:miter lim="800000"/>
            <a:headEnd/>
            <a:tailEnd/>
          </a:ln>
          <a:effectLst/>
        </p:spPr>
      </p:pic>
      <p:sp>
        <p:nvSpPr>
          <p:cNvPr id="5" name="2 Subtítulo"/>
          <p:cNvSpPr txBox="1">
            <a:spLocks/>
          </p:cNvSpPr>
          <p:nvPr/>
        </p:nvSpPr>
        <p:spPr>
          <a:xfrm>
            <a:off x="1295424" y="6172224"/>
            <a:ext cx="6705600" cy="685800"/>
          </a:xfrm>
          <a:prstGeom prst="rect">
            <a:avLst/>
          </a:prstGeom>
        </p:spPr>
        <p:txBody>
          <a:bodyPr vert="horz">
            <a:normAutofit/>
          </a:bodyPr>
          <a:lstStyle/>
          <a:p>
            <a:pPr marL="320040" lvl="0" indent="-320040" algn="ctr">
              <a:spcBef>
                <a:spcPts val="700"/>
              </a:spcBef>
              <a:buClr>
                <a:schemeClr val="accent2"/>
              </a:buClr>
              <a:buSzPct val="60000"/>
              <a:defRPr/>
            </a:pPr>
            <a:r>
              <a:rPr lang="es-ES" sz="2900" dirty="0" smtClean="0">
                <a:solidFill>
                  <a:schemeClr val="bg2">
                    <a:lumMod val="50000"/>
                  </a:schemeClr>
                </a:solidFill>
              </a:rPr>
              <a:t>ARCHIVOS DEL IMAGINARIO</a:t>
            </a:r>
            <a:endParaRPr lang="es-ES" sz="2900" dirty="0">
              <a:solidFill>
                <a:schemeClr val="bg2">
                  <a:lumMod val="50000"/>
                </a:schemeClr>
              </a:solidFill>
            </a:endParaRPr>
          </a:p>
        </p:txBody>
      </p:sp>
      <p:pic>
        <p:nvPicPr>
          <p:cNvPr id="6" name="Picture 4" descr="Resultado de imagen de ETS INGENIERIA DE CANALES Y PUERTOS"/>
          <p:cNvPicPr>
            <a:picLocks noChangeAspect="1" noChangeArrowheads="1"/>
          </p:cNvPicPr>
          <p:nvPr/>
        </p:nvPicPr>
        <p:blipFill>
          <a:blip r:embed="rId3" cstate="print"/>
          <a:srcRect/>
          <a:stretch>
            <a:fillRect/>
          </a:stretch>
        </p:blipFill>
        <p:spPr bwMode="auto">
          <a:xfrm>
            <a:off x="7500958" y="66827"/>
            <a:ext cx="1500198" cy="1147595"/>
          </a:xfrm>
          <a:prstGeom prst="rect">
            <a:avLst/>
          </a:prstGeom>
          <a:noFill/>
        </p:spPr>
      </p:pic>
      <p:pic>
        <p:nvPicPr>
          <p:cNvPr id="7" name="6 Imagen" descr="IMG_2402.JPG"/>
          <p:cNvPicPr>
            <a:picLocks noChangeAspect="1"/>
          </p:cNvPicPr>
          <p:nvPr/>
        </p:nvPicPr>
        <p:blipFill>
          <a:blip r:embed="rId4" cstate="print"/>
          <a:stretch>
            <a:fillRect/>
          </a:stretch>
        </p:blipFill>
        <p:spPr>
          <a:xfrm>
            <a:off x="3643306" y="1643050"/>
            <a:ext cx="2500330" cy="1875248"/>
          </a:xfrm>
          <a:prstGeom prst="rect">
            <a:avLst/>
          </a:prstGeom>
        </p:spPr>
      </p:pic>
      <p:pic>
        <p:nvPicPr>
          <p:cNvPr id="8" name="7 Imagen" descr="26F14856-1B4A-4CD3-B6E6-C9850AE07580.JPG"/>
          <p:cNvPicPr>
            <a:picLocks noChangeAspect="1"/>
          </p:cNvPicPr>
          <p:nvPr/>
        </p:nvPicPr>
        <p:blipFill>
          <a:blip r:embed="rId5" cstate="print"/>
          <a:stretch>
            <a:fillRect/>
          </a:stretch>
        </p:blipFill>
        <p:spPr>
          <a:xfrm>
            <a:off x="3643306" y="4143380"/>
            <a:ext cx="2643206" cy="1982405"/>
          </a:xfrm>
          <a:prstGeom prst="rect">
            <a:avLst/>
          </a:prstGeom>
        </p:spPr>
      </p:pic>
      <p:pic>
        <p:nvPicPr>
          <p:cNvPr id="9" name="8 Imagen" descr="CB1369A8-CAE8-43C7-BD75-143B7E44F563.JPG"/>
          <p:cNvPicPr>
            <a:picLocks noChangeAspect="1"/>
          </p:cNvPicPr>
          <p:nvPr/>
        </p:nvPicPr>
        <p:blipFill>
          <a:blip r:embed="rId6" cstate="print"/>
          <a:stretch>
            <a:fillRect/>
          </a:stretch>
        </p:blipFill>
        <p:spPr>
          <a:xfrm>
            <a:off x="5643570" y="2500306"/>
            <a:ext cx="3048021" cy="228601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451</TotalTime>
  <Words>755</Words>
  <Application>Microsoft Office PowerPoint</Application>
  <PresentationFormat>Presentación en pantalla (4:3)</PresentationFormat>
  <Paragraphs>120</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Intermedio</vt:lpstr>
      <vt:lpstr>construye  tu  futuro  </vt:lpstr>
      <vt:lpstr>INTRODUCCIÓN</vt:lpstr>
      <vt:lpstr>ESPECIFICACIONES</vt:lpstr>
      <vt:lpstr>COMIENZO: TORMENTA DE IDEAS</vt:lpstr>
      <vt:lpstr>QUÉ SOLUCIÓN ESCOGER</vt:lpstr>
      <vt:lpstr>PRIMERA SOLUCIÓN</vt:lpstr>
      <vt:lpstr>CROQUIS</vt:lpstr>
      <vt:lpstr>PLANOS</vt:lpstr>
      <vt:lpstr>CONSTRUCCIÓN</vt:lpstr>
      <vt:lpstr>CONSTRUCCIÓN</vt:lpstr>
      <vt:lpstr>CONSTRUCCIÓN</vt:lpstr>
      <vt:lpstr>CONSTRUCCIÓN</vt:lpstr>
      <vt:lpstr>RECUENTO</vt:lpstr>
      <vt:lpstr>PROBLEMAS ENCONTRADOS</vt:lpstr>
      <vt:lpstr>SEGUNDA SOLUCIÓN</vt:lpstr>
      <vt:lpstr>PLANOS</vt:lpstr>
      <vt:lpstr>CROQUIS</vt:lpstr>
      <vt:lpstr>CROQUIS</vt:lpstr>
      <vt:lpstr>CONSTRUCCIÓN</vt:lpstr>
      <vt:lpstr>CONSTRUCCIÓN</vt:lpstr>
      <vt:lpstr>CONSTRUCCIÓN</vt:lpstr>
      <vt:lpstr>CONSTRUCCIÓN</vt:lpstr>
      <vt:lpstr>CONSTRUCCIÓN</vt:lpstr>
      <vt:lpstr>RECUENTO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SECRETARIO</dc:creator>
  <cp:lastModifiedBy>IES Montevives</cp:lastModifiedBy>
  <cp:revision>61</cp:revision>
  <dcterms:created xsi:type="dcterms:W3CDTF">2017-04-24T21:20:38Z</dcterms:created>
  <dcterms:modified xsi:type="dcterms:W3CDTF">2018-05-28T07:48:49Z</dcterms:modified>
</cp:coreProperties>
</file>