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7" r:id="rId14"/>
    <p:sldId id="275" r:id="rId15"/>
    <p:sldId id="268" r:id="rId16"/>
    <p:sldId id="269" r:id="rId17"/>
    <p:sldId id="276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437">
              <a:srgbClr val="E3E3E4"/>
            </a:gs>
            <a:gs pos="48875">
              <a:srgbClr val="E0E0E1"/>
            </a:gs>
            <a:gs pos="47750">
              <a:srgbClr val="D9DADC"/>
            </a:gs>
            <a:gs pos="45500">
              <a:srgbClr val="CCCED2"/>
            </a:gs>
            <a:gs pos="41000">
              <a:srgbClr val="B2B5BE"/>
            </a:gs>
            <a:gs pos="32001">
              <a:srgbClr val="7D8496"/>
            </a:gs>
            <a:gs pos="50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836712"/>
            <a:ext cx="6400800" cy="4896544"/>
          </a:xfrm>
        </p:spPr>
        <p:txBody>
          <a:bodyPr>
            <a:normAutofit/>
          </a:bodyPr>
          <a:lstStyle/>
          <a:p>
            <a:r>
              <a:rPr lang="es-E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IGUALDAD DE </a:t>
            </a:r>
          </a:p>
          <a:p>
            <a:r>
              <a:rPr lang="es-E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GÉNERO</a:t>
            </a:r>
            <a:endParaRPr lang="es-ES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5580112" y="6021288"/>
            <a:ext cx="2808312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HOUDA HATTACH DAHDAH</a:t>
            </a:r>
            <a:endParaRPr lang="es-E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40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7992888" cy="720080"/>
          </a:xfrm>
        </p:spPr>
        <p:txBody>
          <a:bodyPr>
            <a:normAutofit/>
          </a:bodyPr>
          <a:lstStyle/>
          <a:p>
            <a:pPr algn="just"/>
            <a:r>
              <a:rPr lang="es-E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2.2.2. La Desigualdad de Género. </a:t>
            </a:r>
          </a:p>
        </p:txBody>
      </p:sp>
      <p:sp>
        <p:nvSpPr>
          <p:cNvPr id="3" name="4 Subtítulo"/>
          <p:cNvSpPr txBox="1">
            <a:spLocks/>
          </p:cNvSpPr>
          <p:nvPr/>
        </p:nvSpPr>
        <p:spPr>
          <a:xfrm>
            <a:off x="334549" y="1772816"/>
            <a:ext cx="7992888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desigualdad de género se da cuando las mujeres,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sólo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el hecho de ser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 tienen las mismas posibilidades que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hombres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acceder a los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bienes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servicios  y  de  participar  en  condiciones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igualdad  en  las  distintas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esferas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vida política, social y cultural. </a:t>
            </a:r>
            <a:endParaRPr lang="es-E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 desigualdad  de  género  o  la  desigualdad  de  sexo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expresamente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prohibida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la Constitución y el Estatuto de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Autonomía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Andalucía, como se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estudiado   al   principio   del   tema.   No   obstante, 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aún 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hoy   se   producen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situaciones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desigualdad, especialmente, porque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sigue educando a niños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niñas de forma distinta y para que desempeñen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papeles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diferentes en la vida.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 de forma diferente a través del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aprendizaje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estereotipos y roles de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género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29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7992888" cy="504056"/>
          </a:xfrm>
        </p:spPr>
        <p:txBody>
          <a:bodyPr>
            <a:normAutofit/>
          </a:bodyPr>
          <a:lstStyle/>
          <a:p>
            <a:pPr algn="just"/>
            <a:r>
              <a:rPr lang="es-E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2.2.3 Estereotipos y roles de género. </a:t>
            </a:r>
          </a:p>
        </p:txBody>
      </p:sp>
      <p:sp>
        <p:nvSpPr>
          <p:cNvPr id="3" name="4 Subtítulo"/>
          <p:cNvSpPr txBox="1">
            <a:spLocks/>
          </p:cNvSpPr>
          <p:nvPr/>
        </p:nvSpPr>
        <p:spPr>
          <a:xfrm>
            <a:off x="395536" y="1556792"/>
            <a:ext cx="7992888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Aunque  se  ha  avanzado  mucho  en  la  igualdad  entre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mujeres,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todavía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 actitudes  y  comportamientos  que  se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identifican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  propios  y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apropiados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 chicos  y  para  chicas,  para  hombres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 mujeres.  Estos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comportamientos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 adquieren  a  través  de  la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educación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 la  familia,  en  la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escuela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a  través  de  la  publicidad,  etc.,  de  forma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 personas  asimilan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determinados 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estereotipos   que   dan   forma   a   los 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roles de 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género   o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comportamientos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esperan de nosotros según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seamos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 o mujeres.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063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Subtítulo"/>
          <p:cNvSpPr txBox="1">
            <a:spLocks/>
          </p:cNvSpPr>
          <p:nvPr/>
        </p:nvSpPr>
        <p:spPr>
          <a:xfrm>
            <a:off x="308518" y="1124744"/>
            <a:ext cx="7992888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4 Subtítulo"/>
          <p:cNvSpPr txBox="1">
            <a:spLocks/>
          </p:cNvSpPr>
          <p:nvPr/>
        </p:nvSpPr>
        <p:spPr>
          <a:xfrm>
            <a:off x="539552" y="764704"/>
            <a:ext cx="7992888" cy="54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Estereotipos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Los estereotipos son ideas generalizadas que se transmiten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generación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generación y que se comparten por la mayoría de la sociedad.</a:t>
            </a: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Estas ideas están fuertemente arraigadas y son difíciles de cambiar, si no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interviene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desde los Gobiernos y las Administraciones Públicas con políticas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acciones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permitan introducir cambios en la sociedad para combatir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situaciones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comportamientos que producen desigualdad y discriminación,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ejemplo:</a:t>
            </a:r>
          </a:p>
          <a:p>
            <a:pPr algn="just"/>
            <a:endParaRPr lang="es-E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mujeres son sensibles / los hombres no lloran.</a:t>
            </a: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mujeres son tiernas / los hombres agresivos.</a:t>
            </a: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mujeres son débiles / los hombres son fuertes.</a:t>
            </a: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mujeres trabajan en la casa / los hombres trabajan fuera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E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estos estereotipos se derivan los roles de género que sitúan en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planos diferentes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generalmente discriminatorios a hombres y mujeres en virtud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lo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se considera femenino o masculino, dando lugar a la construcción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de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desigualdad.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615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Subtítulo"/>
          <p:cNvSpPr txBox="1">
            <a:spLocks/>
          </p:cNvSpPr>
          <p:nvPr/>
        </p:nvSpPr>
        <p:spPr>
          <a:xfrm>
            <a:off x="291343" y="188640"/>
            <a:ext cx="8373551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Roles de género.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roles de género son papeles, funciones, actividades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características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se atribuyen a hombres y mujeres y que definen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comportamiento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la sociedad espera de cada uno y cada una de ellas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E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Veamos algunos ejemplos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s-ES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28663"/>
            <a:ext cx="4023908" cy="4718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433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Subtítulo"/>
          <p:cNvSpPr txBox="1">
            <a:spLocks/>
          </p:cNvSpPr>
          <p:nvPr/>
        </p:nvSpPr>
        <p:spPr>
          <a:xfrm>
            <a:off x="539552" y="764704"/>
            <a:ext cx="799288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Tradicionalmente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ha asignado al hombre un rol productivo y a la mujer un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 reproductivo.</a:t>
            </a:r>
          </a:p>
          <a:p>
            <a:pPr algn="just"/>
            <a:endParaRPr lang="es-E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 productor.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hombre suele trabajar fuera de casa (espacio público), por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tanto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 se ocupa tanto de la familia como la mujer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E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 reproductor.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mujer suele trabajar en casa (espacio privado), y por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trabajo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percibe sueldo y, si trabaja fuera de casa, compatibiliza estas tareas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E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resumen, es evidente que los hombres y las mujeres somos diferentes,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 esas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diferencias biológicas no pueden convertirse en desigualdades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oportunidades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la vida.</a:t>
            </a: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que las Administraciones Públicas y los Gobiernos puedan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aplicar políticas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igualdad es importante conocer por qué se produce la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desigualdad y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aprender a reconocer situaciones de discriminación por razón de sexo.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970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Subtítulo"/>
          <p:cNvSpPr txBox="1">
            <a:spLocks/>
          </p:cNvSpPr>
          <p:nvPr/>
        </p:nvSpPr>
        <p:spPr>
          <a:xfrm>
            <a:off x="291343" y="188640"/>
            <a:ext cx="8373551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2.2.4. Concepto de Discriminación de Género.</a:t>
            </a:r>
          </a:p>
          <a:p>
            <a:pPr algn="just"/>
            <a:endParaRPr lang="es-E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4 Subtítulo"/>
          <p:cNvSpPr txBox="1">
            <a:spLocks/>
          </p:cNvSpPr>
          <p:nvPr/>
        </p:nvSpPr>
        <p:spPr>
          <a:xfrm>
            <a:off x="358683" y="3691814"/>
            <a:ext cx="8349280" cy="31048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Discriminación indirecta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razón de sexo es la situación en que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pone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las personas de un sexo en desventaja sobre las personas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otro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cuando se aplica una disposición, criterio o práctica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aparentemente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favorecen por igual a ambos sexos, pero que,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realidad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produce efectos negativos para uno de los sexos, salvo que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aplicación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esa disposición o práctica esté justificada por tener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finalidad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legítima y sea necesario llevar a cabo.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veces es muy difícil identificar este tipo de discriminación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porque aparentemente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hay intención o comportamientos discriminatorios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la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situación aunque sí en los resultados que se producen.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Algunos ejemplos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serían: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Diferencia salarial en trabajos iguales o similares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cuando los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realizan las mujeres y cuando los realizan los hombres.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Establecer criterios de aptitud propios de hombres y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necesarios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adecuados en los procesos de selección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personal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4 Subtítulo"/>
          <p:cNvSpPr txBox="1">
            <a:spLocks/>
          </p:cNvSpPr>
          <p:nvPr/>
        </p:nvSpPr>
        <p:spPr>
          <a:xfrm>
            <a:off x="334412" y="764704"/>
            <a:ext cx="8373551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Discriminar es la acción de separar y distinguir con el propósito o intención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que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de las dos partes se diferencie de la otra, lo que se traduce en que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de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ellas tenga un trato menos favorable que la otra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4 Subtítulo"/>
          <p:cNvSpPr txBox="1">
            <a:spLocks/>
          </p:cNvSpPr>
          <p:nvPr/>
        </p:nvSpPr>
        <p:spPr>
          <a:xfrm>
            <a:off x="338197" y="1628800"/>
            <a:ext cx="8373551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Tipos de discriminación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4 Subtítulo"/>
          <p:cNvSpPr txBox="1">
            <a:spLocks/>
          </p:cNvSpPr>
          <p:nvPr/>
        </p:nvSpPr>
        <p:spPr>
          <a:xfrm>
            <a:off x="341780" y="1988840"/>
            <a:ext cx="8373551" cy="1702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Discriminación directa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razón de sexo es la situación en que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encuentra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persona que sea, haya sido o pudiera ser tratada,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atención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su sexo, de manera menos favorable que otra en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situación equiparable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Está expresamente prohibida por la Constitución.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Algunos ejemplos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discriminación directa son: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contratar a una mujer porque está embarazada.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Acosar sexualmente a una mujer.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115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Subtítulo"/>
          <p:cNvSpPr txBox="1">
            <a:spLocks/>
          </p:cNvSpPr>
          <p:nvPr/>
        </p:nvSpPr>
        <p:spPr>
          <a:xfrm>
            <a:off x="291343" y="188640"/>
            <a:ext cx="8373551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2.2.5.- La ceguera de género o la neutralidad de género.</a:t>
            </a:r>
          </a:p>
        </p:txBody>
      </p:sp>
      <p:sp>
        <p:nvSpPr>
          <p:cNvPr id="4" name="4 Subtítulo"/>
          <p:cNvSpPr txBox="1">
            <a:spLocks/>
          </p:cNvSpPr>
          <p:nvPr/>
        </p:nvSpPr>
        <p:spPr>
          <a:xfrm>
            <a:off x="323256" y="4005064"/>
            <a:ext cx="7992888" cy="2583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Subtítulo"/>
          <p:cNvSpPr txBox="1">
            <a:spLocks/>
          </p:cNvSpPr>
          <p:nvPr/>
        </p:nvSpPr>
        <p:spPr>
          <a:xfrm>
            <a:off x="328462" y="980728"/>
            <a:ext cx="8373551" cy="28803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de las situaciones que con mayor frecuencia nos impide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identificar discriminaciones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la llamada ceguera de género o neutralidad de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género, que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 en pensar que la igualdad de oportunidades entre mujeres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hombres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consigue tratándoles igual, sin tener en cuenta la situación de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cada sexo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sus posibilidades reales de cada una de ellas. Los datos ponen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manifiesto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que, pese a que las mujeres son más de la mitad de la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población española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 participan de la misma forma en todas las esferas de la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vida política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social, por lo tanto, es necesario articular algunas medidas,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acciones o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políticas que favorezcan una sociedad representativa del conjunto de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población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en la que hombres y mujeres participen por igual con los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mismos derechos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obligaciones.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tanto, para hacer efectivo el principio de igualdad será necesario,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adoptar medidas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permitan reducir desventajas para garantizar el acceso a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recursos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Esto se hace mediante las llamadas acciones positivas.</a:t>
            </a:r>
          </a:p>
        </p:txBody>
      </p:sp>
      <p:sp>
        <p:nvSpPr>
          <p:cNvPr id="9" name="4 Subtítulo"/>
          <p:cNvSpPr txBox="1">
            <a:spLocks/>
          </p:cNvSpPr>
          <p:nvPr/>
        </p:nvSpPr>
        <p:spPr>
          <a:xfrm>
            <a:off x="324270" y="4005064"/>
            <a:ext cx="8373551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s-E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Acciones Positivas</a:t>
            </a:r>
            <a:r>
              <a:rPr lang="es-E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E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estrategias o acciones destinadas a eliminar barreras iniciales que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pueden tener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personas en función de su sexo, para que todas tengan las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mismas posibilidades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reales de conseguir acceder a bienes y servicios y a participar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forma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equilibrada en todas las esferas de la sociedad.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ejemplo de acción positiva podría ser: crear becas especiales para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mujeres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estudien mecánica y dar ayudas a las empresas que den trabajo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mujeres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talleres mecánicos. Esto favorecería la incorporación de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mujeres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trabajos donde están poco representadas. Esta medida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mantendría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hasta que el número de mujeres mecánicas y el de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 mecánicos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fuese equilibrado.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584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Subtítulo"/>
          <p:cNvSpPr txBox="1">
            <a:spLocks/>
          </p:cNvSpPr>
          <p:nvPr/>
        </p:nvSpPr>
        <p:spPr>
          <a:xfrm>
            <a:off x="323256" y="4005064"/>
            <a:ext cx="7992888" cy="2583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4 Subtítulo"/>
          <p:cNvSpPr txBox="1">
            <a:spLocks/>
          </p:cNvSpPr>
          <p:nvPr/>
        </p:nvSpPr>
        <p:spPr>
          <a:xfrm>
            <a:off x="336778" y="476672"/>
            <a:ext cx="8373551" cy="576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Tipos de acciones positivas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Según el objetivo, las medidas de acción positiva pueden ser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es-E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Equiparadoras</a:t>
            </a:r>
            <a:r>
              <a:rPr lang="es-E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remover obstáculos y compensar la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situaciones discriminatorias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han sufrido las mujeres por razón de sexo.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Ejemplo. El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caso ya visto de las mujeres mecánicas en los talleres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Promocionales.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Orientadas a contrarrestar las imágenes negativas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mujeres, -sexistas y estereotipadas-, así como la falta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reconocimiento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histórico de sus necesidades y de sus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aportaciones políticas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sociales, económicas y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culturales. Ejemplo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Concesión de premios a medios de comunicación, estudios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investigaciones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den a conocer y hagan mas visible el papel de las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 y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 aportaciones políticas, sociales, económicas, culturales, etc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Transformadoras.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objetivo es incidir en las estructuras sociales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desigualdad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transformando la influencia del sistema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educativo, cambiando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roles y estereotipos de género, modificando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prácticas sociales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discriminatorias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Ejemplo: Revisión de materiales educativos; campañas de sensibilización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contra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violencia de género, apoyo a organizaciones laborales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incorporar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igualdad de oportunidades en su gestión de los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recursos humanos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419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Subtítulo"/>
          <p:cNvSpPr txBox="1">
            <a:spLocks/>
          </p:cNvSpPr>
          <p:nvPr/>
        </p:nvSpPr>
        <p:spPr>
          <a:xfrm>
            <a:off x="291343" y="188640"/>
            <a:ext cx="8373551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LA VIOLENCIA DE GÉNERO: CONCEPTOS GENERALES</a:t>
            </a:r>
            <a:r>
              <a:rPr lang="es-E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4 Subtítulo"/>
          <p:cNvSpPr txBox="1">
            <a:spLocks/>
          </p:cNvSpPr>
          <p:nvPr/>
        </p:nvSpPr>
        <p:spPr>
          <a:xfrm>
            <a:off x="323256" y="4005064"/>
            <a:ext cx="7992888" cy="2583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Subtítulo"/>
          <p:cNvSpPr txBox="1">
            <a:spLocks/>
          </p:cNvSpPr>
          <p:nvPr/>
        </p:nvSpPr>
        <p:spPr>
          <a:xfrm>
            <a:off x="319132" y="620688"/>
            <a:ext cx="8373551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violencia de género es la expresión más cruda de la desigualdad de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género y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muchos casos es producto de la desigualdad que sufren las mujeres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parte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sus parejas.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violencia de género entendemos los llamados malos tratos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físicos, psicológicos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económicos y sexuales, a los que nos referiremos más adelante.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Pese a todos los esfuerzos que se están realizando desde las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Administraciones Públicas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la sociedad en su conjunto, sigue siendo una lacra en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nuestra sociedad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actual.</a:t>
            </a:r>
          </a:p>
        </p:txBody>
      </p:sp>
      <p:sp>
        <p:nvSpPr>
          <p:cNvPr id="9" name="4 Subtítulo"/>
          <p:cNvSpPr txBox="1">
            <a:spLocks/>
          </p:cNvSpPr>
          <p:nvPr/>
        </p:nvSpPr>
        <p:spPr>
          <a:xfrm>
            <a:off x="323256" y="2276872"/>
            <a:ext cx="8373551" cy="45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Violencia de Género.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violencia de género es cualquier acto de violencia sobre la mujer, que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tenga como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 un perjuicio, sufrimiento o daño en la salud física, sexual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psicológica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mujer, incluyendo las amenazas de tales actos, la coacción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la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privación arbitraria de la libertad, tanto si está se produce en la vida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pública como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la vida privada.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ley andaluza sobre violencia de género distingue cuatro tipos de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violencia de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género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s-E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·Violencia </a:t>
            </a:r>
            <a:r>
              <a:rPr lang="es-E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física: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cualquier acto de fuerza contra el cuerpo de la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 con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 o riesgo de producir daño.</a:t>
            </a:r>
          </a:p>
          <a:p>
            <a:pPr algn="just"/>
            <a:r>
              <a:rPr lang="es-E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·Violencia </a:t>
            </a:r>
            <a:r>
              <a:rPr lang="es-E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psicológica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toda conducta que, a través de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amenazas, humillaciones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exigencia de obediencia, insultos,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aislamiento, </a:t>
            </a:r>
            <a:r>
              <a:rPr lang="es-E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culpabilización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limitación de su libertad, produzca en la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 desvaloración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sufrimiento.</a:t>
            </a:r>
          </a:p>
          <a:p>
            <a:pPr algn="just"/>
            <a:r>
              <a:rPr lang="es-E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·Violencia </a:t>
            </a:r>
            <a:r>
              <a:rPr lang="es-E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económica: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privación intencionada e injustificada de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recursos económicos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alimentos compartidos en el hogar y que sean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necesarios para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bienestar físico o psicológico de la mujer y de sus hijas e hijos.</a:t>
            </a:r>
          </a:p>
          <a:p>
            <a:pPr algn="just"/>
            <a:r>
              <a:rPr lang="es-E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·Violencia </a:t>
            </a:r>
            <a:r>
              <a:rPr lang="es-E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sexual y abusos sexuales: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cualquier acto de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naturaleza sexual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el que el agresor fuerce a la mujer a mantener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relaciones sexuales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consentidas por ésta, con independencia de que el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agresor sea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no su pareja o tenga parentesco con ésta.</a:t>
            </a:r>
            <a:endParaRPr lang="es-E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461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Subtítulo"/>
          <p:cNvSpPr txBox="1">
            <a:spLocks/>
          </p:cNvSpPr>
          <p:nvPr/>
        </p:nvSpPr>
        <p:spPr>
          <a:xfrm>
            <a:off x="257130" y="577381"/>
            <a:ext cx="8373551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PUBLICIDAD INSTITUCIONAL E IMAGEN PÚBLICA NO </a:t>
            </a:r>
            <a:r>
              <a:rPr lang="es-E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SEXISTA.</a:t>
            </a:r>
            <a:endParaRPr lang="es-E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4 Subtítulo"/>
          <p:cNvSpPr txBox="1">
            <a:spLocks/>
          </p:cNvSpPr>
          <p:nvPr/>
        </p:nvSpPr>
        <p:spPr>
          <a:xfrm>
            <a:off x="323256" y="4005064"/>
            <a:ext cx="7992888" cy="2583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Subtítulo"/>
          <p:cNvSpPr txBox="1">
            <a:spLocks/>
          </p:cNvSpPr>
          <p:nvPr/>
        </p:nvSpPr>
        <p:spPr>
          <a:xfrm>
            <a:off x="290598" y="2276872"/>
            <a:ext cx="8373551" cy="3019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la Junta de Andalucía existe una normativa jurídica y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algunas recomendaciones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sobre la utilización de lenguaje no sexista en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Administración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Pública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E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normativa obliga a que las Administraciones Públicas utilicen un lenguaje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sexista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sus escritos y comunicaciones, así como en las normas y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otras disposiciones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carácter general. Es decir, que utilicen el masculino y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femenino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sus escritos de forma que hombres y mujeres se vean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claramente identificados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que se sustituyan términos sexistas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784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128792" cy="4248472"/>
          </a:xfrm>
        </p:spPr>
        <p:txBody>
          <a:bodyPr>
            <a:normAutofit/>
          </a:bodyPr>
          <a:lstStyle/>
          <a:p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Normativa sobre Igualdad y de Género. </a:t>
            </a:r>
            <a:b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Igualdad de Género: conceptos generales. </a:t>
            </a:r>
            <a:b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Violencia de Género: conceptos generales. </a:t>
            </a:r>
            <a:b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Publicidad institucional e imagen pública no </a:t>
            </a:r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sexista.</a:t>
            </a:r>
            <a:endParaRPr lang="es-E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11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Subtítulo"/>
          <p:cNvSpPr txBox="1">
            <a:spLocks/>
          </p:cNvSpPr>
          <p:nvPr/>
        </p:nvSpPr>
        <p:spPr>
          <a:xfrm>
            <a:off x="323256" y="4005064"/>
            <a:ext cx="7992888" cy="2583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667" y="836712"/>
            <a:ext cx="5508321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4 Subtítulo"/>
          <p:cNvSpPr txBox="1">
            <a:spLocks/>
          </p:cNvSpPr>
          <p:nvPr/>
        </p:nvSpPr>
        <p:spPr>
          <a:xfrm>
            <a:off x="443742" y="5157192"/>
            <a:ext cx="8373551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Imagen pública y publicidad no sexista. La Administración Pública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 obligada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que la publicidad que realiza no contenga imágenes sexistas y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las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páginas Web y otros documentos gráficos tengan imágenes que se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refieran a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 y mujeres por igual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975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268760"/>
            <a:ext cx="7776864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 smtClean="0"/>
              <a:t> </a:t>
            </a:r>
          </a:p>
          <a:p>
            <a:pPr marL="0" indent="0">
              <a:buNone/>
            </a:pPr>
            <a:r>
              <a:rPr lang="es-E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1.1.Normativa general sobre igualdad de oportunidades. </a:t>
            </a:r>
          </a:p>
          <a:p>
            <a:pPr marL="0" indent="0" algn="just">
              <a:buNone/>
            </a:pP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Además de lo visto sobre el Derecho fundamental y la     </a:t>
            </a:r>
          </a:p>
          <a:p>
            <a:pPr marL="0" indent="0" algn="just">
              <a:buNone/>
            </a:pP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igualdad en la Constitución Española y el Estatuto de   </a:t>
            </a:r>
          </a:p>
          <a:p>
            <a:pPr marL="0" indent="0" algn="just">
              <a:buNone/>
            </a:pP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Autonomía para Andalucía, en temas anteriores, </a:t>
            </a:r>
          </a:p>
          <a:p>
            <a:pPr marL="0" indent="0" algn="just">
              <a:buNone/>
            </a:pP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existen dos leyes específicas sobre igualdad entre   </a:t>
            </a:r>
          </a:p>
          <a:p>
            <a:pPr marL="0" indent="0" algn="just">
              <a:buNone/>
            </a:pP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hombres y mujeres: </a:t>
            </a:r>
          </a:p>
          <a:p>
            <a:pPr marL="0" indent="0" algn="just">
              <a:buNone/>
            </a:pP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•En el Estado Español tenemos, la Ley Orgánica 	3/2007, de 22 de marzo, para la igualdad efectiva 	de hombres y mujeres. </a:t>
            </a:r>
          </a:p>
          <a:p>
            <a:pPr marL="0" indent="0" algn="just">
              <a:buNone/>
            </a:pP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•En la Comunidad Autónoma Andaluza, tenemos la 	Ley 12/2007, de 26 de noviembre, para la 	promoción de la igualdad de género en Andalucía</a:t>
            </a:r>
          </a:p>
          <a:p>
            <a:endParaRPr lang="es-ES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23528" y="620688"/>
            <a:ext cx="8352928" cy="64807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s-E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NORMATIVA SOBRE IGUALDAD Y DE GÉNERO.</a:t>
            </a:r>
            <a:endParaRPr lang="es-ES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468630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67544" y="404664"/>
            <a:ext cx="8208912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Ambas  leyes  tienen  como  objetivo  conseguir  la  igualdad  real  y  efectiva entre  hombres  y  mujeres.  En  ellas  podemos  encontrar  la  definición  de los  conceptos  que  vamos  a  ver,  además  de  un conjunto  de  acciones  positivas  concretas,  encaminadas  a  remover  los obstáculos  que  impiden  el  desarrollo  de  la igualdad  de  oportunidades; que afectan a:</a:t>
            </a:r>
          </a:p>
          <a:p>
            <a:pPr algn="l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vida privada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través de políticas de conciliación de la vida familiar y laboral y la 	corresponsabilidad de hombres y mujeres en las tareas del hogar. </a:t>
            </a:r>
            <a:b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La    educación,    para    modificar    los    comportamientos sexistas  y  eliminar  	rasgos  asignados  tradicionalmente  que inciden en situaciones de discriminación y   </a:t>
            </a:r>
          </a:p>
          <a:p>
            <a:pPr algn="l"/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desigualdad. </a:t>
            </a:r>
          </a:p>
          <a:p>
            <a:pPr algn="l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empleo,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mediante acciones orientadas a incorporar a la mujer    a    aquellos    	trabajos    en    los    que    está    poco representada. </a:t>
            </a:r>
          </a:p>
          <a:p>
            <a:pPr algn="l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 participación  política  y  social, 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 afectan  a  las elecciones generales, 	autonómicas y locales, además de la representación en sindicatos y en otras 	asociaciones. </a:t>
            </a:r>
          </a:p>
          <a:p>
            <a:pPr algn="l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En estas leyes se habla también de instrumentos concretos para la igualdad de 	oportunidades como son los </a:t>
            </a:r>
            <a:r>
              <a:rPr lang="es-E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Planes de Igualdad y las Políticas de Igualdad. </a:t>
            </a:r>
          </a:p>
          <a:p>
            <a:pPr algn="just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Otros  aspectos  importantes  y  que  afectan  al  personal  al servicio  de  la 	Administración  Pública  son  el  lenguaje  no sexista y la imagen pública. </a:t>
            </a:r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6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78835" y="1777345"/>
            <a:ext cx="8280920" cy="4603983"/>
          </a:xfrm>
        </p:spPr>
        <p:txBody>
          <a:bodyPr>
            <a:noAutofit/>
          </a:bodyPr>
          <a:lstStyle/>
          <a:p>
            <a:pPr algn="just"/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igualdad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género no significa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 y mujeres sean idénticos, al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igual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no lo son todos los hombres entre sí ni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mujeres entre ellas. </a:t>
            </a: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igualdad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 y mujeres tienen los mismos derechos. </a:t>
            </a:r>
          </a:p>
          <a:p>
            <a:pPr algn="just"/>
            <a:r>
              <a:rPr lang="es-E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igualdad de género implica: </a:t>
            </a:r>
          </a:p>
          <a:p>
            <a:pPr algn="just"/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•Considerar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igual el valor del conocimiento,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capacidades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experiencias y maneras de ser de hombres y mujeres.</a:t>
            </a:r>
          </a:p>
          <a:p>
            <a:pPr algn="just"/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•Ofrecer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unos y otras, las mismas oportunidades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participar en el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desarrollo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económico, político y social. </a:t>
            </a:r>
          </a:p>
          <a:p>
            <a:pPr algn="just"/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•Asegurarse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que todas las personas se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benefician por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igual de los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las acciones y políticas públicas</a:t>
            </a: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pesar de que el derecho a la igualdad entre las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 reconocido y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protegido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 la  Constitución  y  el  Estatuto  de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Autonomía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que  son  leyes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fundamentales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en  la  realidad  aun  encontramos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situaciones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 discriminación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razón del sexo, que afectan sobre todo a las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323528" y="476673"/>
            <a:ext cx="8352928" cy="64807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IGUALDAD DE GÉNERO: CONCEPTOS GENERALES. </a:t>
            </a:r>
          </a:p>
          <a:p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36171" y="1133331"/>
            <a:ext cx="8352928" cy="648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Qué es la Igualdad de Género. </a:t>
            </a:r>
          </a:p>
          <a:p>
            <a:endParaRPr lang="es-E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40211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1224136"/>
          </a:xfrm>
        </p:spPr>
        <p:txBody>
          <a:bodyPr>
            <a:normAutofit/>
          </a:bodyPr>
          <a:lstStyle/>
          <a:p>
            <a:pPr algn="l"/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Algunos ejemplos de la discriminación y 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desigualdad entre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hombres y mujeres 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pueden observar en: </a:t>
            </a:r>
            <a:r>
              <a:rPr lang="es-ES" sz="1400" dirty="0"/>
              <a:t/>
            </a:r>
            <a:br>
              <a:rPr lang="es-ES" sz="1400" dirty="0"/>
            </a:br>
            <a:endParaRPr lang="es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992888" cy="4392488"/>
          </a:xfrm>
        </p:spPr>
        <p:txBody>
          <a:bodyPr>
            <a:noAutofit/>
          </a:bodyPr>
          <a:lstStyle/>
          <a:p>
            <a:pPr algn="just"/>
            <a:r>
              <a:rPr lang="es-E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deporte 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 mismo  deporte  parece  más  importante  cuando  lo 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practican 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hombres  que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cuando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practican mujeres. ej. fútbol.   </a:t>
            </a:r>
            <a:endParaRPr lang="es-E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política, el empleo y la economía 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 mayoría  de  las  personas  que  ocupan  cargos 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importantes 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 la  política,  en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los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bancos, en las empresas, etc., son hombres y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mujeres. Hay profesiones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 suelen  considerar  de  hombres,  por  ejemplo, 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conductor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mecánico,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fontanero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electricista y hay profesiones que se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suelen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considerar de mujer por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ejemplo  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limpiadora,  costurera,   cocinera.  En  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general, las  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profesiones   que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desempeñan 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 hombres  se  pagan  mejor  que  las  que 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desempeñan 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mujeres. </a:t>
            </a:r>
            <a:endParaRPr lang="es-E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vida privada o doméstica 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Aunque cada día son más los hombres que colaboran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tareas de la casa,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aún 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sigue  siendo  más  común  que  sean  las  mujeres 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 se  ocupan  de  la limpieza, el planchado, el cuidado de los menores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ancianos que conviven en </a:t>
            </a:r>
            <a:r>
              <a:rPr lang="es-E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hogar, etc. </a:t>
            </a:r>
          </a:p>
        </p:txBody>
      </p:sp>
    </p:spTree>
    <p:extLst>
      <p:ext uri="{BB962C8B-B14F-4D97-AF65-F5344CB8AC3E}">
        <p14:creationId xmlns:p14="http://schemas.microsoft.com/office/powerpoint/2010/main" val="15375262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1152127"/>
          </a:xfrm>
        </p:spPr>
        <p:txBody>
          <a:bodyPr>
            <a:normAutofit/>
          </a:bodyPr>
          <a:lstStyle/>
          <a:p>
            <a:pPr algn="l"/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   Por  qué  sigue  existiendo  desigualdad  entre  </a:t>
            </a:r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mujeres  </a:t>
            </a: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hombres</a:t>
            </a: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64906" y="1700808"/>
            <a:ext cx="7992888" cy="2520280"/>
          </a:xfrm>
        </p:spPr>
        <p:txBody>
          <a:bodyPr>
            <a:noAutofit/>
          </a:bodyPr>
          <a:lstStyle/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 desigualdades  entre  hombres  y  mujeres  no  se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deben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causas  naturales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puesto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 hombres  y  mujeres  nacen  iguales,  pero  a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través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 la  educación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reciben  en  la  escuela,  en  la  familia  y  por  las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tradiciones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sociales,  van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aprendiendo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conductas y comportamientos que lleva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comportarse en función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la persona sea un hombre o una mujer. Estas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ser diferentes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acaban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determinando  posiciones  desiguales  y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discriminatorias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 la  mujer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respecto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hombre. </a:t>
            </a:r>
          </a:p>
          <a:p>
            <a:pPr algn="just"/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importante diferenciar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sexo del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género,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porque son cosas distintas.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36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34885" y="2060848"/>
            <a:ext cx="7992888" cy="4680520"/>
          </a:xfrm>
        </p:spPr>
        <p:txBody>
          <a:bodyPr>
            <a:noAutofit/>
          </a:bodyPr>
          <a:lstStyle/>
          <a:p>
            <a:pPr algn="just"/>
            <a:r>
              <a:rPr lang="es-E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Género: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conjunto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 características  que  cada  sociedad  o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 y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asigna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  propias  de  hombres  y  mujeres.  Se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aprende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través  de  los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procesos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 socialización,  por  lo  que  cambia  de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cultura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otra  y  de  una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época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otra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Por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ejemplo, la falda es cosa de mujeres en </a:t>
            </a:r>
            <a:endParaRPr lang="es-E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España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pero  en  Escocia  también  se  la </a:t>
            </a:r>
          </a:p>
          <a:p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ponen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 hombres.  Por  tanto  no  podemos </a:t>
            </a:r>
          </a:p>
          <a:p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decir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 la  falda  es  típica,  de  hombres  o </a:t>
            </a:r>
          </a:p>
          <a:p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sino que depende de la cultura de  </a:t>
            </a:r>
            <a:endParaRPr lang="es-E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la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se hable. </a:t>
            </a:r>
          </a:p>
          <a:p>
            <a:pPr algn="just"/>
            <a:endParaRPr lang="es-E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 género  clasifica  a  los  seres  humanos  en  base  a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rasgos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sociales  y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culturales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 lo  que  consideramos  propiamente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masculino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lo  que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consideramos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propiamente femenino. </a:t>
            </a:r>
          </a:p>
        </p:txBody>
      </p:sp>
      <p:sp>
        <p:nvSpPr>
          <p:cNvPr id="3" name="4 Subtítulo"/>
          <p:cNvSpPr txBox="1">
            <a:spLocks/>
          </p:cNvSpPr>
          <p:nvPr/>
        </p:nvSpPr>
        <p:spPr>
          <a:xfrm>
            <a:off x="534885" y="620688"/>
            <a:ext cx="7992888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Sexo: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biológica, natural y permanente,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diferencia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hombres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mujeres y que aparece ligada a la reproducción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especie. </a:t>
            </a:r>
          </a:p>
          <a:p>
            <a:pPr algn="just"/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 sexo  clasifica  a  los  seres  humanos  de  acuerdo  a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ciertos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rasgos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anatómicos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fisiológicos en: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varones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hembras.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863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7992888" cy="720080"/>
          </a:xfrm>
        </p:spPr>
        <p:txBody>
          <a:bodyPr>
            <a:normAutofit/>
          </a:bodyPr>
          <a:lstStyle/>
          <a:p>
            <a:pPr algn="just"/>
            <a:r>
              <a:rPr lang="es-E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2.2.1 Conceptos generales en igualdad de género. </a:t>
            </a:r>
          </a:p>
        </p:txBody>
      </p:sp>
      <p:sp>
        <p:nvSpPr>
          <p:cNvPr id="3" name="4 Subtítulo"/>
          <p:cNvSpPr txBox="1">
            <a:spLocks/>
          </p:cNvSpPr>
          <p:nvPr/>
        </p:nvSpPr>
        <p:spPr>
          <a:xfrm>
            <a:off x="323528" y="2420888"/>
            <a:ext cx="7992888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Cada  día  es  más  frecuente  escuchar  en  los  medios 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comunicación  y  en  el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trabajo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Administración Pública, palabras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discriminación de género,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discriminación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indirecta,  acciones  positivas,  etc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que 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 relacionan  con  la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igualdad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oportunidades entre mujeres y hombres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que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importante saber </a:t>
            </a:r>
            <a:r>
              <a:rPr lang="es-E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qué </a:t>
            </a:r>
            <a:r>
              <a:rPr lang="es-E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significan. Veamos algunos de estos conceptos.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68189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7|7.3|2|17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|27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2|2|1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.7|1.9|5.6|5.3|1.5|3.8|3.6|5.8|4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4.2|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9.6|9.7|1.8|1.7|2|1.5|1.3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9|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9.7"/>
</p:tagLst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2683</Words>
  <Application>Microsoft Office PowerPoint</Application>
  <PresentationFormat>Presentación en pantalla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de PowerPoint</vt:lpstr>
      <vt:lpstr>Normativa sobre Igualdad y de Género.   Igualdad de Género: conceptos generales.   Violencia de Género: conceptos generales.   Publicidad institucional e imagen pública no sexista.</vt:lpstr>
      <vt:lpstr>Presentación de PowerPoint</vt:lpstr>
      <vt:lpstr>Presentación de PowerPoint</vt:lpstr>
      <vt:lpstr>Presentación de PowerPoint</vt:lpstr>
      <vt:lpstr>Algunos ejemplos de la discriminación y desigualdad entre hombres y mujeres se pueden observar en:  </vt:lpstr>
      <vt:lpstr>2.2    Por  qué  sigue  existiendo  desigualdad  entre  mujeres  y hombres.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Normativa sobre Igualdad y de Género.   Igualdad de Género: conceptos generales.   Violencia de Género: conceptos generales.   Publicidad institucional e imagen pública no sexista.</dc:title>
  <dc:creator>usuario</dc:creator>
  <cp:lastModifiedBy>usuario</cp:lastModifiedBy>
  <cp:revision>18</cp:revision>
  <dcterms:created xsi:type="dcterms:W3CDTF">2018-03-31T23:36:33Z</dcterms:created>
  <dcterms:modified xsi:type="dcterms:W3CDTF">2018-04-01T19:36:52Z</dcterms:modified>
</cp:coreProperties>
</file>