
<file path=[Content_Types].xml><?xml version="1.0" encoding="utf-8"?>
<Types xmlns="http://schemas.openxmlformats.org/package/2006/content-types">
  <Default ContentType="application/vnd.openxmlformats-officedocument.vmlDrawing" Extension="vml"/>
  <Default ContentType="image/x-emf" Extension="emf"/>
  <Default ContentType="image/png" Extension="png"/>
  <Default ContentType="application/vnd.openxmlformats-package.relationships+xml" Extension="rels"/>
  <Default ContentType="application/xml" Extension="xml"/>
  <Default ContentType="image/jpeg" Extension="jpeg"/>
  <Default ContentType="application/vnd.openxmlformats-officedocument.wordprocessingml.document" Extension="docx"/>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5.xml"/>
  <Override ContentType="application/vnd.openxmlformats-officedocument.presentationml.slide+xml" PartName="/ppt/slides/slide18.xml"/>
  <Override ContentType="application/vnd.openxmlformats-officedocument.presentationml.slide+xml" PartName="/ppt/slides/slide17.xml"/>
  <Override ContentType="application/vnd.openxmlformats-officedocument.presentationml.slide+xml" PartName="/ppt/slides/slide6.xml"/>
  <Override ContentType="application/vnd.openxmlformats-officedocument.presentationml.slide+xml" PartName="/ppt/slides/slide2.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presentation.main+xml" PartName="/ppt/presentation.xml"/>
  <Override ContentType="application/vnd.openxmlformats-officedocument.presentationml.presProps+xml" PartName="/ppt/pres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defaultTextStyle>
    <a:defPPr lvl="0">
      <a:defRPr lang="es-E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8" Type="http://schemas.openxmlformats.org/officeDocument/2006/relationships/slide" Target="slides/slide14.xml"/><Relationship Id="rId5" Type="http://schemas.openxmlformats.org/officeDocument/2006/relationships/slide" Target="slides/slide1.xml"/><Relationship Id="rId12" Type="http://schemas.openxmlformats.org/officeDocument/2006/relationships/slide" Target="slides/slide8.xml"/><Relationship Id="rId16" Type="http://schemas.openxmlformats.org/officeDocument/2006/relationships/slide" Target="slides/slide12.xml"/><Relationship Id="rId20" Type="http://schemas.openxmlformats.org/officeDocument/2006/relationships/slide" Target="slides/slide16.xml"/><Relationship Id="rId15" Type="http://schemas.openxmlformats.org/officeDocument/2006/relationships/slide" Target="slides/slide11.xml"/><Relationship Id="rId11" Type="http://schemas.openxmlformats.org/officeDocument/2006/relationships/slide" Target="slides/slide7.xml"/><Relationship Id="rId14" Type="http://schemas.openxmlformats.org/officeDocument/2006/relationships/slide" Target="slides/slide10.xml"/><Relationship Id="rId7" Type="http://schemas.openxmlformats.org/officeDocument/2006/relationships/slide" Target="slides/slide3.xml"/><Relationship Id="rId21" Type="http://schemas.openxmlformats.org/officeDocument/2006/relationships/slide" Target="slides/slide17.xml"/><Relationship Id="rId2" Type="http://schemas.openxmlformats.org/officeDocument/2006/relationships/presProps" Target="presProps2.xml"/><Relationship Id="rId10" Type="http://schemas.openxmlformats.org/officeDocument/2006/relationships/slide" Target="slides/slide6.xml"/><Relationship Id="rId19" Type="http://schemas.openxmlformats.org/officeDocument/2006/relationships/slide" Target="slides/slide15.xml"/><Relationship Id="rId13" Type="http://schemas.openxmlformats.org/officeDocument/2006/relationships/slide" Target="slides/slide9.xml"/><Relationship Id="rId8" Type="http://schemas.openxmlformats.org/officeDocument/2006/relationships/slide" Target="slides/slide4.xml"/><Relationship Id="rId17" Type="http://schemas.openxmlformats.org/officeDocument/2006/relationships/slide" Target="slides/slide13.xml"/><Relationship Id="rId4" Type="http://schemas.openxmlformats.org/officeDocument/2006/relationships/notesMaster" Target="notesMasters/notesMaster1.xml"/><Relationship Id="rId9" Type="http://schemas.openxmlformats.org/officeDocument/2006/relationships/slide" Target="slides/slide5.xml"/><Relationship Id="rId3" Type="http://schemas.openxmlformats.org/officeDocument/2006/relationships/slideMaster" Target="slideMasters/slideMaster1.xml"/><Relationship Id="rId6" Type="http://schemas.openxmlformats.org/officeDocument/2006/relationships/slide" Target="slides/slide2.xml"/><Relationship Id="rId22" Type="http://schemas.openxmlformats.org/officeDocument/2006/relationships/slide" Target="slides/slide18.xml"/><Relationship Id="rId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F6F79-400B-4202-9D40-90BA3AB6C3F3}" type="datetimeFigureOut">
              <a:rPr lang="es-ES" smtClean="0"/>
              <a:t>03/12/2017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EF582-9EBA-47A6-A314-A92725944C60}" type="slidenum">
              <a:rPr lang="es-ES" smtClean="0"/>
              <a:t>‹Nº›</a:t>
            </a:fld>
            <a:endParaRPr lang="es-ES"/>
          </a:p>
        </p:txBody>
      </p:sp>
    </p:spTree>
    <p:extLst>
      <p:ext uri="{BB962C8B-B14F-4D97-AF65-F5344CB8AC3E}">
        <p14:creationId xmlns:p14="http://schemas.microsoft.com/office/powerpoint/2010/main" val="290898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0EF582-9EBA-47A6-A314-A92725944C60}" type="slidenum">
              <a:rPr lang="es-ES" smtClean="0"/>
              <a:t>13</a:t>
            </a:fld>
            <a:endParaRPr lang="es-ES"/>
          </a:p>
        </p:txBody>
      </p:sp>
    </p:spTree>
    <p:extLst>
      <p:ext uri="{BB962C8B-B14F-4D97-AF65-F5344CB8AC3E}">
        <p14:creationId xmlns:p14="http://schemas.microsoft.com/office/powerpoint/2010/main" val="28192439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1" name="Shape 8201"/>
        <p:cNvGrpSpPr/>
        <p:nvPr/>
      </p:nvGrpSpPr>
      <p:grpSpPr>
        <a:xfrm>
          <a:off x="0" y="0"/>
          <a:ext cx="0" cy="0"/>
          <a:chOff x="0" y="0"/>
          <a:chExt cx="0" cy="0"/>
        </a:xfrm>
      </p:grpSpPr>
      <p:sp>
        <p:nvSpPr>
          <p:cNvPr id="8202" name="Shape 8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03" name="Shape 820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8204" name="Shape 820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lvl="0" rtl="0">
              <a:spcBef>
                <a:spcPts val="0"/>
              </a:spcBef>
              <a:buNone/>
            </a:pPr>
            <a:fld id="{00000000-1234-1234-1234-123412341234}" type="slidenum">
              <a:rPr lang="es-E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8" name="Shape 8208"/>
        <p:cNvGrpSpPr/>
        <p:nvPr/>
      </p:nvGrpSpPr>
      <p:grpSpPr>
        <a:xfrm>
          <a:off x="0" y="0"/>
          <a:ext cx="0" cy="0"/>
          <a:chOff x="0" y="0"/>
          <a:chExt cx="0" cy="0"/>
        </a:xfrm>
      </p:grpSpPr>
      <p:sp>
        <p:nvSpPr>
          <p:cNvPr id="8209" name="Shape 8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10" name="Shape 821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8211" name="Shape 821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lvl="0" rtl="0">
              <a:spcBef>
                <a:spcPts val="0"/>
              </a:spcBef>
              <a:buNone/>
            </a:pPr>
            <a:fld id="{00000000-1234-1234-1234-123412341234}" type="slidenum">
              <a:rPr lang="es-E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5B1326C-1532-4C31-AFDB-36A30474197B}" type="slidenum">
              <a:rPr lang="es-ES" smtClean="0"/>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B1326C-1532-4C31-AFDB-36A30474197B}"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E5B1326C-1532-4C31-AFDB-36A30474197B}" type="slidenum">
              <a:rPr lang="es-ES" smtClean="0"/>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E5B1326C-1532-4C31-AFDB-36A30474197B}" type="slidenum">
              <a:rPr lang="es-ES" smtClean="0"/>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5B1326C-1532-4C31-AFDB-36A30474197B}" type="slidenum">
              <a:rPr lang="es-ES" smtClean="0"/>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F1AFF8CE-D1D8-447A-8657-FC9B88379189}" type="datetimeFigureOut">
              <a:rPr lang="es-ES" smtClean="0"/>
              <a:t>03/12/2017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B1326C-1532-4C31-AFDB-36A30474197B}" type="slidenum">
              <a:rPr lang="es-ES" smtClean="0"/>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E5B1326C-1532-4C31-AFDB-36A30474197B}" type="slidenum">
              <a:rPr lang="es-ES" smtClean="0"/>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E5B1326C-1532-4C31-AFDB-36A30474197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E5B1326C-1532-4C31-AFDB-36A30474197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5B1326C-1532-4C31-AFDB-36A30474197B}" type="slidenum">
              <a:rPr lang="es-ES" smtClean="0"/>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F1AFF8CE-D1D8-447A-8657-FC9B88379189}" type="datetimeFigureOut">
              <a:rPr lang="es-ES" smtClean="0"/>
              <a:t>03/12/2017</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E5B1326C-1532-4C31-AFDB-36A30474197B}" type="slidenum">
              <a:rPr lang="es-ES" smtClean="0"/>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F1AFF8CE-D1D8-447A-8657-FC9B88379189}" type="datetimeFigureOut">
              <a:rPr lang="es-ES" smtClean="0"/>
              <a:t>03/12/2017</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1AFF8CE-D1D8-447A-8657-FC9B88379189}" type="datetimeFigureOut">
              <a:rPr lang="es-ES" smtClean="0"/>
              <a:t>03/12/2017</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5B1326C-1532-4C31-AFDB-36A30474197B}" type="slidenum">
              <a:rPr lang="es-ES" smtClean="0"/>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hyperlink" Target="https://youtu.be/V_cm_0pjU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jardin quimico"/>
          <p:cNvPicPr>
            <a:picLocks noChangeAspect="1" noChangeArrowheads="1"/>
          </p:cNvPicPr>
          <p:nvPr/>
        </p:nvPicPr>
        <p:blipFill rotWithShape="1">
          <a:blip r:embed="rId2">
            <a:extLst>
              <a:ext uri="{28A0092B-C50C-407E-A947-70E740481C1C}">
                <a14:useLocalDpi xmlns:a14="http://schemas.microsoft.com/office/drawing/2010/main" val="0"/>
              </a:ext>
            </a:extLst>
          </a:blip>
          <a:srcRect l="3924" t="9198" r="7277" b="1186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1475656" y="3284984"/>
            <a:ext cx="6192688" cy="859161"/>
          </a:xfrm>
          <a:solidFill>
            <a:schemeClr val="bg1"/>
          </a:solidFill>
        </p:spPr>
        <p:txBody>
          <a:bodyPr>
            <a:normAutofit fontScale="90000"/>
          </a:bodyPr>
          <a:lstStyle/>
          <a:p>
            <a:r>
              <a:rPr lang="es-ES" sz="6000" dirty="0" smtClean="0">
                <a:latin typeface="Berlin Sans FB Demi" pitchFamily="34" charset="0"/>
              </a:rPr>
              <a:t>JARDÍN QUÍMICO</a:t>
            </a:r>
            <a:endParaRPr lang="es-ES" sz="6000" dirty="0">
              <a:latin typeface="Berlin Sans FB Demi" pitchFamily="34" charset="0"/>
            </a:endParaRPr>
          </a:p>
        </p:txBody>
      </p:sp>
    </p:spTree>
    <p:extLst>
      <p:ext uri="{BB962C8B-B14F-4D97-AF65-F5344CB8AC3E}">
        <p14:creationId xmlns:p14="http://schemas.microsoft.com/office/powerpoint/2010/main" val="680983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rPr>
              <a:t>Cloruro de Cobalto</a:t>
            </a:r>
            <a:endParaRPr lang="es-ES" dirty="0"/>
          </a:p>
        </p:txBody>
      </p:sp>
      <p:sp>
        <p:nvSpPr>
          <p:cNvPr id="3" name="2 Marcador de contenido"/>
          <p:cNvSpPr>
            <a:spLocks noGrp="1"/>
          </p:cNvSpPr>
          <p:nvPr>
            <p:ph sz="quarter" idx="1"/>
          </p:nvPr>
        </p:nvSpPr>
        <p:spPr>
          <a:xfrm>
            <a:off x="827584" y="1916832"/>
            <a:ext cx="7380580" cy="720080"/>
          </a:xfrm>
        </p:spPr>
        <p:txBody>
          <a:bodyPr>
            <a:noAutofit/>
          </a:bodyPr>
          <a:lstStyle/>
          <a:p>
            <a:pPr algn="just"/>
            <a:r>
              <a:rPr lang="es-ES" sz="1600" b="1" dirty="0" smtClean="0"/>
              <a:t>Apariencia</a:t>
            </a:r>
            <a:r>
              <a:rPr lang="es-ES" sz="1600" dirty="0" smtClean="0"/>
              <a:t>:</a:t>
            </a:r>
            <a:r>
              <a:rPr lang="es-ES" sz="1600" dirty="0" smtClean="0">
                <a:effectLst/>
              </a:rPr>
              <a:t> sólido </a:t>
            </a:r>
            <a:r>
              <a:rPr lang="es-ES" sz="1600" dirty="0" smtClean="0">
                <a:effectLst/>
              </a:rPr>
              <a:t>cristalino de color azul, y el CoCl</a:t>
            </a:r>
            <a:r>
              <a:rPr lang="es-ES" sz="1600" baseline="-25000" dirty="0" smtClean="0">
                <a:effectLst/>
              </a:rPr>
              <a:t>2</a:t>
            </a:r>
            <a:r>
              <a:rPr lang="es-ES" sz="1600" dirty="0" smtClean="0">
                <a:effectLst/>
              </a:rPr>
              <a:t>·6H</a:t>
            </a:r>
            <a:r>
              <a:rPr lang="es-ES" sz="1600" baseline="-25000" dirty="0" smtClean="0">
                <a:effectLst/>
              </a:rPr>
              <a:t>2</a:t>
            </a:r>
            <a:r>
              <a:rPr lang="es-ES" sz="1600" dirty="0" smtClean="0">
                <a:effectLst/>
              </a:rPr>
              <a:t>O es </a:t>
            </a:r>
            <a:r>
              <a:rPr lang="es-ES" sz="1600" dirty="0" smtClean="0">
                <a:effectLst/>
              </a:rPr>
              <a:t>rosáceo, pero </a:t>
            </a:r>
            <a:r>
              <a:rPr lang="es-ES" sz="1600" dirty="0" smtClean="0">
                <a:effectLst/>
              </a:rPr>
              <a:t>al calentarlo ligeramente se vuelve </a:t>
            </a:r>
            <a:r>
              <a:rPr lang="es-ES" sz="1600" dirty="0" smtClean="0">
                <a:effectLst/>
              </a:rPr>
              <a:t>azul y si </a:t>
            </a:r>
            <a:r>
              <a:rPr lang="es-ES" sz="1600" dirty="0" smtClean="0">
                <a:effectLst/>
              </a:rPr>
              <a:t>se le deja </a:t>
            </a:r>
            <a:r>
              <a:rPr lang="es-ES" sz="1600" dirty="0" smtClean="0">
                <a:effectLst/>
              </a:rPr>
              <a:t>enfriar </a:t>
            </a:r>
            <a:r>
              <a:rPr lang="es-ES" sz="1600" dirty="0" smtClean="0">
                <a:effectLst/>
              </a:rPr>
              <a:t>en atmósfera </a:t>
            </a:r>
            <a:r>
              <a:rPr lang="es-ES" sz="1600" dirty="0"/>
              <a:t>húmeda </a:t>
            </a:r>
            <a:r>
              <a:rPr lang="es-ES" sz="1600" dirty="0" smtClean="0"/>
              <a:t>recobra su color original.</a:t>
            </a:r>
            <a:endParaRPr lang="es-ES" sz="1600" dirty="0" smtClean="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901" y="3356992"/>
            <a:ext cx="428625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236296" y="404664"/>
            <a:ext cx="104387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b="1" dirty="0"/>
              <a:t>(CoCl</a:t>
            </a:r>
            <a:r>
              <a:rPr lang="es-ES" b="1" baseline="-25000" dirty="0"/>
              <a:t>2</a:t>
            </a:r>
            <a:r>
              <a:rPr lang="es-ES" b="1" dirty="0"/>
              <a:t>)</a:t>
            </a:r>
          </a:p>
        </p:txBody>
      </p:sp>
    </p:spTree>
    <p:extLst>
      <p:ext uri="{BB962C8B-B14F-4D97-AF65-F5344CB8AC3E}">
        <p14:creationId xmlns:p14="http://schemas.microsoft.com/office/powerpoint/2010/main" val="181002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a:t>
            </a:r>
            <a:r>
              <a:rPr lang="es-ES" dirty="0" smtClean="0">
                <a:effectLst/>
              </a:rPr>
              <a:t>ulfato de manganeso</a:t>
            </a:r>
            <a:endParaRPr lang="es-ES" dirty="0"/>
          </a:p>
        </p:txBody>
      </p:sp>
      <p:sp>
        <p:nvSpPr>
          <p:cNvPr id="3" name="2 Marcador de contenido"/>
          <p:cNvSpPr>
            <a:spLocks noGrp="1"/>
          </p:cNvSpPr>
          <p:nvPr>
            <p:ph sz="quarter" idx="1"/>
          </p:nvPr>
        </p:nvSpPr>
        <p:spPr>
          <a:xfrm>
            <a:off x="683568" y="1556792"/>
            <a:ext cx="8229600" cy="2116832"/>
          </a:xfrm>
        </p:spPr>
        <p:txBody>
          <a:bodyPr>
            <a:noAutofit/>
          </a:bodyPr>
          <a:lstStyle/>
          <a:p>
            <a:pPr algn="just"/>
            <a:r>
              <a:rPr lang="es-ES" sz="1600" dirty="0" smtClean="0">
                <a:effectLst/>
              </a:rPr>
              <a:t>Es </a:t>
            </a:r>
            <a:r>
              <a:rPr lang="es-ES" sz="1600" dirty="0" smtClean="0">
                <a:effectLst/>
              </a:rPr>
              <a:t>un sólido </a:t>
            </a:r>
            <a:r>
              <a:rPr lang="es-ES" sz="1600" dirty="0" smtClean="0">
                <a:effectLst/>
              </a:rPr>
              <a:t>cristalino</a:t>
            </a:r>
            <a:r>
              <a:rPr lang="es-ES" sz="1600" dirty="0" smtClean="0"/>
              <a:t>.</a:t>
            </a:r>
            <a:endParaRPr lang="es-ES" sz="1600" dirty="0" smtClean="0">
              <a:effectLst/>
            </a:endParaRPr>
          </a:p>
          <a:p>
            <a:pPr algn="just"/>
            <a:r>
              <a:rPr lang="es-ES" sz="1600" b="1" dirty="0" smtClean="0"/>
              <a:t>Fabricación:</a:t>
            </a:r>
            <a:r>
              <a:rPr lang="es-ES" sz="1600" dirty="0" smtClean="0"/>
              <a:t> </a:t>
            </a:r>
            <a:r>
              <a:rPr lang="es-ES" sz="1600" dirty="0" smtClean="0">
                <a:effectLst/>
              </a:rPr>
              <a:t> cuando acciona el </a:t>
            </a:r>
            <a:r>
              <a:rPr lang="es-ES" sz="1600" dirty="0" smtClean="0">
                <a:effectLst/>
              </a:rPr>
              <a:t>ácido sulfúrico sobre el dióxido de </a:t>
            </a:r>
            <a:r>
              <a:rPr lang="es-ES" sz="1600" dirty="0" smtClean="0">
                <a:effectLst/>
              </a:rPr>
              <a:t>manganeso.</a:t>
            </a:r>
          </a:p>
          <a:p>
            <a:pPr algn="just"/>
            <a:r>
              <a:rPr lang="es-ES" sz="1600" b="1" dirty="0" smtClean="0">
                <a:effectLst/>
              </a:rPr>
              <a:t>Uso:</a:t>
            </a:r>
            <a:r>
              <a:rPr lang="es-ES" sz="1600" dirty="0" smtClean="0">
                <a:effectLst/>
              </a:rPr>
              <a:t> para </a:t>
            </a:r>
            <a:r>
              <a:rPr lang="es-ES" sz="1600" dirty="0" smtClean="0">
                <a:effectLst/>
              </a:rPr>
              <a:t>teñir el algodón. </a:t>
            </a:r>
            <a:endParaRPr lang="es-ES" sz="1600" dirty="0" smtClean="0">
              <a:effectLst/>
            </a:endParaRPr>
          </a:p>
          <a:p>
            <a:pPr algn="just"/>
            <a:endParaRPr lang="es-ES" sz="1600" dirty="0" smtClean="0">
              <a:effectLst/>
            </a:endParaRPr>
          </a:p>
          <a:p>
            <a:pPr marL="0" indent="0" algn="just">
              <a:buNone/>
            </a:pPr>
            <a:r>
              <a:rPr lang="es-ES" sz="1600" dirty="0" smtClean="0">
                <a:effectLst/>
              </a:rPr>
              <a:t>Los </a:t>
            </a:r>
            <a:r>
              <a:rPr lang="es-ES" sz="1600" dirty="0" smtClean="0">
                <a:effectLst/>
              </a:rPr>
              <a:t>permanganatos de sodio y de potasio (NaMnO</a:t>
            </a:r>
            <a:r>
              <a:rPr lang="es-ES" sz="1600" baseline="-25000" dirty="0" smtClean="0">
                <a:effectLst/>
              </a:rPr>
              <a:t>4</a:t>
            </a:r>
            <a:r>
              <a:rPr lang="es-ES" sz="1600" dirty="0" smtClean="0">
                <a:effectLst/>
              </a:rPr>
              <a:t> y KMnO</a:t>
            </a:r>
            <a:r>
              <a:rPr lang="es-ES" sz="1600" baseline="-25000" dirty="0" smtClean="0">
                <a:effectLst/>
              </a:rPr>
              <a:t>4</a:t>
            </a:r>
            <a:r>
              <a:rPr lang="es-ES" sz="1600" dirty="0" smtClean="0">
                <a:effectLst/>
              </a:rPr>
              <a:t>)</a:t>
            </a:r>
          </a:p>
          <a:p>
            <a:pPr algn="just"/>
            <a:r>
              <a:rPr lang="es-ES" sz="1600" b="1" dirty="0" smtClean="0"/>
              <a:t>Apariencia:</a:t>
            </a:r>
            <a:r>
              <a:rPr lang="es-ES" sz="1600" dirty="0" smtClean="0"/>
              <a:t> </a:t>
            </a:r>
            <a:r>
              <a:rPr lang="es-ES" sz="1600" dirty="0" smtClean="0">
                <a:effectLst/>
              </a:rPr>
              <a:t>cristales </a:t>
            </a:r>
            <a:r>
              <a:rPr lang="es-ES" sz="1600" dirty="0" smtClean="0">
                <a:effectLst/>
              </a:rPr>
              <a:t>de color morado </a:t>
            </a:r>
            <a:r>
              <a:rPr lang="es-ES" sz="1600" dirty="0" smtClean="0">
                <a:effectLst/>
              </a:rPr>
              <a:t>oscuro.</a:t>
            </a:r>
          </a:p>
          <a:p>
            <a:pPr algn="just"/>
            <a:r>
              <a:rPr lang="es-ES" sz="1600" b="1" dirty="0" smtClean="0"/>
              <a:t>Fabricación</a:t>
            </a:r>
            <a:r>
              <a:rPr lang="es-ES" sz="1600" dirty="0" smtClean="0"/>
              <a:t>:</a:t>
            </a:r>
            <a:r>
              <a:rPr lang="es-ES" sz="1600" dirty="0" smtClean="0">
                <a:effectLst/>
              </a:rPr>
              <a:t> </a:t>
            </a:r>
            <a:r>
              <a:rPr lang="es-ES" sz="1600" dirty="0" smtClean="0">
                <a:effectLst/>
              </a:rPr>
              <a:t>por la oxidación de sales ácidas de </a:t>
            </a:r>
            <a:r>
              <a:rPr lang="es-ES" sz="1600" dirty="0" smtClean="0">
                <a:effectLst/>
              </a:rPr>
              <a:t>manganeso.</a:t>
            </a:r>
          </a:p>
          <a:p>
            <a:pPr algn="just"/>
            <a:r>
              <a:rPr lang="es-ES" sz="1600" b="1" dirty="0" smtClean="0"/>
              <a:t>Uso:</a:t>
            </a:r>
            <a:r>
              <a:rPr lang="es-ES" sz="1600" dirty="0" smtClean="0"/>
              <a:t> </a:t>
            </a:r>
            <a:r>
              <a:rPr lang="es-ES" sz="1600" dirty="0" smtClean="0">
                <a:effectLst/>
              </a:rPr>
              <a:t>como </a:t>
            </a:r>
            <a:r>
              <a:rPr lang="es-ES" sz="1600" dirty="0" smtClean="0">
                <a:effectLst/>
              </a:rPr>
              <a:t>oxidantes y desinfectantes.</a:t>
            </a: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335" t="25582" r="7732" b="25123"/>
          <a:stretch/>
        </p:blipFill>
        <p:spPr bwMode="auto">
          <a:xfrm>
            <a:off x="4914278" y="4077071"/>
            <a:ext cx="3203989" cy="177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230" b="4507"/>
          <a:stretch/>
        </p:blipFill>
        <p:spPr bwMode="auto">
          <a:xfrm>
            <a:off x="1043608" y="4077071"/>
            <a:ext cx="2952328" cy="179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06599" y="5856503"/>
            <a:ext cx="2226346" cy="307777"/>
          </a:xfrm>
          <a:prstGeom prst="rect">
            <a:avLst/>
          </a:prstGeom>
        </p:spPr>
        <p:txBody>
          <a:bodyPr wrap="square">
            <a:spAutoFit/>
          </a:bodyPr>
          <a:lstStyle/>
          <a:p>
            <a:pPr algn="ctr"/>
            <a:r>
              <a:rPr lang="es-ES" sz="1400" dirty="0" smtClean="0"/>
              <a:t>S</a:t>
            </a:r>
            <a:r>
              <a:rPr lang="es-ES" sz="1400" dirty="0" smtClean="0">
                <a:effectLst/>
              </a:rPr>
              <a:t>ulfato de manganeso</a:t>
            </a:r>
            <a:endParaRPr lang="es-ES" sz="1400" dirty="0"/>
          </a:p>
        </p:txBody>
      </p:sp>
      <p:sp>
        <p:nvSpPr>
          <p:cNvPr id="5" name="4 Rectángulo"/>
          <p:cNvSpPr/>
          <p:nvPr/>
        </p:nvSpPr>
        <p:spPr>
          <a:xfrm>
            <a:off x="4671131" y="5870751"/>
            <a:ext cx="3690285" cy="307777"/>
          </a:xfrm>
          <a:prstGeom prst="rect">
            <a:avLst/>
          </a:prstGeom>
        </p:spPr>
        <p:txBody>
          <a:bodyPr wrap="square">
            <a:spAutoFit/>
          </a:bodyPr>
          <a:lstStyle/>
          <a:p>
            <a:pPr algn="ctr"/>
            <a:r>
              <a:rPr lang="es-ES" sz="1400" dirty="0" smtClean="0"/>
              <a:t>Permanganatos </a:t>
            </a:r>
            <a:r>
              <a:rPr lang="es-ES" sz="1400" dirty="0"/>
              <a:t>de sodio y de potasio</a:t>
            </a:r>
          </a:p>
        </p:txBody>
      </p:sp>
      <p:sp>
        <p:nvSpPr>
          <p:cNvPr id="6" name="5 Rectángulo"/>
          <p:cNvSpPr/>
          <p:nvPr/>
        </p:nvSpPr>
        <p:spPr>
          <a:xfrm>
            <a:off x="7236296" y="332656"/>
            <a:ext cx="1221809"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b="1" dirty="0"/>
              <a:t>(MnSO</a:t>
            </a:r>
            <a:r>
              <a:rPr lang="es-ES" b="1" baseline="-25000" dirty="0"/>
              <a:t>4</a:t>
            </a:r>
            <a:r>
              <a:rPr lang="es-ES" b="1" dirty="0" smtClean="0"/>
              <a:t>)</a:t>
            </a:r>
            <a:endParaRPr lang="es-ES" b="1" dirty="0"/>
          </a:p>
        </p:txBody>
      </p:sp>
    </p:spTree>
    <p:extLst>
      <p:ext uri="{BB962C8B-B14F-4D97-AF65-F5344CB8AC3E}">
        <p14:creationId xmlns:p14="http://schemas.microsoft.com/office/powerpoint/2010/main" val="187041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07936"/>
            <a:ext cx="8534400" cy="758952"/>
          </a:xfrm>
        </p:spPr>
        <p:txBody>
          <a:bodyPr>
            <a:normAutofit fontScale="90000"/>
          </a:bodyPr>
          <a:lstStyle/>
          <a:p>
            <a:r>
              <a:rPr lang="es-ES" dirty="0" smtClean="0"/>
              <a:t>Cloruro </a:t>
            </a:r>
            <a:r>
              <a:rPr lang="es-ES" dirty="0"/>
              <a:t>de hierro (III</a:t>
            </a:r>
            <a:r>
              <a:rPr lang="es-ES" dirty="0" smtClean="0"/>
              <a:t>)</a:t>
            </a:r>
            <a:br>
              <a:rPr lang="es-ES" dirty="0" smtClean="0"/>
            </a:br>
            <a:r>
              <a:rPr lang="es-ES" sz="2000" dirty="0" smtClean="0"/>
              <a:t>(</a:t>
            </a:r>
            <a:r>
              <a:rPr lang="es-ES" sz="2000" dirty="0" smtClean="0"/>
              <a:t>cloruro férrico)</a:t>
            </a:r>
            <a:endParaRPr lang="es-ES" sz="2000" dirty="0"/>
          </a:p>
        </p:txBody>
      </p:sp>
      <p:sp>
        <p:nvSpPr>
          <p:cNvPr id="3" name="2 Marcador de contenido"/>
          <p:cNvSpPr>
            <a:spLocks noGrp="1"/>
          </p:cNvSpPr>
          <p:nvPr>
            <p:ph sz="quarter" idx="1"/>
          </p:nvPr>
        </p:nvSpPr>
        <p:spPr>
          <a:xfrm>
            <a:off x="467544" y="1844824"/>
            <a:ext cx="8229600" cy="1324743"/>
          </a:xfrm>
        </p:spPr>
        <p:txBody>
          <a:bodyPr>
            <a:noAutofit/>
          </a:bodyPr>
          <a:lstStyle/>
          <a:p>
            <a:pPr algn="just"/>
            <a:r>
              <a:rPr lang="es-ES" sz="1400" dirty="0" smtClean="0"/>
              <a:t>Compuesto </a:t>
            </a:r>
            <a:r>
              <a:rPr lang="es-ES" sz="1400" dirty="0" smtClean="0"/>
              <a:t>químico </a:t>
            </a:r>
            <a:r>
              <a:rPr lang="es-ES" sz="1400" dirty="0" smtClean="0"/>
              <a:t>perteneciente </a:t>
            </a:r>
            <a:r>
              <a:rPr lang="es-ES" sz="1400" dirty="0" smtClean="0"/>
              <a:t>al grupo de los haluros metálicos. </a:t>
            </a:r>
            <a:endParaRPr lang="es-ES" sz="1400" dirty="0" smtClean="0"/>
          </a:p>
          <a:p>
            <a:pPr marL="0" indent="0" algn="just">
              <a:buNone/>
            </a:pPr>
            <a:endParaRPr lang="es-ES" sz="1400" dirty="0" smtClean="0"/>
          </a:p>
          <a:p>
            <a:pPr algn="just"/>
            <a:r>
              <a:rPr lang="es-ES" sz="1400" b="1" dirty="0" smtClean="0"/>
              <a:t>Apariencia</a:t>
            </a:r>
            <a:r>
              <a:rPr lang="es-ES" sz="1400" dirty="0" smtClean="0"/>
              <a:t>: </a:t>
            </a:r>
            <a:r>
              <a:rPr lang="es-ES" sz="1400" dirty="0" smtClean="0"/>
              <a:t>cuando </a:t>
            </a:r>
            <a:r>
              <a:rPr lang="es-ES" sz="1400" dirty="0" smtClean="0"/>
              <a:t>reflejan la luz los cristales tienen un color verde oscuro, pero </a:t>
            </a:r>
            <a:r>
              <a:rPr lang="es-ES" sz="1400" dirty="0"/>
              <a:t>cuando la </a:t>
            </a:r>
            <a:r>
              <a:rPr lang="es-ES" sz="1400" dirty="0" smtClean="0"/>
              <a:t>transmiten es rojo purpúreo. Por otra parte, el hexahidrato (FeCl</a:t>
            </a:r>
            <a:r>
              <a:rPr lang="es-ES" sz="1400" baseline="-25000" dirty="0" smtClean="0"/>
              <a:t>3</a:t>
            </a:r>
            <a:r>
              <a:rPr lang="es-ES" sz="1400" dirty="0" smtClean="0"/>
              <a:t>·6H</a:t>
            </a:r>
            <a:r>
              <a:rPr lang="es-ES" sz="1400" baseline="-25000" dirty="0" smtClean="0"/>
              <a:t>2</a:t>
            </a:r>
            <a:r>
              <a:rPr lang="es-ES" sz="1400" dirty="0" smtClean="0"/>
              <a:t>O) es de color amarillo o anaranjado.</a:t>
            </a:r>
            <a:endParaRPr lang="es-ES"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45" t="8990" r="8686" b="4876"/>
          <a:stretch/>
        </p:blipFill>
        <p:spPr bwMode="auto">
          <a:xfrm>
            <a:off x="899592" y="3916079"/>
            <a:ext cx="3127802" cy="188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308304" y="332656"/>
            <a:ext cx="101822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b="1" dirty="0"/>
              <a:t>(FeCl</a:t>
            </a:r>
            <a:r>
              <a:rPr lang="es-ES" b="1" baseline="-25000" dirty="0"/>
              <a:t>3</a:t>
            </a:r>
            <a:r>
              <a:rPr lang="es-ES" b="1" dirty="0" smtClean="0"/>
              <a:t>)</a:t>
            </a:r>
            <a:endParaRPr lang="es-ES" b="1" dirty="0"/>
          </a:p>
        </p:txBody>
      </p:sp>
      <p:pic>
        <p:nvPicPr>
          <p:cNvPr id="5122" name="Picture 2" descr="Resultado de imagen de cloruro férrico anhi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626" y="3910215"/>
            <a:ext cx="3148905" cy="188099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02936" y="5802755"/>
            <a:ext cx="3124458" cy="307777"/>
          </a:xfrm>
          <a:prstGeom prst="rect">
            <a:avLst/>
          </a:prstGeom>
          <a:noFill/>
        </p:spPr>
        <p:txBody>
          <a:bodyPr wrap="square" rtlCol="0">
            <a:spAutoFit/>
          </a:bodyPr>
          <a:lstStyle/>
          <a:p>
            <a:pPr algn="ctr"/>
            <a:r>
              <a:rPr lang="es-ES" sz="1400" dirty="0" err="1"/>
              <a:t>H</a:t>
            </a:r>
            <a:r>
              <a:rPr lang="es-ES" sz="1400" dirty="0" err="1" smtClean="0"/>
              <a:t>exahidratado</a:t>
            </a:r>
            <a:endParaRPr lang="es-ES" sz="1400" dirty="0"/>
          </a:p>
        </p:txBody>
      </p:sp>
      <p:sp>
        <p:nvSpPr>
          <p:cNvPr id="6" name="5 CuadroTexto"/>
          <p:cNvSpPr txBox="1"/>
          <p:nvPr/>
        </p:nvSpPr>
        <p:spPr>
          <a:xfrm>
            <a:off x="5144194" y="5791210"/>
            <a:ext cx="3148905" cy="307777"/>
          </a:xfrm>
          <a:prstGeom prst="rect">
            <a:avLst/>
          </a:prstGeom>
          <a:noFill/>
        </p:spPr>
        <p:txBody>
          <a:bodyPr wrap="square" rtlCol="0">
            <a:spAutoFit/>
          </a:bodyPr>
          <a:lstStyle/>
          <a:p>
            <a:pPr algn="ctr"/>
            <a:r>
              <a:rPr lang="es-ES" sz="1400" dirty="0" smtClean="0"/>
              <a:t>Anhidro</a:t>
            </a:r>
            <a:endParaRPr lang="es-ES" sz="1400" dirty="0"/>
          </a:p>
        </p:txBody>
      </p:sp>
    </p:spTree>
    <p:extLst>
      <p:ext uri="{BB962C8B-B14F-4D97-AF65-F5344CB8AC3E}">
        <p14:creationId xmlns:p14="http://schemas.microsoft.com/office/powerpoint/2010/main" val="3259076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normAutofit/>
          </a:bodyPr>
          <a:lstStyle/>
          <a:p>
            <a:r>
              <a:rPr lang="es-ES" dirty="0" smtClean="0"/>
              <a:t>PASO i</a:t>
            </a:r>
          </a:p>
          <a:p>
            <a:r>
              <a:rPr lang="es-ES" dirty="0" smtClean="0"/>
              <a:t>PASO II</a:t>
            </a:r>
          </a:p>
          <a:p>
            <a:r>
              <a:rPr lang="es-ES" dirty="0" smtClean="0"/>
              <a:t>PASO III</a:t>
            </a:r>
          </a:p>
          <a:p>
            <a:r>
              <a:rPr lang="es-ES" dirty="0" smtClean="0"/>
              <a:t>PASO IV</a:t>
            </a:r>
          </a:p>
          <a:p>
            <a:r>
              <a:rPr lang="es-ES" dirty="0" smtClean="0"/>
              <a:t>Objetivo general</a:t>
            </a:r>
            <a:endParaRPr lang="es-ES" dirty="0"/>
          </a:p>
        </p:txBody>
      </p:sp>
      <p:sp>
        <p:nvSpPr>
          <p:cNvPr id="4" name="3 Título"/>
          <p:cNvSpPr>
            <a:spLocks noGrp="1"/>
          </p:cNvSpPr>
          <p:nvPr>
            <p:ph type="ctrTitle"/>
          </p:nvPr>
        </p:nvSpPr>
        <p:spPr/>
        <p:txBody>
          <a:bodyPr/>
          <a:lstStyle/>
          <a:p>
            <a:r>
              <a:rPr lang="es-ES" dirty="0" smtClean="0"/>
              <a:t>PROCEDIMIENTO</a:t>
            </a:r>
            <a:endParaRPr lang="es-ES" dirty="0"/>
          </a:p>
        </p:txBody>
      </p:sp>
    </p:spTree>
    <p:extLst>
      <p:ext uri="{BB962C8B-B14F-4D97-AF65-F5344CB8AC3E}">
        <p14:creationId xmlns:p14="http://schemas.microsoft.com/office/powerpoint/2010/main" val="254426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1752" y="1412776"/>
            <a:ext cx="8503920" cy="4968553"/>
          </a:xfrm>
        </p:spPr>
        <p:txBody>
          <a:bodyPr>
            <a:normAutofit/>
          </a:bodyPr>
          <a:lstStyle/>
          <a:p>
            <a:pPr marL="0" indent="0" algn="just">
              <a:buNone/>
            </a:pPr>
            <a:r>
              <a:rPr lang="es-ES" sz="1600" b="1" dirty="0"/>
              <a:t>Paso </a:t>
            </a:r>
            <a:r>
              <a:rPr lang="es-ES" sz="1600" b="1" dirty="0"/>
              <a:t>I</a:t>
            </a:r>
            <a:endParaRPr lang="es-ES" sz="1600" b="1" dirty="0" smtClean="0"/>
          </a:p>
          <a:p>
            <a:pPr marL="0" indent="0" algn="just">
              <a:buNone/>
            </a:pPr>
            <a:r>
              <a:rPr lang="es-ES" sz="1400" dirty="0" smtClean="0"/>
              <a:t>Coger </a:t>
            </a:r>
            <a:r>
              <a:rPr lang="es-ES" sz="1400" dirty="0"/>
              <a:t>un recipiente de vidrio </a:t>
            </a:r>
            <a:r>
              <a:rPr lang="es-ES" sz="1400" dirty="0" smtClean="0"/>
              <a:t>transparente y colocar </a:t>
            </a:r>
            <a:r>
              <a:rPr lang="es-ES" sz="1400" dirty="0"/>
              <a:t>en el fondo un lecho de arena de 3 o 4 cm </a:t>
            </a:r>
            <a:r>
              <a:rPr lang="es-ES" sz="1400" dirty="0" smtClean="0"/>
              <a:t>aprox. </a:t>
            </a:r>
            <a:r>
              <a:rPr lang="es-ES" sz="1400" dirty="0"/>
              <a:t>e</a:t>
            </a:r>
            <a:r>
              <a:rPr lang="es-ES" sz="1400" dirty="0" smtClean="0"/>
              <a:t> introducir de </a:t>
            </a:r>
            <a:r>
              <a:rPr lang="es-ES" sz="1400" dirty="0"/>
              <a:t>forma </a:t>
            </a:r>
            <a:r>
              <a:rPr lang="es-ES" sz="1400" dirty="0" smtClean="0"/>
              <a:t>laminar, </a:t>
            </a:r>
            <a:r>
              <a:rPr lang="es-ES" sz="1400" dirty="0"/>
              <a:t>resbalando por las paredes </a:t>
            </a:r>
            <a:r>
              <a:rPr lang="es-ES" sz="1400" dirty="0" smtClean="0"/>
              <a:t>y </a:t>
            </a:r>
            <a:r>
              <a:rPr lang="es-ES" sz="1400" dirty="0"/>
              <a:t>con ayuda de un embudo 100 </a:t>
            </a:r>
            <a:r>
              <a:rPr lang="es-ES" sz="1400" dirty="0" smtClean="0"/>
              <a:t>ml </a:t>
            </a:r>
            <a:r>
              <a:rPr lang="es-ES" sz="1400" dirty="0"/>
              <a:t>de Silicato de </a:t>
            </a:r>
            <a:r>
              <a:rPr lang="es-ES" sz="1400" dirty="0"/>
              <a:t>Sodio (Na</a:t>
            </a:r>
            <a:r>
              <a:rPr lang="es-ES" sz="1400" baseline="-25000" dirty="0"/>
              <a:t>2</a:t>
            </a:r>
            <a:r>
              <a:rPr lang="es-ES" sz="1400" dirty="0"/>
              <a:t>SiO</a:t>
            </a:r>
            <a:r>
              <a:rPr lang="es-ES" sz="1400" baseline="-25000" dirty="0"/>
              <a:t>3</a:t>
            </a:r>
            <a:r>
              <a:rPr lang="es-ES" sz="1400" dirty="0"/>
              <a:t>) </a:t>
            </a:r>
            <a:r>
              <a:rPr lang="es-ES" sz="1400" dirty="0"/>
              <a:t>y </a:t>
            </a:r>
            <a:r>
              <a:rPr lang="es-ES" sz="1400" dirty="0"/>
              <a:t>200 ml </a:t>
            </a:r>
            <a:r>
              <a:rPr lang="es-ES" sz="1400" dirty="0" smtClean="0"/>
              <a:t>de </a:t>
            </a:r>
            <a:r>
              <a:rPr lang="es-ES" sz="1400" dirty="0" smtClean="0"/>
              <a:t>agua</a:t>
            </a:r>
            <a:r>
              <a:rPr lang="es-ES" sz="1400" dirty="0"/>
              <a:t> </a:t>
            </a:r>
            <a:r>
              <a:rPr lang="es-ES" sz="1400" dirty="0" smtClean="0"/>
              <a:t>destilada. </a:t>
            </a:r>
            <a:r>
              <a:rPr lang="es-ES" sz="1400" dirty="0"/>
              <a:t>Homogeneizar </a:t>
            </a:r>
            <a:r>
              <a:rPr lang="es-ES" sz="1400" dirty="0" smtClean="0"/>
              <a:t>bien.</a:t>
            </a:r>
          </a:p>
          <a:p>
            <a:pPr marL="0" indent="0" algn="just">
              <a:buNone/>
            </a:pPr>
            <a:endParaRPr lang="es-ES" sz="1800" dirty="0" smtClean="0"/>
          </a:p>
          <a:p>
            <a:pPr marL="0" indent="0" algn="just">
              <a:buNone/>
            </a:pPr>
            <a:endParaRPr lang="es-ES" sz="1800" dirty="0"/>
          </a:p>
          <a:p>
            <a:pPr marL="0" indent="0" algn="just">
              <a:buNone/>
            </a:pPr>
            <a:endParaRPr lang="es-ES" sz="1600" b="1" dirty="0" smtClean="0"/>
          </a:p>
          <a:p>
            <a:pPr marL="0" indent="0" algn="just">
              <a:buNone/>
            </a:pPr>
            <a:endParaRPr lang="es-ES" sz="1600" b="1" dirty="0" smtClean="0"/>
          </a:p>
          <a:p>
            <a:pPr marL="0" indent="0" algn="just">
              <a:buNone/>
            </a:pPr>
            <a:r>
              <a:rPr lang="es-ES" sz="1600" b="1" dirty="0" smtClean="0"/>
              <a:t>Paso II</a:t>
            </a:r>
          </a:p>
          <a:p>
            <a:pPr marL="0" indent="0" algn="just">
              <a:buNone/>
            </a:pPr>
            <a:r>
              <a:rPr lang="es-ES" sz="1400" dirty="0" smtClean="0"/>
              <a:t>Espolvorear </a:t>
            </a:r>
            <a:r>
              <a:rPr lang="es-ES" sz="1400" dirty="0"/>
              <a:t>sobre la superficie de silicato de </a:t>
            </a:r>
            <a:r>
              <a:rPr lang="es-ES" sz="1400" dirty="0" smtClean="0"/>
              <a:t>sodio, </a:t>
            </a:r>
            <a:r>
              <a:rPr lang="es-ES" sz="1400" dirty="0"/>
              <a:t>diversas sales de metales de transición en forma de polvo o </a:t>
            </a:r>
            <a:r>
              <a:rPr lang="es-ES" sz="1400" dirty="0" smtClean="0"/>
              <a:t>gránulos. Primero, v</a:t>
            </a:r>
            <a:r>
              <a:rPr lang="es-ES" sz="1400" dirty="0" smtClean="0"/>
              <a:t>e introduciéndolo </a:t>
            </a:r>
            <a:r>
              <a:rPr lang="es-ES" sz="1400" dirty="0"/>
              <a:t>poco a </a:t>
            </a:r>
            <a:r>
              <a:rPr lang="es-ES" sz="1400" dirty="0" smtClean="0"/>
              <a:t>poco, en </a:t>
            </a:r>
            <a:r>
              <a:rPr lang="es-ES" sz="1400" dirty="0"/>
              <a:t>proporciones pequeñas, </a:t>
            </a:r>
            <a:r>
              <a:rPr lang="es-ES" sz="1400" dirty="0" smtClean="0"/>
              <a:t>y luego </a:t>
            </a:r>
            <a:r>
              <a:rPr lang="es-ES" sz="1400" dirty="0"/>
              <a:t>ve </a:t>
            </a:r>
            <a:r>
              <a:rPr lang="es-ES" sz="1400" dirty="0" smtClean="0"/>
              <a:t>agregando más si </a:t>
            </a:r>
            <a:r>
              <a:rPr lang="es-ES" sz="1400" dirty="0"/>
              <a:t>lo ves necesario. </a:t>
            </a:r>
            <a:endParaRPr lang="es-ES" sz="1400" dirty="0" smtClean="0"/>
          </a:p>
          <a:p>
            <a:pPr marL="0" indent="0" algn="just">
              <a:buNone/>
            </a:pPr>
            <a:r>
              <a:rPr lang="es-ES" sz="1400" dirty="0" smtClean="0"/>
              <a:t> </a:t>
            </a:r>
            <a:endParaRPr lang="es-ES" sz="1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7864" y="2580144"/>
            <a:ext cx="264216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9 Grupo"/>
          <p:cNvGrpSpPr/>
          <p:nvPr/>
        </p:nvGrpSpPr>
        <p:grpSpPr>
          <a:xfrm>
            <a:off x="6510830" y="4621317"/>
            <a:ext cx="2448779" cy="1284014"/>
            <a:chOff x="2319097" y="5225751"/>
            <a:chExt cx="2068910" cy="1060191"/>
          </a:xfrm>
        </p:grpSpPr>
        <p:sp>
          <p:nvSpPr>
            <p:cNvPr id="7" name="6 Explosión 2"/>
            <p:cNvSpPr/>
            <p:nvPr/>
          </p:nvSpPr>
          <p:spPr>
            <a:xfrm rot="368343">
              <a:off x="2319097" y="5225751"/>
              <a:ext cx="2068910" cy="106019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611453" y="5531398"/>
              <a:ext cx="1440160" cy="544871"/>
            </a:xfrm>
            <a:prstGeom prst="rect">
              <a:avLst/>
            </a:prstGeom>
          </p:spPr>
          <p:txBody>
            <a:bodyPr wrap="square">
              <a:spAutoFit/>
            </a:bodyPr>
            <a:lstStyle/>
            <a:p>
              <a:pPr algn="ctr"/>
              <a:r>
                <a:rPr lang="es-ES" sz="1100" b="1" dirty="0" smtClean="0"/>
                <a:t>Utiliza protección</a:t>
              </a:r>
            </a:p>
            <a:p>
              <a:pPr algn="ctr"/>
              <a:r>
                <a:rPr lang="es-ES" sz="1100" b="1" dirty="0" smtClean="0"/>
                <a:t> </a:t>
              </a:r>
              <a:r>
                <a:rPr lang="es-ES" sz="1100" b="1" dirty="0"/>
                <a:t>en las manos para este paso.</a:t>
              </a:r>
              <a:endParaRPr lang="es-ES" sz="1100" b="1" dirty="0"/>
            </a:p>
          </p:txBody>
        </p:sp>
      </p:grpSp>
      <p:grpSp>
        <p:nvGrpSpPr>
          <p:cNvPr id="11" name="10 Grupo"/>
          <p:cNvGrpSpPr/>
          <p:nvPr/>
        </p:nvGrpSpPr>
        <p:grpSpPr>
          <a:xfrm>
            <a:off x="1187624" y="4833440"/>
            <a:ext cx="2538068" cy="1432752"/>
            <a:chOff x="1619672" y="4832665"/>
            <a:chExt cx="2538068" cy="1432752"/>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846524"/>
              <a:ext cx="2538068" cy="141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Resultado de imagen de signo de corrosiv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832665"/>
              <a:ext cx="488002" cy="488002"/>
            </a:xfrm>
            <a:prstGeom prst="rect">
              <a:avLst/>
            </a:prstGeom>
            <a:noFill/>
            <a:extLst>
              <a:ext uri="{909E8E84-426E-40DD-AFC4-6F175D3DCCD1}">
                <a14:hiddenFill xmlns:a14="http://schemas.microsoft.com/office/drawing/2010/main">
                  <a:solidFill>
                    <a:srgbClr val="FFFFFF"/>
                  </a:solidFill>
                </a14:hiddenFill>
              </a:ext>
            </a:extLst>
          </p:spPr>
        </p:pic>
      </p:grpSp>
      <p:pic>
        <p:nvPicPr>
          <p:cNvPr id="7172"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4847300"/>
            <a:ext cx="2381250" cy="139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435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340768"/>
            <a:ext cx="8503920" cy="5616624"/>
          </a:xfrm>
        </p:spPr>
        <p:txBody>
          <a:bodyPr>
            <a:normAutofit/>
          </a:bodyPr>
          <a:lstStyle/>
          <a:p>
            <a:pPr marL="0" indent="0" algn="just">
              <a:buNone/>
            </a:pPr>
            <a:r>
              <a:rPr lang="es-ES" sz="1600" b="1" dirty="0"/>
              <a:t>Paso </a:t>
            </a:r>
            <a:r>
              <a:rPr lang="es-ES" sz="1600" b="1" dirty="0" smtClean="0"/>
              <a:t>III</a:t>
            </a:r>
            <a:endParaRPr lang="es-ES" sz="1600" b="1" dirty="0"/>
          </a:p>
          <a:p>
            <a:pPr marL="0" indent="0" algn="just">
              <a:buNone/>
            </a:pPr>
            <a:r>
              <a:rPr lang="es-ES" sz="1400" dirty="0"/>
              <a:t>Después de algunos segundos comienzan a formarse ramas de diferente forma y color según la sal. Verás que se van formando unas burbujas hacia arriba y por encima de esas burbujas es por donde va creciendo el jardín. Y al cabo de 30 minutos el jardín o bosque químico habrá terminado su crecimiento</a:t>
            </a:r>
            <a:r>
              <a:rPr lang="es-ES" sz="1400" dirty="0" smtClean="0"/>
              <a:t>.</a:t>
            </a:r>
          </a:p>
          <a:p>
            <a:pPr marL="0" indent="0" algn="just">
              <a:buNone/>
            </a:pPr>
            <a:endParaRPr lang="es-ES" sz="1600" dirty="0"/>
          </a:p>
          <a:p>
            <a:pPr marL="0" indent="0" algn="just">
              <a:buNone/>
            </a:pPr>
            <a:endParaRPr lang="es-ES" sz="3200" b="1" dirty="0" smtClean="0"/>
          </a:p>
          <a:p>
            <a:pPr marL="0" indent="0" algn="just">
              <a:buNone/>
            </a:pPr>
            <a:endParaRPr lang="es-ES" sz="1800" b="1" dirty="0" smtClean="0"/>
          </a:p>
          <a:p>
            <a:pPr marL="0" indent="0" algn="just">
              <a:buNone/>
            </a:pPr>
            <a:r>
              <a:rPr lang="es-ES" sz="1600" b="1" dirty="0" smtClean="0"/>
              <a:t>Paso IV </a:t>
            </a:r>
            <a:endParaRPr lang="es-ES" sz="1600" b="1" dirty="0"/>
          </a:p>
          <a:p>
            <a:pPr marL="0" indent="0" algn="just">
              <a:buNone/>
            </a:pPr>
            <a:r>
              <a:rPr lang="es-ES" sz="1400" dirty="0"/>
              <a:t>Por último, podrás conservarlo durante un largo tiempo, tapándolo para evitar que absorba CO2 del medio. </a:t>
            </a:r>
            <a:endParaRPr lang="es-ES" sz="1400" b="1" dirty="0"/>
          </a:p>
          <a:p>
            <a:endParaRPr lang="es-ES" dirty="0" smtClean="0"/>
          </a:p>
          <a:p>
            <a:pPr marL="0" indent="0">
              <a:buNone/>
            </a:pPr>
            <a:endParaRPr lang="es-ES" sz="1800" b="1" dirty="0" smtClean="0"/>
          </a:p>
          <a:p>
            <a:pPr marL="0" indent="0">
              <a:buNone/>
            </a:pPr>
            <a:endParaRPr lang="es-ES" sz="1800" b="1" dirty="0" smtClean="0"/>
          </a:p>
          <a:p>
            <a:pPr marL="0" indent="0">
              <a:buNone/>
            </a:pPr>
            <a:endParaRPr lang="es-ES" sz="1800" b="1" dirty="0" smtClean="0"/>
          </a:p>
          <a:p>
            <a:pPr marL="0" indent="0">
              <a:buNone/>
            </a:pPr>
            <a:r>
              <a:rPr lang="es-ES" sz="1600" b="1" dirty="0" smtClean="0"/>
              <a:t>Objetivo General</a:t>
            </a:r>
          </a:p>
          <a:p>
            <a:pPr marL="0" indent="0">
              <a:buNone/>
            </a:pPr>
            <a:r>
              <a:rPr lang="es-ES" sz="1400" dirty="0" smtClean="0"/>
              <a:t>Realizar </a:t>
            </a:r>
            <a:r>
              <a:rPr lang="es-ES" sz="1400" dirty="0"/>
              <a:t>un jardín químico a través de la cristalización de las sales minerales.</a:t>
            </a:r>
          </a:p>
          <a:p>
            <a:endParaRPr lang="es-ES" dirty="0" smtClean="0"/>
          </a:p>
        </p:txBody>
      </p:sp>
      <p:pic>
        <p:nvPicPr>
          <p:cNvPr id="8194" name="Picture 2" descr="Resultado de imagen de PASOS DEL JARDIN QUIM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068" y="2393712"/>
            <a:ext cx="2880320" cy="13233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44" b="2531"/>
          <a:stretch/>
        </p:blipFill>
        <p:spPr bwMode="auto">
          <a:xfrm>
            <a:off x="2959068" y="4293096"/>
            <a:ext cx="2880320" cy="13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44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OBSERVACIONES</a:t>
            </a:r>
            <a:endParaRPr lang="es-ES" dirty="0"/>
          </a:p>
        </p:txBody>
      </p:sp>
      <p:sp>
        <p:nvSpPr>
          <p:cNvPr id="3" name="2 Marcador de contenido"/>
          <p:cNvSpPr>
            <a:spLocks noGrp="1"/>
          </p:cNvSpPr>
          <p:nvPr>
            <p:ph sz="quarter" idx="1"/>
          </p:nvPr>
        </p:nvSpPr>
        <p:spPr>
          <a:xfrm>
            <a:off x="539552" y="1628800"/>
            <a:ext cx="8229600" cy="2160240"/>
          </a:xfrm>
        </p:spPr>
        <p:txBody>
          <a:bodyPr>
            <a:normAutofit/>
          </a:bodyPr>
          <a:lstStyle/>
          <a:p>
            <a:pPr algn="just"/>
            <a:r>
              <a:rPr lang="es-ES" sz="1600" dirty="0" smtClean="0"/>
              <a:t>Si </a:t>
            </a:r>
            <a:r>
              <a:rPr lang="es-ES" sz="1600" dirty="0"/>
              <a:t>la sal utilizada es muy higroscópica como cloruro de hierro (III) </a:t>
            </a:r>
            <a:r>
              <a:rPr lang="es-ES" sz="1600" dirty="0" smtClean="0"/>
              <a:t>o </a:t>
            </a:r>
            <a:r>
              <a:rPr lang="es-ES" sz="1600" dirty="0"/>
              <a:t>el cloruro de cobalto hexahidrato se obtienen grandes ramas de crecimiento rápido. En caso de sales menos higroscópicas se forman ramas finas o más cortas.</a:t>
            </a:r>
          </a:p>
          <a:p>
            <a:pPr algn="just"/>
            <a:r>
              <a:rPr lang="es-ES" sz="1600" dirty="0" smtClean="0"/>
              <a:t>T</a:t>
            </a:r>
            <a:r>
              <a:rPr lang="es-ES" sz="1600" dirty="0" smtClean="0"/>
              <a:t>ambién se observa </a:t>
            </a:r>
            <a:r>
              <a:rPr lang="es-ES" sz="1600" dirty="0"/>
              <a:t>la aparición de burbujas de aire provenientes del aire disuelto en el agua destilada o del aire atrapado en los gránulos de la sal metálica. Estas burbujas tienen tendencia a subir a la superficie arrastrando la sal metálica y ayudando así a la formación de tentáculos o ramas.</a:t>
            </a:r>
          </a:p>
          <a:p>
            <a:pPr algn="just"/>
            <a:r>
              <a:rPr lang="es-ES" sz="1600" dirty="0"/>
              <a:t>El color de las ramas formadas depende del catión metálico</a:t>
            </a:r>
            <a:r>
              <a:rPr lang="es-ES" sz="1600" dirty="0" smtClean="0"/>
              <a:t>:</a:t>
            </a:r>
            <a:endParaRPr lang="es-ES" sz="1600" dirty="0"/>
          </a:p>
        </p:txBody>
      </p:sp>
      <p:graphicFrame>
        <p:nvGraphicFramePr>
          <p:cNvPr id="5" name="4 Objeto"/>
          <p:cNvGraphicFramePr>
            <a:graphicFrameLocks noChangeAspect="1"/>
          </p:cNvGraphicFramePr>
          <p:nvPr>
            <p:extLst>
              <p:ext uri="{D42A27DB-BD31-4B8C-83A1-F6EECF244321}">
                <p14:modId xmlns:p14="http://schemas.microsoft.com/office/powerpoint/2010/main" val="479194889"/>
              </p:ext>
            </p:extLst>
          </p:nvPr>
        </p:nvGraphicFramePr>
        <p:xfrm>
          <a:off x="1331640" y="3789040"/>
          <a:ext cx="6056313" cy="2736304"/>
        </p:xfrm>
        <a:graphic>
          <a:graphicData uri="http://schemas.openxmlformats.org/presentationml/2006/ole">
            <mc:AlternateContent xmlns:mc="http://schemas.openxmlformats.org/markup-compatibility/2006">
              <mc:Choice xmlns:v="urn:schemas-microsoft-com:vml" Requires="v">
                <p:oleObj spid="_x0000_s3083" name="Documento" r:id="rId3" imgW="5002213" imgH="2405246" progId="Word.Document.12">
                  <p:embed/>
                </p:oleObj>
              </mc:Choice>
              <mc:Fallback>
                <p:oleObj name="Documento" r:id="rId3" imgW="5002213" imgH="2405246" progId="Word.Document.12">
                  <p:embed/>
                  <p:pic>
                    <p:nvPicPr>
                      <p:cNvPr id="0" name=""/>
                      <p:cNvPicPr/>
                      <p:nvPr/>
                    </p:nvPicPr>
                    <p:blipFill>
                      <a:blip r:embed="rId4"/>
                      <a:stretch>
                        <a:fillRect/>
                      </a:stretch>
                    </p:blipFill>
                    <p:spPr>
                      <a:xfrm>
                        <a:off x="1331640" y="3789040"/>
                        <a:ext cx="6056313" cy="2736304"/>
                      </a:xfrm>
                      <a:prstGeom prst="rect">
                        <a:avLst/>
                      </a:prstGeom>
                    </p:spPr>
                  </p:pic>
                </p:oleObj>
              </mc:Fallback>
            </mc:AlternateContent>
          </a:graphicData>
        </a:graphic>
      </p:graphicFrame>
    </p:spTree>
    <p:extLst>
      <p:ext uri="{BB962C8B-B14F-4D97-AF65-F5344CB8AC3E}">
        <p14:creationId xmlns:p14="http://schemas.microsoft.com/office/powerpoint/2010/main" val="277049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7" name="Shape 8217"/>
        <p:cNvGrpSpPr/>
        <p:nvPr/>
      </p:nvGrpSpPr>
      <p:grpSpPr>
        <a:xfrm>
          <a:off x="0" y="0"/>
          <a:ext cx="0" cy="0"/>
          <a:chOff x="0" y="0"/>
          <a:chExt cx="0" cy="0"/>
        </a:xfrm>
      </p:grpSpPr>
      <p:sp>
        <p:nvSpPr>
          <p:cNvPr id="8218" name="Shape 8218"/>
          <p:cNvSpPr txBox="1"/>
          <p:nvPr>
            <p:ph type="title"/>
          </p:nvPr>
        </p:nvSpPr>
        <p:spPr>
          <a:xfrm>
            <a:off x="301752" y="228600"/>
            <a:ext cx="8534400" cy="759000"/>
          </a:xfrm>
          <a:prstGeom prst="rect">
            <a:avLst/>
          </a:prstGeom>
          <a:noFill/>
          <a:ln>
            <a:noFill/>
          </a:ln>
        </p:spPr>
        <p:txBody>
          <a:bodyPr anchorCtr="0" anchor="b" bIns="91425" lIns="91425" rIns="91425" wrap="square" tIns="91425">
            <a:noAutofit/>
          </a:bodyPr>
          <a:lstStyle/>
          <a:p>
            <a:pPr indent="-209550" lvl="0" marL="0" rtl="0" algn="l">
              <a:spcBef>
                <a:spcPts val="0"/>
              </a:spcBef>
              <a:buClr>
                <a:srgbClr val="7A9798"/>
              </a:buClr>
              <a:buSzPct val="100000"/>
              <a:buFont typeface="Georgia"/>
              <a:buNone/>
            </a:pPr>
            <a:r>
              <a:rPr lang="es-ES"/>
              <a:t>EJEMPLO</a:t>
            </a:r>
          </a:p>
        </p:txBody>
      </p:sp>
      <p:sp>
        <p:nvSpPr>
          <p:cNvPr id="8219" name="Shape 8219"/>
          <p:cNvSpPr txBox="1"/>
          <p:nvPr/>
        </p:nvSpPr>
        <p:spPr>
          <a:xfrm>
            <a:off x="301825" y="2646225"/>
            <a:ext cx="8534400" cy="3000000"/>
          </a:xfrm>
          <a:prstGeom prst="rect">
            <a:avLst/>
          </a:prstGeom>
          <a:noFill/>
          <a:ln>
            <a:noFill/>
          </a:ln>
        </p:spPr>
        <p:txBody>
          <a:bodyPr anchorCtr="0" anchor="ctr" bIns="91425" lIns="91425" rIns="91425" wrap="square" tIns="91425">
            <a:noAutofit/>
          </a:bodyPr>
          <a:lstStyle/>
          <a:p>
            <a:pPr indent="-146050" lvl="0" marL="0" marR="0" rtl="0" algn="ctr">
              <a:lnSpc>
                <a:spcPct val="100000"/>
              </a:lnSpc>
              <a:spcBef>
                <a:spcPts val="0"/>
              </a:spcBef>
              <a:spcAft>
                <a:spcPts val="0"/>
              </a:spcAft>
              <a:buClr>
                <a:schemeClr val="hlink"/>
              </a:buClr>
              <a:buSzPct val="100000"/>
              <a:buFont typeface="Arial"/>
              <a:buNone/>
            </a:pPr>
            <a:r>
              <a:rPr b="0" i="0" lang="es-ES" sz="2300" u="sng" cap="none" strike="noStrike">
                <a:solidFill>
                  <a:schemeClr val="hlink"/>
                </a:solidFill>
                <a:latin typeface="Arial"/>
                <a:ea typeface="Arial"/>
                <a:cs typeface="Arial"/>
                <a:sym typeface="Arial"/>
                <a:hlinkClick r:id="rId3"/>
              </a:rPr>
              <a:t>https://youtu.be/V_cm_0pjUgs</a:t>
            </a:r>
          </a:p>
          <a:p>
            <a:pPr indent="-146050" lvl="0" marL="0" marR="0" rtl="0" algn="ctr">
              <a:lnSpc>
                <a:spcPct val="100000"/>
              </a:lnSpc>
              <a:spcBef>
                <a:spcPts val="0"/>
              </a:spcBef>
              <a:spcAft>
                <a:spcPts val="0"/>
              </a:spcAft>
              <a:buClr>
                <a:srgbClr val="000000"/>
              </a:buClr>
              <a:buSzPct val="100000"/>
              <a:buFont typeface="Arial"/>
              <a:buNone/>
            </a:pPr>
            <a:r>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2" name="Shape 8212"/>
        <p:cNvGrpSpPr/>
        <p:nvPr/>
      </p:nvGrpSpPr>
      <p:grpSpPr>
        <a:xfrm>
          <a:off x="0" y="0"/>
          <a:ext cx="0" cy="0"/>
          <a:chOff x="0" y="0"/>
          <a:chExt cx="0" cy="0"/>
        </a:xfrm>
      </p:grpSpPr>
      <p:sp>
        <p:nvSpPr>
          <p:cNvPr id="8213" name="Shape 8213"/>
          <p:cNvSpPr txBox="1"/>
          <p:nvPr>
            <p:ph type="title"/>
          </p:nvPr>
        </p:nvSpPr>
        <p:spPr>
          <a:xfrm>
            <a:off x="301752" y="228600"/>
            <a:ext cx="8534400" cy="759000"/>
          </a:xfrm>
          <a:prstGeom prst="rect">
            <a:avLst/>
          </a:prstGeom>
          <a:noFill/>
          <a:ln>
            <a:noFill/>
          </a:ln>
        </p:spPr>
        <p:txBody>
          <a:bodyPr anchorCtr="0" anchor="b" bIns="91425" lIns="91425" rIns="91425" wrap="square" tIns="91425">
            <a:noAutofit/>
          </a:bodyPr>
          <a:lstStyle/>
          <a:p>
            <a:pPr lvl="0" rtl="0" algn="l">
              <a:spcBef>
                <a:spcPts val="0"/>
              </a:spcBef>
              <a:buNone/>
            </a:pPr>
            <a:r>
              <a:rPr lang="es-ES"/>
              <a:t>REALIZADO POR:</a:t>
            </a:r>
          </a:p>
        </p:txBody>
      </p:sp>
      <p:sp>
        <p:nvSpPr>
          <p:cNvPr id="8214" name="Shape 8214"/>
          <p:cNvSpPr txBox="1"/>
          <p:nvPr>
            <p:ph idx="1" type="body"/>
          </p:nvPr>
        </p:nvSpPr>
        <p:spPr>
          <a:xfrm>
            <a:off x="317050" y="2275195"/>
            <a:ext cx="8503800" cy="2782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s-ES"/>
              <a:t>Maria Cabello Fernandez</a:t>
            </a:r>
          </a:p>
          <a:p>
            <a:pPr indent="0" lvl="0" marL="0" rtl="0">
              <a:spcBef>
                <a:spcPts val="0"/>
              </a:spcBef>
              <a:buNone/>
            </a:pPr>
            <a:r>
              <a:t/>
            </a:r>
            <a:endParaRPr/>
          </a:p>
          <a:p>
            <a:pPr indent="0" lvl="0" marL="0" rtl="0" algn="ctr">
              <a:spcBef>
                <a:spcPts val="0"/>
              </a:spcBef>
              <a:buNone/>
            </a:pPr>
            <a:r>
              <a:rPr lang="es-ES"/>
              <a:t>Y</a:t>
            </a:r>
          </a:p>
          <a:p>
            <a:pPr indent="0" lvl="0" marL="0" rtl="0">
              <a:spcBef>
                <a:spcPts val="0"/>
              </a:spcBef>
              <a:buNone/>
            </a:pPr>
            <a:r>
              <a:t/>
            </a:r>
            <a:endParaRPr/>
          </a:p>
          <a:p>
            <a:pPr indent="0" lvl="0" marL="0" rtl="0" algn="ctr">
              <a:spcBef>
                <a:spcPts val="0"/>
              </a:spcBef>
              <a:buNone/>
            </a:pPr>
            <a:r>
              <a:rPr lang="es-ES"/>
              <a:t>Paula Moreno Gamero</a:t>
            </a:r>
          </a:p>
        </p:txBody>
      </p:sp>
      <p:sp>
        <p:nvSpPr>
          <p:cNvPr id="8215" name="Shape 8215"/>
          <p:cNvSpPr txBox="1"/>
          <p:nvPr/>
        </p:nvSpPr>
        <p:spPr>
          <a:xfrm>
            <a:off x="679087" y="5293234"/>
            <a:ext cx="7315200" cy="853500"/>
          </a:xfrm>
          <a:prstGeom prst="rect">
            <a:avLst/>
          </a:prstGeom>
          <a:noFill/>
          <a:ln>
            <a:noFill/>
          </a:ln>
        </p:spPr>
        <p:txBody>
          <a:bodyPr anchorCtr="0" anchor="t" bIns="91425" lIns="91425" rIns="91425" wrap="square" tIns="91425">
            <a:noAutofit/>
          </a:bodyPr>
          <a:ls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stStyle>
          <a:p>
            <a:pPr lvl="0" rtl="0">
              <a:spcBef>
                <a:spcPts val="0"/>
              </a:spcBef>
              <a:buNone/>
            </a:pPr>
            <a:r>
              <a:rPr lang="es-ES" sz="2200"/>
              <a:t>-1°BACH 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8" name="Shape 8198"/>
        <p:cNvGrpSpPr/>
        <p:nvPr/>
      </p:nvGrpSpPr>
      <p:grpSpPr>
        <a:xfrm>
          <a:off x="0" y="0"/>
          <a:ext cx="0" cy="0"/>
          <a:chOff x="0" y="0"/>
          <a:chExt cx="0" cy="0"/>
        </a:xfrm>
      </p:grpSpPr>
      <p:sp>
        <p:nvSpPr>
          <p:cNvPr id="8199" name="Shape 8199"/>
          <p:cNvSpPr txBox="1"/>
          <p:nvPr>
            <p:ph type="title"/>
          </p:nvPr>
        </p:nvSpPr>
        <p:spPr>
          <a:xfrm>
            <a:off x="301752" y="228600"/>
            <a:ext cx="8534400" cy="759000"/>
          </a:xfrm>
          <a:prstGeom prst="rect">
            <a:avLst/>
          </a:prstGeom>
          <a:noFill/>
          <a:ln>
            <a:noFill/>
          </a:ln>
        </p:spPr>
        <p:txBody>
          <a:bodyPr anchorCtr="0" anchor="b" bIns="45700" lIns="91425" rIns="91425" wrap="square" tIns="45700">
            <a:normAutofit/>
          </a:bodyPr>
          <a:lstStyle/>
          <a:p>
            <a:pPr indent="-254000" lvl="0" marL="0" rtl="0" algn="just">
              <a:spcBef>
                <a:spcPts val="0"/>
              </a:spcBef>
              <a:buClr>
                <a:srgbClr val="7A9798"/>
              </a:buClr>
              <a:buSzPct val="100000"/>
              <a:buFont typeface="Georgia"/>
              <a:buNone/>
            </a:pPr>
            <a:r>
              <a:rPr lang="es-ES" sz="4000"/>
              <a:t>ÍNDICE:</a:t>
            </a:r>
          </a:p>
        </p:txBody>
      </p:sp>
      <p:sp>
        <p:nvSpPr>
          <p:cNvPr id="8200" name="Shape 8200"/>
          <p:cNvSpPr txBox="1"/>
          <p:nvPr>
            <p:ph idx="1" type="body"/>
          </p:nvPr>
        </p:nvSpPr>
        <p:spPr>
          <a:xfrm>
            <a:off x="640200" y="1397998"/>
            <a:ext cx="8503800" cy="5460000"/>
          </a:xfrm>
          <a:prstGeom prst="rect">
            <a:avLst/>
          </a:prstGeom>
          <a:noFill/>
          <a:ln>
            <a:noFill/>
          </a:ln>
        </p:spPr>
        <p:txBody>
          <a:bodyPr anchorCtr="0" anchor="t" bIns="45700" lIns="91425" rIns="91425" wrap="square" tIns="45700">
            <a:normAutofit/>
          </a:bodyPr>
          <a:lstStyle/>
          <a:p>
            <a:pPr indent="-274320" lvl="0" marL="274320" rtl="0" algn="l">
              <a:lnSpc>
                <a:spcPct val="90000"/>
              </a:lnSpc>
              <a:spcBef>
                <a:spcPts val="0"/>
              </a:spcBef>
              <a:spcAft>
                <a:spcPts val="0"/>
              </a:spcAft>
              <a:buSzPct val="85000"/>
            </a:pPr>
            <a:r>
              <a:rPr lang="es-ES" sz="2400"/>
              <a:t>¿Qué es un jardín químico?</a:t>
            </a:r>
          </a:p>
          <a:p>
            <a:pPr indent="-274320" lvl="0" marL="274320" rtl="0" algn="l">
              <a:lnSpc>
                <a:spcPct val="90000"/>
              </a:lnSpc>
              <a:spcBef>
                <a:spcPts val="480"/>
              </a:spcBef>
              <a:spcAft>
                <a:spcPts val="0"/>
              </a:spcAft>
              <a:buSzPct val="85000"/>
              <a:buNone/>
            </a:pPr>
            <a:r>
              <a:t/>
            </a:r>
            <a:endParaRPr sz="2400"/>
          </a:p>
          <a:p>
            <a:pPr indent="-274320" lvl="0" marL="274320" rtl="0" algn="l">
              <a:lnSpc>
                <a:spcPct val="90000"/>
              </a:lnSpc>
              <a:spcBef>
                <a:spcPts val="480"/>
              </a:spcBef>
              <a:spcAft>
                <a:spcPts val="0"/>
              </a:spcAft>
              <a:buSzPct val="85000"/>
            </a:pPr>
            <a:r>
              <a:rPr lang="es-ES" sz="2400"/>
              <a:t>Fundamento</a:t>
            </a:r>
          </a:p>
          <a:p>
            <a:pPr indent="-281940" lvl="1" marL="548640" rtl="0" algn="l">
              <a:lnSpc>
                <a:spcPct val="90000"/>
              </a:lnSpc>
              <a:spcBef>
                <a:spcPts val="480"/>
              </a:spcBef>
              <a:spcAft>
                <a:spcPts val="0"/>
              </a:spcAft>
              <a:buSzPct val="70000"/>
            </a:pPr>
            <a:r>
              <a:rPr lang="es-ES" sz="2400"/>
              <a:t>Ósmosis</a:t>
            </a:r>
          </a:p>
          <a:p>
            <a:pPr indent="-281940" lvl="1" marL="548640" rtl="0" algn="l">
              <a:lnSpc>
                <a:spcPct val="90000"/>
              </a:lnSpc>
              <a:spcBef>
                <a:spcPts val="480"/>
              </a:spcBef>
              <a:spcAft>
                <a:spcPts val="0"/>
              </a:spcAft>
              <a:buSzPct val="70000"/>
              <a:buNone/>
            </a:pPr>
            <a:r>
              <a:t/>
            </a:r>
            <a:endParaRPr sz="2400"/>
          </a:p>
          <a:p>
            <a:pPr indent="-274320" lvl="0" marL="274320" rtl="0" algn="l">
              <a:lnSpc>
                <a:spcPct val="90000"/>
              </a:lnSpc>
              <a:spcBef>
                <a:spcPts val="480"/>
              </a:spcBef>
              <a:spcAft>
                <a:spcPts val="0"/>
              </a:spcAft>
              <a:buSzPct val="85000"/>
            </a:pPr>
            <a:r>
              <a:rPr lang="es-ES" sz="2400"/>
              <a:t>Procedimiento</a:t>
            </a:r>
          </a:p>
          <a:p>
            <a:pPr indent="-274320" lvl="0" marL="274320" rtl="0" algn="l">
              <a:lnSpc>
                <a:spcPct val="90000"/>
              </a:lnSpc>
              <a:spcBef>
                <a:spcPts val="480"/>
              </a:spcBef>
              <a:spcAft>
                <a:spcPts val="0"/>
              </a:spcAft>
              <a:buSzPct val="85000"/>
              <a:buNone/>
            </a:pPr>
            <a:r>
              <a:t/>
            </a:r>
            <a:endParaRPr sz="2400"/>
          </a:p>
          <a:p>
            <a:pPr indent="-274320" lvl="0" marL="274320" rtl="0" algn="l">
              <a:lnSpc>
                <a:spcPct val="90000"/>
              </a:lnSpc>
              <a:spcBef>
                <a:spcPts val="480"/>
              </a:spcBef>
              <a:spcAft>
                <a:spcPts val="0"/>
              </a:spcAft>
              <a:buSzPct val="85000"/>
            </a:pPr>
            <a:r>
              <a:rPr lang="es-ES" sz="2400"/>
              <a:t>Materiales</a:t>
            </a:r>
          </a:p>
          <a:p>
            <a:pPr indent="-274320" lvl="0" marL="274320" rtl="0" algn="l">
              <a:lnSpc>
                <a:spcPct val="90000"/>
              </a:lnSpc>
              <a:spcBef>
                <a:spcPts val="480"/>
              </a:spcBef>
              <a:spcAft>
                <a:spcPts val="0"/>
              </a:spcAft>
              <a:buSzPct val="85000"/>
              <a:buNone/>
            </a:pPr>
            <a:r>
              <a:t/>
            </a:r>
            <a:endParaRPr sz="2400"/>
          </a:p>
          <a:p>
            <a:pPr indent="-274320" lvl="0" marL="274320" rtl="0" algn="l">
              <a:lnSpc>
                <a:spcPct val="90000"/>
              </a:lnSpc>
              <a:spcBef>
                <a:spcPts val="480"/>
              </a:spcBef>
              <a:spcAft>
                <a:spcPts val="0"/>
              </a:spcAft>
              <a:buSzPct val="85000"/>
            </a:pPr>
            <a:r>
              <a:rPr lang="es-ES" sz="2400"/>
              <a:t>Observaciones</a:t>
            </a:r>
          </a:p>
          <a:p>
            <a:pPr indent="0" lvl="0" marL="0" rtl="0" algn="l">
              <a:lnSpc>
                <a:spcPct val="90000"/>
              </a:lnSpc>
              <a:spcBef>
                <a:spcPts val="480"/>
              </a:spcBef>
              <a:spcAft>
                <a:spcPts val="0"/>
              </a:spcAft>
              <a:buNone/>
            </a:pPr>
            <a:r>
              <a:t/>
            </a:r>
            <a:endParaRPr sz="2400"/>
          </a:p>
          <a:p>
            <a:pPr indent="-297180" lvl="0" marL="274320" rtl="0" algn="l">
              <a:lnSpc>
                <a:spcPct val="90000"/>
              </a:lnSpc>
              <a:spcBef>
                <a:spcPts val="480"/>
              </a:spcBef>
              <a:spcAft>
                <a:spcPts val="0"/>
              </a:spcAft>
              <a:buSzPct val="100000"/>
            </a:pPr>
            <a:r>
              <a:rPr lang="es-ES" sz="2400"/>
              <a:t>Ejemplo</a:t>
            </a:r>
          </a:p>
          <a:p>
            <a:pPr indent="-274320" lvl="0" marL="274320" rtl="0" algn="l">
              <a:lnSpc>
                <a:spcPct val="90000"/>
              </a:lnSpc>
              <a:spcBef>
                <a:spcPts val="480"/>
              </a:spcBef>
              <a:buSzPct val="850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t>
            </a:r>
            <a:r>
              <a:rPr lang="es-ES" dirty="0" smtClean="0"/>
              <a:t>QUÉ ES UN JARDÍN QUÍMICO?</a:t>
            </a:r>
            <a:endParaRPr lang="es-ES" dirty="0"/>
          </a:p>
        </p:txBody>
      </p:sp>
      <p:sp>
        <p:nvSpPr>
          <p:cNvPr id="3" name="2 Marcador de contenido"/>
          <p:cNvSpPr>
            <a:spLocks noGrp="1"/>
          </p:cNvSpPr>
          <p:nvPr>
            <p:ph sz="quarter" idx="1"/>
          </p:nvPr>
        </p:nvSpPr>
        <p:spPr>
          <a:xfrm>
            <a:off x="356291" y="1772816"/>
            <a:ext cx="8320327" cy="576064"/>
          </a:xfrm>
        </p:spPr>
        <p:txBody>
          <a:bodyPr>
            <a:noAutofit/>
          </a:bodyPr>
          <a:lstStyle/>
          <a:p>
            <a:pPr algn="just"/>
            <a:r>
              <a:rPr lang="es-ES" sz="1600" dirty="0"/>
              <a:t>E</a:t>
            </a:r>
            <a:r>
              <a:rPr lang="es-ES" sz="1600" dirty="0" smtClean="0"/>
              <a:t>n realidad es un experimento realizado a partir de compuestos químicos, en concreto sales metálicas</a:t>
            </a:r>
            <a:r>
              <a:rPr lang="es-ES" sz="1600" dirty="0" smtClean="0"/>
              <a:t>.</a:t>
            </a:r>
          </a:p>
          <a:p>
            <a:pPr algn="just"/>
            <a:endParaRPr lang="es-ES" sz="1600" dirty="0" smtClean="0"/>
          </a:p>
          <a:p>
            <a:pPr marL="0" indent="0" algn="just">
              <a:buNone/>
            </a:pPr>
            <a:endParaRPr lang="es-ES" sz="1600" dirty="0" smtClean="0"/>
          </a:p>
        </p:txBody>
      </p:sp>
      <p:pic>
        <p:nvPicPr>
          <p:cNvPr id="1026" name="Picture 2" descr="Resultado de imagen de jardin quim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904" y="2378160"/>
            <a:ext cx="4571999" cy="361910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56291" y="4187711"/>
            <a:ext cx="3292222" cy="1323439"/>
          </a:xfrm>
          <a:prstGeom prst="rect">
            <a:avLst/>
          </a:prstGeom>
        </p:spPr>
        <p:txBody>
          <a:bodyPr wrap="square">
            <a:spAutoFit/>
          </a:bodyPr>
          <a:lstStyle/>
          <a:p>
            <a:pPr marL="285750" indent="-285750" algn="just">
              <a:buFont typeface="Arial" pitchFamily="34" charset="0"/>
              <a:buChar char="•"/>
            </a:pPr>
            <a:r>
              <a:rPr lang="es-ES" sz="1600" dirty="0"/>
              <a:t>Su nombre viene porque el resultado de este experimento se parece a un jardín de corales, o </a:t>
            </a:r>
            <a:r>
              <a:rPr lang="es-ES" sz="1600" dirty="0" smtClean="0"/>
              <a:t>a un </a:t>
            </a:r>
            <a:r>
              <a:rPr lang="es-ES" sz="1600" dirty="0"/>
              <a:t>acuario con plantas.</a:t>
            </a:r>
          </a:p>
        </p:txBody>
      </p:sp>
      <p:sp>
        <p:nvSpPr>
          <p:cNvPr id="7" name="6 Rectángulo"/>
          <p:cNvSpPr/>
          <p:nvPr/>
        </p:nvSpPr>
        <p:spPr>
          <a:xfrm>
            <a:off x="356290" y="2636911"/>
            <a:ext cx="3384376" cy="1323439"/>
          </a:xfrm>
          <a:prstGeom prst="rect">
            <a:avLst/>
          </a:prstGeom>
        </p:spPr>
        <p:txBody>
          <a:bodyPr wrap="square">
            <a:spAutoFit/>
          </a:bodyPr>
          <a:lstStyle/>
          <a:p>
            <a:pPr marL="285750" indent="-285750" algn="just">
              <a:buFont typeface="Arial" panose="020B0604020202020204" pitchFamily="34" charset="0"/>
              <a:buChar char="•"/>
            </a:pPr>
            <a:r>
              <a:rPr lang="es-ES" sz="1600" dirty="0"/>
              <a:t>Se introducen los polvos de las sales sobre una disolución de silicato de sodio y comienzan a crecer hacia arriba creando un auténtico jardín.</a:t>
            </a:r>
            <a:endParaRPr lang="es-ES" sz="1600" dirty="0"/>
          </a:p>
        </p:txBody>
      </p:sp>
    </p:spTree>
    <p:extLst>
      <p:ext uri="{BB962C8B-B14F-4D97-AF65-F5344CB8AC3E}">
        <p14:creationId xmlns:p14="http://schemas.microsoft.com/office/powerpoint/2010/main" val="288828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a:t>
            </a:r>
            <a:endParaRPr lang="es-ES" dirty="0"/>
          </a:p>
        </p:txBody>
      </p:sp>
      <p:sp>
        <p:nvSpPr>
          <p:cNvPr id="3" name="2 Marcador de contenido"/>
          <p:cNvSpPr>
            <a:spLocks noGrp="1"/>
          </p:cNvSpPr>
          <p:nvPr>
            <p:ph sz="quarter" idx="1"/>
          </p:nvPr>
        </p:nvSpPr>
        <p:spPr/>
        <p:txBody>
          <a:bodyPr>
            <a:normAutofit/>
          </a:bodyPr>
          <a:lstStyle/>
          <a:p>
            <a:pPr algn="just"/>
            <a:r>
              <a:rPr lang="es-ES" sz="1800" dirty="0"/>
              <a:t>El silicato de sodio, antiguamente llamado licor de piedras permite </a:t>
            </a:r>
            <a:r>
              <a:rPr lang="es-ES" sz="1800" dirty="0" smtClean="0"/>
              <a:t>obtener </a:t>
            </a:r>
            <a:r>
              <a:rPr lang="es-ES" sz="1800" dirty="0"/>
              <a:t>estructuras parecidas a corales o algas submarinas o estalagmitas reaccionando con sales de metales de transición</a:t>
            </a:r>
            <a:r>
              <a:rPr lang="es-ES" sz="1800" dirty="0" smtClean="0"/>
              <a:t>.</a:t>
            </a:r>
          </a:p>
          <a:p>
            <a:pPr marL="0" indent="0" algn="just">
              <a:buNone/>
            </a:pPr>
            <a:endParaRPr lang="es-ES" sz="1800" dirty="0" smtClean="0"/>
          </a:p>
          <a:p>
            <a:pPr algn="just"/>
            <a:r>
              <a:rPr lang="es-ES" sz="1800" dirty="0"/>
              <a:t>Desde principios del siglo XX, el médico </a:t>
            </a:r>
            <a:r>
              <a:rPr lang="es-ES" sz="1800" dirty="0" err="1"/>
              <a:t>Stéphane</a:t>
            </a:r>
            <a:r>
              <a:rPr lang="es-ES" sz="1800" dirty="0"/>
              <a:t> </a:t>
            </a:r>
            <a:r>
              <a:rPr lang="es-ES" sz="1800" dirty="0" err="1"/>
              <a:t>Leduc</a:t>
            </a:r>
            <a:r>
              <a:rPr lang="es-ES" sz="1800" dirty="0"/>
              <a:t> había estudiado todas las posibilidades de combinación entre sales metálicas y disoluciones a base de carbonato, fosfatos y silicatos de sodio. Pensó haber “recreado la vida” observando crecimientos sorprendentes a base de compuestos químicos completamente inertes</a:t>
            </a:r>
            <a:r>
              <a:rPr lang="es-ES" sz="1800" dirty="0" smtClean="0"/>
              <a:t>.</a:t>
            </a:r>
          </a:p>
          <a:p>
            <a:pPr marL="0" indent="0" algn="just">
              <a:buNone/>
            </a:pPr>
            <a:endParaRPr lang="es-ES" sz="1800" dirty="0"/>
          </a:p>
          <a:p>
            <a:pPr algn="just"/>
            <a:r>
              <a:rPr lang="es-ES" sz="1800" dirty="0"/>
              <a:t>La explicación de este crecimiento arborescente se fundamenta en dos fenómenos físicos</a:t>
            </a:r>
            <a:r>
              <a:rPr lang="es-ES" sz="1800" dirty="0" smtClean="0"/>
              <a:t>:</a:t>
            </a:r>
          </a:p>
          <a:p>
            <a:pPr lvl="1" algn="just"/>
            <a:r>
              <a:rPr lang="es-ES" sz="1800" dirty="0"/>
              <a:t>La ósmosis. </a:t>
            </a:r>
            <a:endParaRPr lang="es-ES" sz="1800" dirty="0" smtClean="0"/>
          </a:p>
          <a:p>
            <a:pPr lvl="1" algn="just"/>
            <a:r>
              <a:rPr lang="es-ES" sz="1800" dirty="0"/>
              <a:t>El empuje de Arquímedes</a:t>
            </a:r>
          </a:p>
        </p:txBody>
      </p:sp>
    </p:spTree>
    <p:extLst>
      <p:ext uri="{BB962C8B-B14F-4D97-AF65-F5344CB8AC3E}">
        <p14:creationId xmlns:p14="http://schemas.microsoft.com/office/powerpoint/2010/main" val="253546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Ósmosis</a:t>
            </a:r>
            <a:endParaRPr lang="es-ES" dirty="0"/>
          </a:p>
        </p:txBody>
      </p:sp>
      <p:sp>
        <p:nvSpPr>
          <p:cNvPr id="3" name="2 Marcador de contenido"/>
          <p:cNvSpPr>
            <a:spLocks noGrp="1"/>
          </p:cNvSpPr>
          <p:nvPr>
            <p:ph sz="quarter" idx="1"/>
          </p:nvPr>
        </p:nvSpPr>
        <p:spPr>
          <a:xfrm>
            <a:off x="467544" y="1772816"/>
            <a:ext cx="8186896" cy="1252736"/>
          </a:xfrm>
        </p:spPr>
        <p:txBody>
          <a:bodyPr>
            <a:normAutofit/>
          </a:bodyPr>
          <a:lstStyle/>
          <a:p>
            <a:pPr marL="0" indent="0" algn="just">
              <a:buNone/>
            </a:pPr>
            <a:r>
              <a:rPr lang="es-ES" sz="1600" i="1" dirty="0"/>
              <a:t>Ósmosis</a:t>
            </a:r>
            <a:r>
              <a:rPr lang="es-ES" sz="1600" dirty="0"/>
              <a:t> es un proceso físico-químico que hace referencia al pasaje de un disolvente, aunque no de soluto, entre dos disoluciones que están separadas por una membrana </a:t>
            </a:r>
            <a:r>
              <a:rPr lang="es-ES" sz="1600" dirty="0" smtClean="0"/>
              <a:t>semipermeable(*</a:t>
            </a:r>
            <a:r>
              <a:rPr lang="es-ES" sz="1600" baseline="30000" dirty="0" smtClean="0"/>
              <a:t>1</a:t>
            </a:r>
            <a:r>
              <a:rPr lang="es-ES" sz="1600" dirty="0" smtClean="0"/>
              <a:t>). </a:t>
            </a:r>
            <a:r>
              <a:rPr lang="es-ES" sz="1600" dirty="0"/>
              <a:t>Estas disoluciones, por otra parte, poseen diferente concentración</a:t>
            </a:r>
            <a:r>
              <a:rPr lang="es-ES" sz="1600" dirty="0" smtClean="0"/>
              <a:t>.</a:t>
            </a:r>
          </a:p>
        </p:txBody>
      </p:sp>
      <p:grpSp>
        <p:nvGrpSpPr>
          <p:cNvPr id="4" name="3 Grupo"/>
          <p:cNvGrpSpPr/>
          <p:nvPr/>
        </p:nvGrpSpPr>
        <p:grpSpPr>
          <a:xfrm>
            <a:off x="470992" y="3717032"/>
            <a:ext cx="8243324" cy="1815882"/>
            <a:chOff x="467544" y="3933231"/>
            <a:chExt cx="8243324" cy="1815882"/>
          </a:xfrm>
        </p:grpSpPr>
        <p:sp>
          <p:nvSpPr>
            <p:cNvPr id="7" name="6 Flecha derecha"/>
            <p:cNvSpPr/>
            <p:nvPr/>
          </p:nvSpPr>
          <p:spPr>
            <a:xfrm>
              <a:off x="611560" y="3968428"/>
              <a:ext cx="792088" cy="15410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8" name="7 Rectángulo"/>
            <p:cNvSpPr/>
            <p:nvPr/>
          </p:nvSpPr>
          <p:spPr>
            <a:xfrm>
              <a:off x="467544" y="3933231"/>
              <a:ext cx="8243324" cy="1815882"/>
            </a:xfrm>
            <a:prstGeom prst="rect">
              <a:avLst/>
            </a:prstGeom>
          </p:spPr>
          <p:txBody>
            <a:bodyPr wrap="square">
              <a:spAutoFit/>
            </a:bodyPr>
            <a:lstStyle/>
            <a:p>
              <a:pPr algn="just"/>
              <a:r>
                <a:rPr lang="es-ES" sz="1600" dirty="0"/>
                <a:t>	</a:t>
              </a:r>
              <a:r>
                <a:rPr lang="es-ES" sz="1600" dirty="0" smtClean="0"/>
                <a:t>En </a:t>
              </a:r>
              <a:r>
                <a:rPr lang="es-ES" sz="1600" dirty="0"/>
                <a:t>presencia de silicato de sodio, los iones metálicos forman silicatos metálicos. </a:t>
              </a:r>
              <a:r>
                <a:rPr lang="es-ES" sz="1600" dirty="0" smtClean="0"/>
                <a:t>Se </a:t>
              </a:r>
              <a:r>
                <a:rPr lang="es-ES" sz="1600" dirty="0"/>
                <a:t>forma u</a:t>
              </a:r>
              <a:r>
                <a:rPr lang="es-ES" sz="1600" dirty="0" smtClean="0"/>
                <a:t>na </a:t>
              </a:r>
              <a:r>
                <a:rPr lang="es-ES" sz="1600" dirty="0"/>
                <a:t>envoltura </a:t>
              </a:r>
              <a:r>
                <a:rPr lang="es-ES" sz="1600" dirty="0" smtClean="0"/>
                <a:t>sólida semipermeable alrededor </a:t>
              </a:r>
              <a:r>
                <a:rPr lang="es-ES" sz="1600" dirty="0"/>
                <a:t>del gránulo de sal </a:t>
              </a:r>
              <a:r>
                <a:rPr lang="es-ES" sz="1600" dirty="0" smtClean="0"/>
                <a:t>metálica</a:t>
              </a:r>
              <a:r>
                <a:rPr lang="es-ES" sz="1600" dirty="0"/>
                <a:t> </a:t>
              </a:r>
              <a:r>
                <a:rPr lang="es-ES" sz="1600" dirty="0" smtClean="0"/>
                <a:t>y  por las diferentes concentraciones </a:t>
              </a:r>
              <a:r>
                <a:rPr lang="es-ES" sz="1600" dirty="0"/>
                <a:t>entre el interior y exterior y dado que la pared es porosa, el agua entra por </a:t>
              </a:r>
              <a:r>
                <a:rPr lang="es-ES" sz="1600" dirty="0" smtClean="0"/>
                <a:t>ósmosis, por lo que </a:t>
              </a:r>
              <a:r>
                <a:rPr lang="es-ES" sz="1600" dirty="0"/>
                <a:t>disuelve la sal metálica y la densidad </a:t>
              </a:r>
              <a:r>
                <a:rPr lang="es-ES" sz="1600" dirty="0" smtClean="0"/>
                <a:t>disminuye. Cuando </a:t>
              </a:r>
              <a:r>
                <a:rPr lang="es-ES" sz="1600" dirty="0"/>
                <a:t>esta se vuelve inferior a la densidad de la solución de silicato</a:t>
              </a:r>
              <a:r>
                <a:rPr lang="es-ES" sz="1600" dirty="0" smtClean="0"/>
                <a:t>, por l</a:t>
              </a:r>
              <a:r>
                <a:rPr lang="es-ES" sz="1600" dirty="0"/>
                <a:t>a </a:t>
              </a:r>
              <a:r>
                <a:rPr lang="es-ES" sz="1600" dirty="0" smtClean="0"/>
                <a:t>presión, la envoltura se rompe </a:t>
              </a:r>
              <a:r>
                <a:rPr lang="es-ES" sz="1600" dirty="0"/>
                <a:t>y el líquido interior sube a través de la solución de silicato formando </a:t>
              </a:r>
              <a:r>
                <a:rPr lang="es-ES" sz="1600" dirty="0" smtClean="0"/>
                <a:t>ramas</a:t>
              </a:r>
              <a:r>
                <a:rPr lang="es-ES" sz="1600" dirty="0"/>
                <a:t> </a:t>
              </a:r>
              <a:r>
                <a:rPr lang="es-ES" sz="1600" dirty="0" smtClean="0"/>
                <a:t>(principio </a:t>
              </a:r>
              <a:r>
                <a:rPr lang="es-ES" sz="1600" dirty="0"/>
                <a:t>de </a:t>
              </a:r>
              <a:r>
                <a:rPr lang="es-ES" sz="1600" dirty="0" smtClean="0"/>
                <a:t>Arquímedes (*</a:t>
              </a:r>
              <a:r>
                <a:rPr lang="es-ES" sz="1600" baseline="30000" dirty="0" smtClean="0"/>
                <a:t>2</a:t>
              </a:r>
              <a:r>
                <a:rPr lang="es-ES" sz="1600" dirty="0" smtClean="0"/>
                <a:t>)). </a:t>
              </a:r>
            </a:p>
          </p:txBody>
        </p:sp>
      </p:grpSp>
      <p:sp>
        <p:nvSpPr>
          <p:cNvPr id="12" name="11 Proceso"/>
          <p:cNvSpPr/>
          <p:nvPr/>
        </p:nvSpPr>
        <p:spPr>
          <a:xfrm>
            <a:off x="4217288" y="2708919"/>
            <a:ext cx="4427984" cy="1008113"/>
          </a:xfrm>
          <a:prstGeom prst="flowChartProcess">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solidFill>
                  <a:schemeClr val="tx1"/>
                </a:solidFill>
              </a:rPr>
              <a:t>(*</a:t>
            </a:r>
            <a:r>
              <a:rPr lang="es-ES" sz="1200" baseline="30000" dirty="0">
                <a:solidFill>
                  <a:schemeClr val="tx1"/>
                </a:solidFill>
              </a:rPr>
              <a:t>1</a:t>
            </a:r>
            <a:r>
              <a:rPr lang="es-ES" sz="1200" dirty="0">
                <a:solidFill>
                  <a:schemeClr val="tx1"/>
                </a:solidFill>
              </a:rPr>
              <a:t>)Una </a:t>
            </a:r>
            <a:r>
              <a:rPr lang="es-ES" sz="1200" b="1" i="1" dirty="0">
                <a:solidFill>
                  <a:schemeClr val="tx1"/>
                </a:solidFill>
              </a:rPr>
              <a:t>membrana semipermeable</a:t>
            </a:r>
            <a:r>
              <a:rPr lang="es-ES" sz="1200" dirty="0">
                <a:solidFill>
                  <a:schemeClr val="tx1"/>
                </a:solidFill>
              </a:rPr>
              <a:t> es aquella que contiene poros de dimensión molecular. Como el tamaño de estos poros es muy reducido, sólo pueden atravesar la membrana las moléculas más pequeñas, no así las de mayor tamaño</a:t>
            </a:r>
            <a:r>
              <a:rPr lang="es-ES" sz="1200" dirty="0" smtClean="0">
                <a:solidFill>
                  <a:schemeClr val="tx1"/>
                </a:solidFill>
              </a:rPr>
              <a:t>.</a:t>
            </a:r>
            <a:endParaRPr lang="es-ES" sz="1200" dirty="0">
              <a:solidFill>
                <a:schemeClr val="tx1"/>
              </a:solidFill>
            </a:endParaRPr>
          </a:p>
        </p:txBody>
      </p:sp>
      <p:sp>
        <p:nvSpPr>
          <p:cNvPr id="14" name="13 Proceso"/>
          <p:cNvSpPr/>
          <p:nvPr/>
        </p:nvSpPr>
        <p:spPr>
          <a:xfrm>
            <a:off x="4282884" y="5664249"/>
            <a:ext cx="4427984" cy="705128"/>
          </a:xfrm>
          <a:prstGeom prst="flowChartProcess">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solidFill>
                  <a:schemeClr val="tx1"/>
                </a:solidFill>
              </a:rPr>
              <a:t>(*</a:t>
            </a:r>
            <a:r>
              <a:rPr lang="es-ES" sz="1200" baseline="30000" dirty="0">
                <a:solidFill>
                  <a:schemeClr val="tx1"/>
                </a:solidFill>
              </a:rPr>
              <a:t>2</a:t>
            </a:r>
            <a:r>
              <a:rPr lang="es-ES" sz="1200" dirty="0">
                <a:solidFill>
                  <a:schemeClr val="tx1"/>
                </a:solidFill>
              </a:rPr>
              <a:t>) Afirma que todo cuerpo sumergido en un fluido experimenta un empuje vertical y hacia arriba igual al peso de fluido desalojado</a:t>
            </a:r>
            <a:r>
              <a:rPr lang="es-ES" sz="1200" dirty="0" smtClean="0">
                <a:solidFill>
                  <a:schemeClr val="tx1"/>
                </a:solidFill>
              </a:rPr>
              <a:t>.</a:t>
            </a:r>
            <a:endParaRPr lang="es-ES" sz="1200" dirty="0">
              <a:solidFill>
                <a:schemeClr val="tx1"/>
              </a:solidFill>
            </a:endParaRPr>
          </a:p>
        </p:txBody>
      </p:sp>
    </p:spTree>
    <p:extLst>
      <p:ext uri="{BB962C8B-B14F-4D97-AF65-F5344CB8AC3E}">
        <p14:creationId xmlns:p14="http://schemas.microsoft.com/office/powerpoint/2010/main" val="176659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normAutofit/>
          </a:bodyPr>
          <a:lstStyle/>
          <a:p>
            <a:pPr algn="just"/>
            <a:r>
              <a:rPr lang="es-ES" dirty="0" smtClean="0"/>
              <a:t>Se utiliza: Frasco </a:t>
            </a:r>
            <a:r>
              <a:rPr lang="es-ES" dirty="0"/>
              <a:t>de </a:t>
            </a:r>
            <a:r>
              <a:rPr lang="es-ES" dirty="0" smtClean="0"/>
              <a:t>vidrio, Arena y </a:t>
            </a:r>
            <a:r>
              <a:rPr lang="es-ES" dirty="0" smtClean="0"/>
              <a:t>sales </a:t>
            </a:r>
            <a:r>
              <a:rPr lang="es-ES" dirty="0" smtClean="0"/>
              <a:t>como: </a:t>
            </a:r>
            <a:r>
              <a:rPr lang="es-ES" dirty="0"/>
              <a:t>sulfato de hierro (II</a:t>
            </a:r>
            <a:r>
              <a:rPr lang="es-ES" dirty="0" smtClean="0"/>
              <a:t>), sulfato </a:t>
            </a:r>
            <a:r>
              <a:rPr lang="es-ES" dirty="0"/>
              <a:t>de </a:t>
            </a:r>
            <a:r>
              <a:rPr lang="es-ES" dirty="0" smtClean="0"/>
              <a:t>cobre (II), </a:t>
            </a:r>
            <a:r>
              <a:rPr lang="es-ES" dirty="0"/>
              <a:t>cloruro de cobalto, sulfato de </a:t>
            </a:r>
            <a:r>
              <a:rPr lang="es-ES" dirty="0" smtClean="0"/>
              <a:t>manganeso y cloruro </a:t>
            </a:r>
            <a:r>
              <a:rPr lang="es-ES" dirty="0"/>
              <a:t>de hierro (</a:t>
            </a:r>
            <a:r>
              <a:rPr lang="es-ES" dirty="0" smtClean="0"/>
              <a:t>III</a:t>
            </a:r>
            <a:r>
              <a:rPr lang="es-ES" dirty="0" smtClean="0"/>
              <a:t>).</a:t>
            </a:r>
          </a:p>
          <a:p>
            <a:pPr algn="just"/>
            <a:endParaRPr lang="es-ES" dirty="0"/>
          </a:p>
          <a:p>
            <a:endParaRPr lang="es-ES" dirty="0"/>
          </a:p>
        </p:txBody>
      </p:sp>
      <p:sp>
        <p:nvSpPr>
          <p:cNvPr id="4" name="3 Título"/>
          <p:cNvSpPr>
            <a:spLocks noGrp="1"/>
          </p:cNvSpPr>
          <p:nvPr>
            <p:ph type="ctrTitle"/>
          </p:nvPr>
        </p:nvSpPr>
        <p:spPr/>
        <p:txBody>
          <a:bodyPr/>
          <a:lstStyle/>
          <a:p>
            <a:r>
              <a:rPr lang="es-ES" dirty="0" smtClean="0"/>
              <a:t>MATERIALES </a:t>
            </a:r>
            <a:endParaRPr lang="es-ES" dirty="0"/>
          </a:p>
        </p:txBody>
      </p:sp>
    </p:spTree>
    <p:extLst>
      <p:ext uri="{BB962C8B-B14F-4D97-AF65-F5344CB8AC3E}">
        <p14:creationId xmlns:p14="http://schemas.microsoft.com/office/powerpoint/2010/main" val="486003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987552"/>
          </a:xfrm>
        </p:spPr>
        <p:txBody>
          <a:bodyPr>
            <a:normAutofit/>
          </a:bodyPr>
          <a:lstStyle/>
          <a:p>
            <a:r>
              <a:rPr lang="es-ES" dirty="0"/>
              <a:t>Silicato de </a:t>
            </a:r>
            <a:r>
              <a:rPr lang="es-ES" dirty="0" smtClean="0"/>
              <a:t>sodio</a:t>
            </a:r>
            <a:br>
              <a:rPr lang="es-ES" dirty="0" smtClean="0"/>
            </a:br>
            <a:r>
              <a:rPr lang="es-ES" sz="1800" dirty="0" smtClean="0"/>
              <a:t>(</a:t>
            </a:r>
            <a:r>
              <a:rPr lang="es-ES" sz="1800" dirty="0" smtClean="0"/>
              <a:t>vidrio soluble)</a:t>
            </a:r>
            <a:endParaRPr lang="es-ES" sz="1800" dirty="0"/>
          </a:p>
        </p:txBody>
      </p:sp>
      <p:sp>
        <p:nvSpPr>
          <p:cNvPr id="3" name="2 Marcador de contenido"/>
          <p:cNvSpPr>
            <a:spLocks noGrp="1"/>
          </p:cNvSpPr>
          <p:nvPr>
            <p:ph sz="quarter" idx="1"/>
          </p:nvPr>
        </p:nvSpPr>
        <p:spPr>
          <a:xfrm>
            <a:off x="755576" y="1844824"/>
            <a:ext cx="7931224" cy="1800200"/>
          </a:xfrm>
        </p:spPr>
        <p:txBody>
          <a:bodyPr>
            <a:noAutofit/>
          </a:bodyPr>
          <a:lstStyle/>
          <a:p>
            <a:pPr algn="just"/>
            <a:r>
              <a:rPr lang="es-ES" sz="1600" b="1" dirty="0" smtClean="0"/>
              <a:t>F</a:t>
            </a:r>
            <a:r>
              <a:rPr lang="es-ES" sz="1600" b="1" dirty="0" smtClean="0">
                <a:effectLst/>
              </a:rPr>
              <a:t>abricación</a:t>
            </a:r>
            <a:r>
              <a:rPr lang="es-ES" sz="1600" dirty="0" smtClean="0">
                <a:effectLst/>
              </a:rPr>
              <a:t>: fundiendo </a:t>
            </a:r>
            <a:r>
              <a:rPr lang="es-ES" sz="1600" dirty="0" smtClean="0">
                <a:effectLst/>
              </a:rPr>
              <a:t>arena de alta pureza y carbonato de sodio a altas temperaturas (1.300ºC / 2.400ºF). </a:t>
            </a:r>
            <a:endParaRPr lang="es-ES" sz="1600" dirty="0" smtClean="0">
              <a:effectLst/>
            </a:endParaRPr>
          </a:p>
          <a:p>
            <a:pPr marL="0" indent="0" algn="just">
              <a:buNone/>
            </a:pPr>
            <a:endParaRPr lang="es-ES" sz="1600" dirty="0" smtClean="0">
              <a:effectLst/>
            </a:endParaRPr>
          </a:p>
          <a:p>
            <a:pPr algn="just"/>
            <a:r>
              <a:rPr lang="es-ES" sz="1600" b="1" dirty="0" smtClean="0"/>
              <a:t>Apariencia</a:t>
            </a:r>
            <a:r>
              <a:rPr lang="es-ES" sz="1600" dirty="0" smtClean="0"/>
              <a:t>:  </a:t>
            </a:r>
            <a:r>
              <a:rPr lang="es-ES" sz="1600" dirty="0" smtClean="0">
                <a:effectLst/>
              </a:rPr>
              <a:t>color </a:t>
            </a:r>
            <a:r>
              <a:rPr lang="es-ES" sz="1600" dirty="0" smtClean="0">
                <a:effectLst/>
              </a:rPr>
              <a:t>azul, azul-verdoso</a:t>
            </a:r>
            <a:r>
              <a:rPr lang="es-ES" sz="1600" dirty="0" smtClean="0">
                <a:effectLst/>
              </a:rPr>
              <a:t>.</a:t>
            </a:r>
          </a:p>
          <a:p>
            <a:pPr marL="0" indent="0" algn="just">
              <a:buNone/>
            </a:pPr>
            <a:endParaRPr lang="es-ES" sz="1600" dirty="0" smtClean="0">
              <a:effectLst/>
            </a:endParaRPr>
          </a:p>
          <a:p>
            <a:pPr algn="just"/>
            <a:r>
              <a:rPr lang="es-ES" sz="1600" b="1" dirty="0" smtClean="0">
                <a:effectLst/>
              </a:rPr>
              <a:t>Utilización</a:t>
            </a:r>
            <a:r>
              <a:rPr lang="es-ES" sz="1600" dirty="0" smtClean="0">
                <a:effectLst/>
              </a:rPr>
              <a:t>: fabricación </a:t>
            </a:r>
            <a:r>
              <a:rPr lang="es-ES" sz="1600" dirty="0" smtClean="0">
                <a:effectLst/>
              </a:rPr>
              <a:t>de detergentes y jabones, tratamiento de </a:t>
            </a:r>
            <a:r>
              <a:rPr lang="es-ES" sz="1600" dirty="0" smtClean="0">
                <a:effectLst/>
              </a:rPr>
              <a:t>aguas.</a:t>
            </a:r>
            <a:endParaRPr lang="es-ES" sz="1600" dirty="0" smtClean="0">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4" t="817" r="5055" b="1862"/>
          <a:stretch/>
        </p:blipFill>
        <p:spPr bwMode="auto">
          <a:xfrm>
            <a:off x="2462168" y="3939673"/>
            <a:ext cx="4370051" cy="215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020272" y="332656"/>
            <a:ext cx="1334020"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b="1" dirty="0" smtClean="0"/>
              <a:t>(Na</a:t>
            </a:r>
            <a:r>
              <a:rPr lang="es-ES" b="1" baseline="-25000" dirty="0" smtClean="0"/>
              <a:t>2</a:t>
            </a:r>
            <a:r>
              <a:rPr lang="es-ES" b="1" dirty="0" smtClean="0"/>
              <a:t>SiO</a:t>
            </a:r>
            <a:r>
              <a:rPr lang="es-ES" b="1" baseline="-25000" dirty="0" smtClean="0"/>
              <a:t>3</a:t>
            </a:r>
            <a:r>
              <a:rPr lang="es-ES" b="1" dirty="0" smtClean="0"/>
              <a:t>)</a:t>
            </a:r>
            <a:endParaRPr lang="es-ES" b="1" dirty="0"/>
          </a:p>
        </p:txBody>
      </p:sp>
    </p:spTree>
    <p:extLst>
      <p:ext uri="{BB962C8B-B14F-4D97-AF65-F5344CB8AC3E}">
        <p14:creationId xmlns:p14="http://schemas.microsoft.com/office/powerpoint/2010/main" val="2469551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34400" cy="758952"/>
          </a:xfrm>
        </p:spPr>
        <p:txBody>
          <a:bodyPr>
            <a:normAutofit fontScale="90000"/>
          </a:bodyPr>
          <a:lstStyle/>
          <a:p>
            <a:r>
              <a:rPr lang="es-ES" dirty="0" smtClean="0"/>
              <a:t> Sulfato </a:t>
            </a:r>
            <a:r>
              <a:rPr lang="es-ES" dirty="0"/>
              <a:t>de hierro (</a:t>
            </a:r>
            <a:r>
              <a:rPr lang="es-ES" dirty="0" smtClean="0"/>
              <a:t>II</a:t>
            </a:r>
            <a:r>
              <a:rPr lang="es-ES" dirty="0" smtClean="0"/>
              <a:t>)</a:t>
            </a:r>
            <a:br>
              <a:rPr lang="es-ES" dirty="0" smtClean="0"/>
            </a:br>
            <a:r>
              <a:rPr lang="es-ES" sz="2000" dirty="0" smtClean="0"/>
              <a:t>(</a:t>
            </a:r>
            <a:r>
              <a:rPr lang="es-ES" sz="2000" dirty="0" smtClean="0"/>
              <a:t>sulfato ferroso)</a:t>
            </a:r>
            <a:endParaRPr lang="es-ES" sz="2000" dirty="0"/>
          </a:p>
        </p:txBody>
      </p:sp>
      <p:sp>
        <p:nvSpPr>
          <p:cNvPr id="3" name="2 Marcador de contenido"/>
          <p:cNvSpPr>
            <a:spLocks noGrp="1"/>
          </p:cNvSpPr>
          <p:nvPr>
            <p:ph sz="quarter" idx="1"/>
          </p:nvPr>
        </p:nvSpPr>
        <p:spPr>
          <a:xfrm>
            <a:off x="755576" y="1916832"/>
            <a:ext cx="8011420" cy="1080120"/>
          </a:xfrm>
        </p:spPr>
        <p:txBody>
          <a:bodyPr>
            <a:normAutofit/>
          </a:bodyPr>
          <a:lstStyle/>
          <a:p>
            <a:pPr algn="just"/>
            <a:r>
              <a:rPr lang="es-ES" sz="1600" dirty="0"/>
              <a:t>C</a:t>
            </a:r>
            <a:r>
              <a:rPr lang="es-ES" sz="1600" dirty="0" smtClean="0"/>
              <a:t>ompuesto </a:t>
            </a:r>
            <a:r>
              <a:rPr lang="es-ES" sz="1600" dirty="0" smtClean="0"/>
              <a:t>químico </a:t>
            </a:r>
            <a:r>
              <a:rPr lang="es-ES" sz="1600" dirty="0" smtClean="0"/>
              <a:t>iónico</a:t>
            </a:r>
          </a:p>
          <a:p>
            <a:pPr marL="0" indent="0" algn="just">
              <a:buNone/>
            </a:pPr>
            <a:endParaRPr lang="es-ES" sz="1600" dirty="0" smtClean="0"/>
          </a:p>
          <a:p>
            <a:pPr algn="just"/>
            <a:r>
              <a:rPr lang="es-ES" sz="1600" b="1" dirty="0" smtClean="0"/>
              <a:t>Apariencia</a:t>
            </a:r>
            <a:r>
              <a:rPr lang="es-ES" sz="1600" dirty="0" smtClean="0"/>
              <a:t>: </a:t>
            </a:r>
            <a:r>
              <a:rPr lang="es-ES" sz="1600" dirty="0" smtClean="0"/>
              <a:t>forma </a:t>
            </a:r>
            <a:r>
              <a:rPr lang="es-ES" sz="1600" dirty="0" smtClean="0"/>
              <a:t>de sal </a:t>
            </a:r>
            <a:r>
              <a:rPr lang="es-ES" sz="1600" dirty="0" err="1" smtClean="0"/>
              <a:t>heptahidratada</a:t>
            </a:r>
            <a:r>
              <a:rPr lang="es-ES" sz="1600" dirty="0" smtClean="0"/>
              <a:t> y </a:t>
            </a:r>
            <a:r>
              <a:rPr lang="es-ES" sz="1600" dirty="0" smtClean="0"/>
              <a:t>de color azul-verdoso.</a:t>
            </a:r>
            <a:endParaRPr lang="es-ES"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96" y="3429000"/>
            <a:ext cx="482453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308304" y="404664"/>
            <a:ext cx="111440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b="1" dirty="0"/>
              <a:t>(FeSO</a:t>
            </a:r>
            <a:r>
              <a:rPr lang="es-ES" b="1" baseline="-25000" dirty="0"/>
              <a:t>4</a:t>
            </a:r>
            <a:r>
              <a:rPr lang="es-ES" b="1" dirty="0" smtClean="0"/>
              <a:t>)</a:t>
            </a:r>
            <a:endParaRPr lang="es-ES" b="1" dirty="0"/>
          </a:p>
        </p:txBody>
      </p:sp>
    </p:spTree>
    <p:extLst>
      <p:ext uri="{BB962C8B-B14F-4D97-AF65-F5344CB8AC3E}">
        <p14:creationId xmlns:p14="http://schemas.microsoft.com/office/powerpoint/2010/main" val="67222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534400" cy="758952"/>
          </a:xfrm>
        </p:spPr>
        <p:txBody>
          <a:bodyPr>
            <a:normAutofit fontScale="90000"/>
          </a:bodyPr>
          <a:lstStyle/>
          <a:p>
            <a:r>
              <a:rPr lang="es-ES" dirty="0" smtClean="0">
                <a:effectLst/>
              </a:rPr>
              <a:t>Sulfato de Cobre (II</a:t>
            </a:r>
            <a:r>
              <a:rPr lang="es-ES" dirty="0" smtClean="0">
                <a:effectLst/>
              </a:rPr>
              <a:t>)</a:t>
            </a:r>
            <a:br>
              <a:rPr lang="es-ES" dirty="0" smtClean="0">
                <a:effectLst/>
              </a:rPr>
            </a:br>
            <a:r>
              <a:rPr lang="es-ES" sz="2000" dirty="0" smtClean="0"/>
              <a:t>(</a:t>
            </a:r>
            <a:r>
              <a:rPr lang="es-ES" sz="2000" dirty="0"/>
              <a:t>Sulfato </a:t>
            </a:r>
            <a:r>
              <a:rPr lang="es-ES" sz="2000" dirty="0" smtClean="0"/>
              <a:t>cúprico)</a:t>
            </a:r>
            <a:endParaRPr lang="es-ES" sz="2000" dirty="0"/>
          </a:p>
        </p:txBody>
      </p:sp>
      <p:sp>
        <p:nvSpPr>
          <p:cNvPr id="3" name="2 Marcador de contenido"/>
          <p:cNvSpPr>
            <a:spLocks noGrp="1"/>
          </p:cNvSpPr>
          <p:nvPr>
            <p:ph sz="quarter" idx="1"/>
          </p:nvPr>
        </p:nvSpPr>
        <p:spPr>
          <a:xfrm>
            <a:off x="683568" y="1628800"/>
            <a:ext cx="8013576" cy="1639168"/>
          </a:xfrm>
        </p:spPr>
        <p:txBody>
          <a:bodyPr>
            <a:noAutofit/>
          </a:bodyPr>
          <a:lstStyle/>
          <a:p>
            <a:pPr algn="just"/>
            <a:r>
              <a:rPr lang="es-ES" sz="1600" dirty="0" smtClean="0">
                <a:effectLst/>
              </a:rPr>
              <a:t>Compuesto </a:t>
            </a:r>
            <a:r>
              <a:rPr lang="es-ES" sz="1600" dirty="0" smtClean="0">
                <a:effectLst/>
              </a:rPr>
              <a:t>químico derivado del cobre </a:t>
            </a:r>
            <a:endParaRPr lang="es-ES" sz="1600" dirty="0" smtClean="0">
              <a:effectLst/>
            </a:endParaRPr>
          </a:p>
          <a:p>
            <a:pPr marL="0" indent="0" algn="just">
              <a:buNone/>
            </a:pPr>
            <a:endParaRPr lang="es-ES" sz="1600" dirty="0" smtClean="0">
              <a:effectLst/>
            </a:endParaRPr>
          </a:p>
          <a:p>
            <a:pPr algn="just"/>
            <a:r>
              <a:rPr lang="es-ES" sz="1600" b="1" cap="all" dirty="0" smtClean="0"/>
              <a:t>P</a:t>
            </a:r>
            <a:r>
              <a:rPr lang="es-ES" sz="1600" b="1" dirty="0" smtClean="0"/>
              <a:t>roduce</a:t>
            </a:r>
            <a:r>
              <a:rPr lang="es-ES" sz="1600" dirty="0" smtClean="0"/>
              <a:t>: </a:t>
            </a:r>
            <a:r>
              <a:rPr lang="es-ES" sz="1600" dirty="0" smtClean="0">
                <a:effectLst/>
              </a:rPr>
              <a:t>cristales </a:t>
            </a:r>
            <a:r>
              <a:rPr lang="es-ES" sz="1600" dirty="0" smtClean="0">
                <a:effectLst/>
              </a:rPr>
              <a:t>azules, solubles en agua y metanol y ligeramente solubles en alcohol y glicerina</a:t>
            </a:r>
            <a:r>
              <a:rPr lang="es-ES" sz="1600" dirty="0" smtClean="0">
                <a:effectLst/>
              </a:rPr>
              <a:t>.</a:t>
            </a:r>
          </a:p>
          <a:p>
            <a:pPr marL="0" indent="0" algn="just">
              <a:buNone/>
            </a:pPr>
            <a:r>
              <a:rPr lang="es-ES" sz="1600" dirty="0" smtClean="0">
                <a:effectLst/>
              </a:rPr>
              <a:t> </a:t>
            </a:r>
          </a:p>
          <a:p>
            <a:pPr algn="just"/>
            <a:r>
              <a:rPr lang="es-ES" sz="1600" b="1" dirty="0" smtClean="0"/>
              <a:t>Apariencia: </a:t>
            </a:r>
            <a:r>
              <a:rPr lang="es-ES" sz="1600" dirty="0" smtClean="0">
                <a:effectLst/>
              </a:rPr>
              <a:t>Su </a:t>
            </a:r>
            <a:r>
              <a:rPr lang="es-ES" sz="1600" dirty="0" smtClean="0">
                <a:effectLst/>
              </a:rPr>
              <a:t>forma </a:t>
            </a:r>
            <a:r>
              <a:rPr lang="es-ES" sz="1600" dirty="0"/>
              <a:t>natural </a:t>
            </a:r>
            <a:r>
              <a:rPr lang="es-ES" sz="1600" dirty="0" smtClean="0"/>
              <a:t>(anhidro) </a:t>
            </a:r>
            <a:r>
              <a:rPr lang="es-ES" sz="1600" dirty="0" smtClean="0">
                <a:effectLst/>
              </a:rPr>
              <a:t>es un polvo </a:t>
            </a:r>
            <a:r>
              <a:rPr lang="es-ES" sz="1600" dirty="0" smtClean="0">
                <a:effectLst/>
              </a:rPr>
              <a:t>verde o gris-blanco </a:t>
            </a:r>
            <a:r>
              <a:rPr lang="es-ES" sz="1600" dirty="0" smtClean="0">
                <a:effectLst/>
              </a:rPr>
              <a:t>pálido, e hidratada </a:t>
            </a:r>
            <a:r>
              <a:rPr lang="es-ES" sz="1600" dirty="0" smtClean="0">
                <a:effectLst/>
              </a:rPr>
              <a:t>(CuSO</a:t>
            </a:r>
            <a:r>
              <a:rPr lang="es-ES" sz="1600" baseline="-25000" dirty="0" smtClean="0">
                <a:effectLst/>
              </a:rPr>
              <a:t>4</a:t>
            </a:r>
            <a:r>
              <a:rPr lang="es-ES" sz="1600" dirty="0" smtClean="0">
                <a:effectLst/>
              </a:rPr>
              <a:t>·5H</a:t>
            </a:r>
            <a:r>
              <a:rPr lang="es-ES" sz="1600" baseline="-25000" dirty="0" smtClean="0">
                <a:effectLst/>
              </a:rPr>
              <a:t>2</a:t>
            </a:r>
            <a:r>
              <a:rPr lang="es-ES" sz="1600" dirty="0" smtClean="0">
                <a:effectLst/>
              </a:rPr>
              <a:t>O) es azul brillante.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4" t="25586" r="2013" b="12563"/>
          <a:stretch/>
        </p:blipFill>
        <p:spPr bwMode="auto">
          <a:xfrm>
            <a:off x="5076056" y="3963816"/>
            <a:ext cx="3528392" cy="179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292678" y="332656"/>
            <a:ext cx="114807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es-ES" b="1" dirty="0"/>
              <a:t>(CuSO</a:t>
            </a:r>
            <a:r>
              <a:rPr lang="es-ES" b="1" baseline="-25000" dirty="0"/>
              <a:t>4</a:t>
            </a:r>
            <a:r>
              <a:rPr lang="es-ES" b="1" dirty="0"/>
              <a:t>)</a:t>
            </a:r>
          </a:p>
        </p:txBody>
      </p:sp>
      <p:pic>
        <p:nvPicPr>
          <p:cNvPr id="6146" name="Picture 2" descr="Resultado de imagen de sulfato cúprico anhi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3963816"/>
            <a:ext cx="3528392" cy="179185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91580" y="5755673"/>
            <a:ext cx="3528392" cy="307777"/>
          </a:xfrm>
          <a:prstGeom prst="rect">
            <a:avLst/>
          </a:prstGeom>
          <a:noFill/>
        </p:spPr>
        <p:txBody>
          <a:bodyPr wrap="square" rtlCol="0">
            <a:spAutoFit/>
          </a:bodyPr>
          <a:lstStyle/>
          <a:p>
            <a:pPr algn="ctr"/>
            <a:r>
              <a:rPr lang="es-ES" sz="1400" dirty="0" smtClean="0"/>
              <a:t>Anhidro</a:t>
            </a:r>
            <a:endParaRPr lang="es-ES" sz="1400" dirty="0"/>
          </a:p>
        </p:txBody>
      </p:sp>
      <p:sp>
        <p:nvSpPr>
          <p:cNvPr id="6" name="5 Rectángulo"/>
          <p:cNvSpPr/>
          <p:nvPr/>
        </p:nvSpPr>
        <p:spPr>
          <a:xfrm>
            <a:off x="6339954" y="5772699"/>
            <a:ext cx="1000595" cy="307777"/>
          </a:xfrm>
          <a:prstGeom prst="rect">
            <a:avLst/>
          </a:prstGeom>
        </p:spPr>
        <p:txBody>
          <a:bodyPr wrap="none">
            <a:spAutoFit/>
          </a:bodyPr>
          <a:lstStyle/>
          <a:p>
            <a:r>
              <a:rPr lang="es-ES" sz="1400" dirty="0" smtClean="0"/>
              <a:t>Hidratado</a:t>
            </a:r>
            <a:endParaRPr lang="es-ES" sz="1400" dirty="0"/>
          </a:p>
        </p:txBody>
      </p:sp>
    </p:spTree>
    <p:extLst>
      <p:ext uri="{BB962C8B-B14F-4D97-AF65-F5344CB8AC3E}">
        <p14:creationId xmlns:p14="http://schemas.microsoft.com/office/powerpoint/2010/main" val="3963784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