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0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59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75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20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56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44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82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89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43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1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84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DF59-EE1F-40DC-AAFA-244A3ED61CB8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395B-F59E-46D1-B241-E312B39E2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05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8998" y="1133121"/>
            <a:ext cx="9144000" cy="2387600"/>
          </a:xfrm>
        </p:spPr>
        <p:txBody>
          <a:bodyPr>
            <a:normAutofit/>
          </a:bodyPr>
          <a:lstStyle/>
          <a:p>
            <a:r>
              <a:rPr lang="es-ES" sz="4400" dirty="0" err="1" smtClean="0">
                <a:latin typeface="Tempus Sans ITC" panose="04020404030D07020202" pitchFamily="82" charset="0"/>
              </a:rPr>
              <a:t>Wortschatz</a:t>
            </a:r>
            <a:r>
              <a:rPr lang="es-ES" sz="4400" dirty="0" smtClean="0">
                <a:latin typeface="Tempus Sans ITC" panose="04020404030D07020202" pitchFamily="82" charset="0"/>
              </a:rPr>
              <a:t> </a:t>
            </a:r>
            <a:r>
              <a:rPr lang="es-ES" sz="4400" dirty="0" err="1" smtClean="0">
                <a:latin typeface="Tempus Sans ITC" panose="04020404030D07020202" pitchFamily="82" charset="0"/>
              </a:rPr>
              <a:t>zur</a:t>
            </a:r>
            <a:r>
              <a:rPr lang="es-ES" sz="4400" dirty="0" smtClean="0">
                <a:latin typeface="Tempus Sans ITC" panose="04020404030D07020202" pitchFamily="82" charset="0"/>
              </a:rPr>
              <a:t> </a:t>
            </a:r>
            <a:r>
              <a:rPr lang="es-ES" sz="4400" dirty="0" err="1" smtClean="0">
                <a:latin typeface="Tempus Sans ITC" panose="04020404030D07020202" pitchFamily="82" charset="0"/>
              </a:rPr>
              <a:t>Lektion</a:t>
            </a:r>
            <a:r>
              <a:rPr lang="es-ES" sz="4400" dirty="0" smtClean="0">
                <a:latin typeface="Tempus Sans ITC" panose="04020404030D07020202" pitchFamily="82" charset="0"/>
              </a:rPr>
              <a:t> 14</a:t>
            </a:r>
            <a:endParaRPr lang="es-ES" sz="4400" dirty="0">
              <a:latin typeface="Tempus Sans ITC" panose="04020404030D070202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79" y="24784"/>
            <a:ext cx="3025868" cy="30258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7" y="4386262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552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2135560" y="476672"/>
            <a:ext cx="82444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9875" algn="r"/>
                <a:tab pos="1530350" algn="r"/>
                <a:tab pos="1890713" algn="r"/>
                <a:tab pos="2970213" algn="r"/>
                <a:tab pos="3330575" algn="r"/>
                <a:tab pos="4410075" algn="r"/>
                <a:tab pos="4770438" algn="r"/>
                <a:tab pos="5832475" algn="r"/>
              </a:tabLst>
            </a:pPr>
            <a:r>
              <a:rPr lang="de-DE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	Wo ist das? Ordnen Sie zu (A–H).</a:t>
            </a:r>
            <a:endParaRPr lang="es-ES" dirty="0">
              <a:latin typeface="Tempus Sans ITC" pitchFamily="82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  <a:tab pos="1530350" algn="r"/>
                <a:tab pos="1890713" algn="r"/>
                <a:tab pos="2970213" algn="r"/>
                <a:tab pos="3330575" algn="r"/>
                <a:tab pos="4410075" algn="r"/>
                <a:tab pos="4770438" algn="r"/>
                <a:tab pos="5832475" algn="r"/>
              </a:tabLst>
            </a:pPr>
            <a:r>
              <a:rPr lang="de-DE" sz="1600" u="sng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de-DE" sz="1600" b="1" i="1" u="sng" dirty="0">
                <a:solidFill>
                  <a:srgbClr val="808080"/>
                </a:solidFill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de-DE" sz="1600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	   das Schlafzimmer     ____</a:t>
            </a:r>
            <a:r>
              <a:rPr lang="de-DE" sz="1600" u="sng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de-DE" sz="1600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das Badezimmer	</a:t>
            </a:r>
            <a:r>
              <a:rPr lang="de-DE" sz="1600" u="sng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	____</a:t>
            </a:r>
            <a:r>
              <a:rPr lang="de-DE" sz="1600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die Küche ____dasWohnzimmer</a:t>
            </a:r>
            <a:endParaRPr lang="es-ES" sz="1600" dirty="0">
              <a:latin typeface="Tempus Sans ITC" pitchFamily="82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r"/>
                <a:tab pos="1530350" algn="r"/>
                <a:tab pos="1890713" algn="r"/>
                <a:tab pos="2970213" algn="r"/>
                <a:tab pos="3330575" algn="r"/>
                <a:tab pos="4410075" algn="r"/>
                <a:tab pos="4770438" algn="r"/>
                <a:tab pos="5832475" algn="r"/>
              </a:tabLst>
            </a:pPr>
            <a:r>
              <a:rPr lang="de-DE" sz="1600" u="sng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  F  </a:t>
            </a:r>
            <a:r>
              <a:rPr lang="de-DE" sz="1600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das Dachgeschoss	      _____1. Stock	   _____ das </a:t>
            </a:r>
            <a:r>
              <a:rPr lang="de-DE" sz="1600" dirty="0" smtClean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Erdgeschoss</a:t>
            </a:r>
            <a:r>
              <a:rPr lang="de-DE" sz="1600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	      ______das Arbeitszimmer</a:t>
            </a:r>
            <a:endParaRPr lang="de-DE" sz="1600" dirty="0">
              <a:latin typeface="Tempus Sans ITC" pitchFamily="82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latin typeface="Tempus Sans ITC" pitchFamily="82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2351584" y="1844825"/>
            <a:ext cx="7560840" cy="4104456"/>
            <a:chOff x="1043" y="6812"/>
            <a:chExt cx="9602" cy="5127"/>
          </a:xfrm>
        </p:grpSpPr>
        <p:grpSp>
          <p:nvGrpSpPr>
            <p:cNvPr id="2109" name="Group 61"/>
            <p:cNvGrpSpPr>
              <a:grpSpLocks/>
            </p:cNvGrpSpPr>
            <p:nvPr/>
          </p:nvGrpSpPr>
          <p:grpSpPr bwMode="auto">
            <a:xfrm>
              <a:off x="1237" y="6812"/>
              <a:ext cx="9408" cy="5127"/>
              <a:chOff x="1237" y="6812"/>
              <a:chExt cx="9408" cy="5127"/>
            </a:xfrm>
          </p:grpSpPr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10800000">
                <a:off x="1324" y="6812"/>
                <a:ext cx="9241" cy="2050"/>
              </a:xfrm>
              <a:custGeom>
                <a:avLst/>
                <a:gdLst>
                  <a:gd name="G0" fmla="+- 3938 0 0"/>
                  <a:gd name="G1" fmla="+- 21600 0 3938"/>
                  <a:gd name="G2" fmla="*/ 3938 1 2"/>
                  <a:gd name="G3" fmla="+- 21600 0 G2"/>
                  <a:gd name="G4" fmla="+/ 3938 21600 2"/>
                  <a:gd name="G5" fmla="+/ G1 0 2"/>
                  <a:gd name="G6" fmla="*/ 21600 21600 3938"/>
                  <a:gd name="G7" fmla="*/ G6 1 2"/>
                  <a:gd name="G8" fmla="+- 21600 0 G7"/>
                  <a:gd name="G9" fmla="*/ 21600 1 2"/>
                  <a:gd name="G10" fmla="+- 3938 0 G9"/>
                  <a:gd name="G11" fmla="?: G10 G8 0"/>
                  <a:gd name="G12" fmla="?: G10 G7 21600"/>
                  <a:gd name="T0" fmla="*/ 19631 w 21600"/>
                  <a:gd name="T1" fmla="*/ 10800 h 21600"/>
                  <a:gd name="T2" fmla="*/ 10800 w 21600"/>
                  <a:gd name="T3" fmla="*/ 21600 h 21600"/>
                  <a:gd name="T4" fmla="*/ 1969 w 21600"/>
                  <a:gd name="T5" fmla="*/ 10800 h 21600"/>
                  <a:gd name="T6" fmla="*/ 10800 w 21600"/>
                  <a:gd name="T7" fmla="*/ 0 h 21600"/>
                  <a:gd name="T8" fmla="*/ 3769 w 21600"/>
                  <a:gd name="T9" fmla="*/ 3769 h 21600"/>
                  <a:gd name="T10" fmla="*/ 17831 w 21600"/>
                  <a:gd name="T11" fmla="*/ 178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38" y="21600"/>
                    </a:lnTo>
                    <a:lnTo>
                      <a:pt x="176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2116" name="Picture 68" descr="Ü1b_Arbeitszimmer_s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78" y="6903"/>
                <a:ext cx="5101" cy="1904"/>
              </a:xfrm>
              <a:prstGeom prst="rect">
                <a:avLst/>
              </a:prstGeom>
              <a:noFill/>
            </p:spPr>
          </p:pic>
          <p:pic>
            <p:nvPicPr>
              <p:cNvPr id="2115" name="Picture 67" descr="Ü1b_Zimmer_ba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50" y="8937"/>
                <a:ext cx="4762" cy="1450"/>
              </a:xfrm>
              <a:prstGeom prst="rect">
                <a:avLst/>
              </a:prstGeom>
              <a:noFill/>
            </p:spPr>
          </p:pic>
          <p:pic>
            <p:nvPicPr>
              <p:cNvPr id="2114" name="Picture 66" descr="Ü1b_Zimmer_kuech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37" y="10489"/>
                <a:ext cx="4762" cy="1450"/>
              </a:xfrm>
              <a:prstGeom prst="rect">
                <a:avLst/>
              </a:prstGeom>
              <a:noFill/>
            </p:spPr>
          </p:pic>
          <p:pic>
            <p:nvPicPr>
              <p:cNvPr id="2113" name="Picture 65" descr="Ü1b_Zimmer_schalfzimm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83" y="8937"/>
                <a:ext cx="4762" cy="1450"/>
              </a:xfrm>
              <a:prstGeom prst="rect">
                <a:avLst/>
              </a:prstGeom>
              <a:noFill/>
            </p:spPr>
          </p:pic>
          <p:sp>
            <p:nvSpPr>
              <p:cNvPr id="2112" name="AutoShape 64"/>
              <p:cNvSpPr>
                <a:spLocks noChangeShapeType="1"/>
              </p:cNvSpPr>
              <p:nvPr/>
            </p:nvSpPr>
            <p:spPr bwMode="auto">
              <a:xfrm>
                <a:off x="1323" y="10450"/>
                <a:ext cx="9241" cy="0"/>
              </a:xfrm>
              <a:prstGeom prst="straightConnector1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2111" name="Picture 63" descr="Ü1b_Zimmer_wohnzimme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83" y="10486"/>
                <a:ext cx="4762" cy="1453"/>
              </a:xfrm>
              <a:prstGeom prst="rect">
                <a:avLst/>
              </a:prstGeom>
              <a:noFill/>
            </p:spPr>
          </p:pic>
        </p:grpSp>
        <p:grpSp>
          <p:nvGrpSpPr>
            <p:cNvPr id="2067" name="Group 19"/>
            <p:cNvGrpSpPr>
              <a:grpSpLocks/>
            </p:cNvGrpSpPr>
            <p:nvPr/>
          </p:nvGrpSpPr>
          <p:grpSpPr bwMode="auto">
            <a:xfrm>
              <a:off x="1043" y="6997"/>
              <a:ext cx="5385" cy="4350"/>
              <a:chOff x="1043" y="6997"/>
              <a:chExt cx="5385" cy="4350"/>
            </a:xfrm>
          </p:grpSpPr>
          <p:grpSp>
            <p:nvGrpSpPr>
              <p:cNvPr id="2089" name="Group 41"/>
              <p:cNvGrpSpPr>
                <a:grpSpLocks/>
              </p:cNvGrpSpPr>
              <p:nvPr/>
            </p:nvGrpSpPr>
            <p:grpSpPr bwMode="auto">
              <a:xfrm>
                <a:off x="5876" y="6997"/>
                <a:ext cx="390" cy="390"/>
                <a:chOff x="9571" y="4602"/>
                <a:chExt cx="390" cy="390"/>
              </a:xfrm>
            </p:grpSpPr>
            <p:sp>
              <p:nvSpPr>
                <p:cNvPr id="2091" name="Oval 43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9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A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5441" y="9094"/>
                <a:ext cx="390" cy="390"/>
                <a:chOff x="9571" y="4602"/>
                <a:chExt cx="390" cy="390"/>
              </a:xfrm>
            </p:grpSpPr>
            <p:sp>
              <p:nvSpPr>
                <p:cNvPr id="2088" name="Oval 40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B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83" name="Group 35"/>
              <p:cNvGrpSpPr>
                <a:grpSpLocks/>
              </p:cNvGrpSpPr>
              <p:nvPr/>
            </p:nvGrpSpPr>
            <p:grpSpPr bwMode="auto">
              <a:xfrm>
                <a:off x="6025" y="9093"/>
                <a:ext cx="390" cy="390"/>
                <a:chOff x="9571" y="4602"/>
                <a:chExt cx="390" cy="390"/>
              </a:xfrm>
            </p:grpSpPr>
            <p:sp>
              <p:nvSpPr>
                <p:cNvPr id="2085" name="Oval 37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C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80" name="Group 32"/>
              <p:cNvGrpSpPr>
                <a:grpSpLocks/>
              </p:cNvGrpSpPr>
              <p:nvPr/>
            </p:nvGrpSpPr>
            <p:grpSpPr bwMode="auto">
              <a:xfrm>
                <a:off x="5420" y="10641"/>
                <a:ext cx="390" cy="390"/>
                <a:chOff x="9571" y="4602"/>
                <a:chExt cx="390" cy="390"/>
              </a:xfrm>
            </p:grpSpPr>
            <p:sp>
              <p:nvSpPr>
                <p:cNvPr id="2082" name="Oval 34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D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77" name="Group 29"/>
              <p:cNvGrpSpPr>
                <a:grpSpLocks/>
              </p:cNvGrpSpPr>
              <p:nvPr/>
            </p:nvGrpSpPr>
            <p:grpSpPr bwMode="auto">
              <a:xfrm>
                <a:off x="6038" y="10631"/>
                <a:ext cx="390" cy="390"/>
                <a:chOff x="9571" y="4602"/>
                <a:chExt cx="390" cy="390"/>
              </a:xfrm>
            </p:grpSpPr>
            <p:sp>
              <p:nvSpPr>
                <p:cNvPr id="2079" name="Oval 31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7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E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74" name="Group 26"/>
              <p:cNvGrpSpPr>
                <a:grpSpLocks/>
              </p:cNvGrpSpPr>
              <p:nvPr/>
            </p:nvGrpSpPr>
            <p:grpSpPr bwMode="auto">
              <a:xfrm>
                <a:off x="1967" y="7626"/>
                <a:ext cx="383" cy="384"/>
                <a:chOff x="1967" y="7626"/>
                <a:chExt cx="383" cy="384"/>
              </a:xfrm>
            </p:grpSpPr>
            <p:sp>
              <p:nvSpPr>
                <p:cNvPr id="2076" name="Oval 28"/>
                <p:cNvSpPr>
                  <a:spLocks noChangeArrowheads="1"/>
                </p:cNvSpPr>
                <p:nvPr/>
              </p:nvSpPr>
              <p:spPr bwMode="auto">
                <a:xfrm>
                  <a:off x="1974" y="7626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7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67" y="7637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F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71" name="Group 23"/>
              <p:cNvGrpSpPr>
                <a:grpSpLocks/>
              </p:cNvGrpSpPr>
              <p:nvPr/>
            </p:nvGrpSpPr>
            <p:grpSpPr bwMode="auto">
              <a:xfrm>
                <a:off x="1043" y="9587"/>
                <a:ext cx="408" cy="375"/>
                <a:chOff x="1043" y="9587"/>
                <a:chExt cx="408" cy="375"/>
              </a:xfrm>
            </p:grpSpPr>
            <p:sp>
              <p:nvSpPr>
                <p:cNvPr id="2073" name="Oval 25"/>
                <p:cNvSpPr>
                  <a:spLocks noChangeArrowheads="1"/>
                </p:cNvSpPr>
                <p:nvPr/>
              </p:nvSpPr>
              <p:spPr bwMode="auto">
                <a:xfrm>
                  <a:off x="1077" y="9587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7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043" y="9589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G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68" name="Group 20"/>
              <p:cNvGrpSpPr>
                <a:grpSpLocks/>
              </p:cNvGrpSpPr>
              <p:nvPr/>
            </p:nvGrpSpPr>
            <p:grpSpPr bwMode="auto">
              <a:xfrm>
                <a:off x="1059" y="10972"/>
                <a:ext cx="408" cy="375"/>
                <a:chOff x="1059" y="10972"/>
                <a:chExt cx="408" cy="375"/>
              </a:xfrm>
            </p:grpSpPr>
            <p:sp>
              <p:nvSpPr>
                <p:cNvPr id="2070" name="Oval 22"/>
                <p:cNvSpPr>
                  <a:spLocks noChangeArrowheads="1"/>
                </p:cNvSpPr>
                <p:nvPr/>
              </p:nvSpPr>
              <p:spPr bwMode="auto">
                <a:xfrm>
                  <a:off x="1093" y="10972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59" y="10974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H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1524001" y="1955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de-DE" sz="1000"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4439816" y="7647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empus Sans ITC" pitchFamily="82" charset="0"/>
              </a:rPr>
              <a:t>B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6672064" y="75541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empus Sans ITC" pitchFamily="82" charset="0"/>
              </a:rPr>
              <a:t>D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7968208" y="7647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empus Sans ITC" pitchFamily="82" charset="0"/>
              </a:rPr>
              <a:t>E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4439816" y="104344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empus Sans ITC" pitchFamily="82" charset="0"/>
              </a:rPr>
              <a:t>G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5663952" y="98072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empus Sans ITC" pitchFamily="82" charset="0"/>
              </a:rPr>
              <a:t>H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7752184" y="98072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empus Sans ITC" pitchFamily="8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804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1524000" y="188640"/>
            <a:ext cx="80778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latin typeface="Tempus Sans ITC" pitchFamily="82" charset="0"/>
                <a:ea typeface="Times New Roman" pitchFamily="18" charset="0"/>
                <a:cs typeface="Times New Roman" pitchFamily="18" charset="0"/>
              </a:rPr>
              <a:t>Wie heißen die Möbel auf dem Bild? Schreiben Sie die Wörter mit Artikel.</a:t>
            </a:r>
            <a:endParaRPr lang="es-ES" sz="2000" dirty="0">
              <a:latin typeface="Tempus Sans ITC" pitchFamily="82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43672" y="620689"/>
            <a:ext cx="6097588" cy="5718175"/>
            <a:chOff x="1043" y="5223"/>
            <a:chExt cx="9602" cy="9004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237" y="6812"/>
              <a:ext cx="9408" cy="5203"/>
              <a:chOff x="1237" y="6812"/>
              <a:chExt cx="9408" cy="5203"/>
            </a:xfrm>
          </p:grpSpPr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10800000">
                <a:off x="1324" y="6812"/>
                <a:ext cx="9241" cy="2050"/>
              </a:xfrm>
              <a:custGeom>
                <a:avLst/>
                <a:gdLst>
                  <a:gd name="G0" fmla="+- 3938 0 0"/>
                  <a:gd name="G1" fmla="+- 21600 0 3938"/>
                  <a:gd name="G2" fmla="*/ 3938 1 2"/>
                  <a:gd name="G3" fmla="+- 21600 0 G2"/>
                  <a:gd name="G4" fmla="+/ 3938 21600 2"/>
                  <a:gd name="G5" fmla="+/ G1 0 2"/>
                  <a:gd name="G6" fmla="*/ 21600 21600 3938"/>
                  <a:gd name="G7" fmla="*/ G6 1 2"/>
                  <a:gd name="G8" fmla="+- 21600 0 G7"/>
                  <a:gd name="G9" fmla="*/ 21600 1 2"/>
                  <a:gd name="G10" fmla="+- 3938 0 G9"/>
                  <a:gd name="G11" fmla="?: G10 G8 0"/>
                  <a:gd name="G12" fmla="?: G10 G7 21600"/>
                  <a:gd name="T0" fmla="*/ 19631 w 21600"/>
                  <a:gd name="T1" fmla="*/ 10800 h 21600"/>
                  <a:gd name="T2" fmla="*/ 10800 w 21600"/>
                  <a:gd name="T3" fmla="*/ 21600 h 21600"/>
                  <a:gd name="T4" fmla="*/ 1969 w 21600"/>
                  <a:gd name="T5" fmla="*/ 10800 h 21600"/>
                  <a:gd name="T6" fmla="*/ 10800 w 21600"/>
                  <a:gd name="T7" fmla="*/ 0 h 21600"/>
                  <a:gd name="T8" fmla="*/ 3769 w 21600"/>
                  <a:gd name="T9" fmla="*/ 3769 h 21600"/>
                  <a:gd name="T10" fmla="*/ 17831 w 21600"/>
                  <a:gd name="T11" fmla="*/ 1783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38" y="21600"/>
                    </a:lnTo>
                    <a:lnTo>
                      <a:pt x="176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2116" name="Picture 68" descr="Ü1b_Arbeitszimmer_s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78" y="6903"/>
                <a:ext cx="5101" cy="1904"/>
              </a:xfrm>
              <a:prstGeom prst="rect">
                <a:avLst/>
              </a:prstGeom>
              <a:noFill/>
            </p:spPr>
          </p:pic>
          <p:pic>
            <p:nvPicPr>
              <p:cNvPr id="2115" name="Picture 67" descr="Ü1b_Zimmer_ba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50" y="8937"/>
                <a:ext cx="4762" cy="1450"/>
              </a:xfrm>
              <a:prstGeom prst="rect">
                <a:avLst/>
              </a:prstGeom>
              <a:noFill/>
            </p:spPr>
          </p:pic>
          <p:pic>
            <p:nvPicPr>
              <p:cNvPr id="2114" name="Picture 66" descr="Ü1b_Zimmer_kuech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37" y="10489"/>
                <a:ext cx="4762" cy="1450"/>
              </a:xfrm>
              <a:prstGeom prst="rect">
                <a:avLst/>
              </a:prstGeom>
              <a:noFill/>
            </p:spPr>
          </p:pic>
          <p:pic>
            <p:nvPicPr>
              <p:cNvPr id="2113" name="Picture 65" descr="Ü1b_Zimmer_schalfzimm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83" y="8937"/>
                <a:ext cx="4762" cy="1450"/>
              </a:xfrm>
              <a:prstGeom prst="rect">
                <a:avLst/>
              </a:prstGeom>
              <a:noFill/>
            </p:spPr>
          </p:pic>
          <p:sp>
            <p:nvSpPr>
              <p:cNvPr id="2112" name="AutoShape 64"/>
              <p:cNvSpPr>
                <a:spLocks noChangeShapeType="1"/>
              </p:cNvSpPr>
              <p:nvPr/>
            </p:nvSpPr>
            <p:spPr bwMode="auto">
              <a:xfrm>
                <a:off x="1323" y="10450"/>
                <a:ext cx="9241" cy="0"/>
              </a:xfrm>
              <a:prstGeom prst="straightConnector1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2111" name="Picture 63" descr="Ü1b_Zimmer_wohnzimme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83" y="10486"/>
                <a:ext cx="4762" cy="1453"/>
              </a:xfrm>
              <a:prstGeom prst="rect">
                <a:avLst/>
              </a:prstGeom>
              <a:noFill/>
            </p:spPr>
          </p:pic>
          <p:sp>
            <p:nvSpPr>
              <p:cNvPr id="2110" name="Rectangle 62"/>
              <p:cNvSpPr>
                <a:spLocks noChangeArrowheads="1"/>
              </p:cNvSpPr>
              <p:nvPr/>
            </p:nvSpPr>
            <p:spPr bwMode="auto">
              <a:xfrm>
                <a:off x="1323" y="8875"/>
                <a:ext cx="9241" cy="3140"/>
              </a:xfrm>
              <a:prstGeom prst="rect">
                <a:avLst/>
              </a:prstGeom>
              <a:noFill/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1563" y="10975"/>
              <a:ext cx="8146" cy="3252"/>
              <a:chOff x="1563" y="10975"/>
              <a:chExt cx="8146" cy="3252"/>
            </a:xfrm>
          </p:grpSpPr>
          <p:sp>
            <p:nvSpPr>
              <p:cNvPr id="2108" name="AutoShape 60"/>
              <p:cNvSpPr>
                <a:spLocks noChangeShapeType="1"/>
              </p:cNvSpPr>
              <p:nvPr/>
            </p:nvSpPr>
            <p:spPr bwMode="auto">
              <a:xfrm rot="5400000" flipH="1">
                <a:off x="1411" y="11628"/>
                <a:ext cx="2764" cy="2236"/>
              </a:xfrm>
              <a:prstGeom prst="bentConnector3">
                <a:avLst>
                  <a:gd name="adj1" fmla="val -255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7" name="AutoShape 59"/>
              <p:cNvSpPr>
                <a:spLocks noChangeShapeType="1"/>
              </p:cNvSpPr>
              <p:nvPr/>
            </p:nvSpPr>
            <p:spPr bwMode="auto">
              <a:xfrm rot="10800000">
                <a:off x="2485" y="11553"/>
                <a:ext cx="2250" cy="1978"/>
              </a:xfrm>
              <a:prstGeom prst="bentConnector3">
                <a:avLst>
                  <a:gd name="adj1" fmla="val 99866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6" name="AutoShape 58"/>
              <p:cNvSpPr>
                <a:spLocks noChangeShapeType="1"/>
              </p:cNvSpPr>
              <p:nvPr/>
            </p:nvSpPr>
            <p:spPr bwMode="auto">
              <a:xfrm rot="10800000">
                <a:off x="2867" y="11553"/>
                <a:ext cx="2338" cy="1383"/>
              </a:xfrm>
              <a:prstGeom prst="bentConnector3">
                <a:avLst>
                  <a:gd name="adj1" fmla="val 99954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5" name="AutoShape 57"/>
              <p:cNvSpPr>
                <a:spLocks noChangeShapeType="1"/>
              </p:cNvSpPr>
              <p:nvPr/>
            </p:nvSpPr>
            <p:spPr bwMode="auto">
              <a:xfrm rot="10800000">
                <a:off x="3292" y="11553"/>
                <a:ext cx="2260" cy="878"/>
              </a:xfrm>
              <a:prstGeom prst="bentConnector3">
                <a:avLst>
                  <a:gd name="adj1" fmla="val 99954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4" name="AutoShape 56"/>
              <p:cNvSpPr>
                <a:spLocks noChangeShapeType="1"/>
              </p:cNvSpPr>
              <p:nvPr/>
            </p:nvSpPr>
            <p:spPr bwMode="auto">
              <a:xfrm rot="16200000">
                <a:off x="6922" y="11494"/>
                <a:ext cx="3153" cy="2116"/>
              </a:xfrm>
              <a:prstGeom prst="bentConnector3">
                <a:avLst>
                  <a:gd name="adj1" fmla="val 190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3" name="AutoShape 55"/>
              <p:cNvSpPr>
                <a:spLocks noChangeShapeType="1"/>
              </p:cNvSpPr>
              <p:nvPr/>
            </p:nvSpPr>
            <p:spPr bwMode="auto">
              <a:xfrm flipV="1">
                <a:off x="6915" y="11703"/>
                <a:ext cx="2055" cy="1828"/>
              </a:xfrm>
              <a:prstGeom prst="bentConnector3">
                <a:avLst>
                  <a:gd name="adj1" fmla="val 99949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2" name="AutoShape 54"/>
              <p:cNvSpPr>
                <a:spLocks noChangeShapeType="1"/>
              </p:cNvSpPr>
              <p:nvPr/>
            </p:nvSpPr>
            <p:spPr bwMode="auto">
              <a:xfrm flipV="1">
                <a:off x="5892" y="11519"/>
                <a:ext cx="1539" cy="912"/>
              </a:xfrm>
              <a:prstGeom prst="bentConnector3">
                <a:avLst>
                  <a:gd name="adj1" fmla="val 100519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1" name="AutoShape 53"/>
              <p:cNvSpPr>
                <a:spLocks noChangeShapeType="1"/>
              </p:cNvSpPr>
              <p:nvPr/>
            </p:nvSpPr>
            <p:spPr bwMode="auto">
              <a:xfrm flipV="1">
                <a:off x="6259" y="11679"/>
                <a:ext cx="1936" cy="1257"/>
              </a:xfrm>
              <a:prstGeom prst="bentConnector3">
                <a:avLst>
                  <a:gd name="adj1" fmla="val 100102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0" name="Text Box 52"/>
              <p:cNvSpPr txBox="1">
                <a:spLocks noChangeArrowheads="1"/>
              </p:cNvSpPr>
              <p:nvPr/>
            </p:nvSpPr>
            <p:spPr bwMode="auto">
              <a:xfrm>
                <a:off x="1563" y="13854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9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" name="Text Box 51"/>
              <p:cNvSpPr txBox="1">
                <a:spLocks noChangeArrowheads="1"/>
              </p:cNvSpPr>
              <p:nvPr/>
            </p:nvSpPr>
            <p:spPr bwMode="auto">
              <a:xfrm>
                <a:off x="2369" y="13236"/>
                <a:ext cx="5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10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8" name="Text Box 50"/>
              <p:cNvSpPr txBox="1">
                <a:spLocks noChangeArrowheads="1"/>
              </p:cNvSpPr>
              <p:nvPr/>
            </p:nvSpPr>
            <p:spPr bwMode="auto">
              <a:xfrm>
                <a:off x="2735" y="12650"/>
                <a:ext cx="5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12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7" name="Text Box 49"/>
              <p:cNvSpPr txBox="1">
                <a:spLocks noChangeArrowheads="1"/>
              </p:cNvSpPr>
              <p:nvPr/>
            </p:nvSpPr>
            <p:spPr bwMode="auto">
              <a:xfrm>
                <a:off x="3159" y="12136"/>
                <a:ext cx="5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11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6" name="Text Box 48"/>
              <p:cNvSpPr txBox="1">
                <a:spLocks noChangeArrowheads="1"/>
              </p:cNvSpPr>
              <p:nvPr/>
            </p:nvSpPr>
            <p:spPr bwMode="auto">
              <a:xfrm>
                <a:off x="7049" y="12136"/>
                <a:ext cx="5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13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5" name="Text Box 47"/>
              <p:cNvSpPr txBox="1">
                <a:spLocks noChangeArrowheads="1"/>
              </p:cNvSpPr>
              <p:nvPr/>
            </p:nvSpPr>
            <p:spPr bwMode="auto">
              <a:xfrm>
                <a:off x="7799" y="12648"/>
                <a:ext cx="5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14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4" name="Text Box 46"/>
              <p:cNvSpPr txBox="1">
                <a:spLocks noChangeArrowheads="1"/>
              </p:cNvSpPr>
              <p:nvPr/>
            </p:nvSpPr>
            <p:spPr bwMode="auto">
              <a:xfrm>
                <a:off x="8586" y="13246"/>
                <a:ext cx="5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15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3" name="Text Box 45"/>
              <p:cNvSpPr txBox="1">
                <a:spLocks noChangeArrowheads="1"/>
              </p:cNvSpPr>
              <p:nvPr/>
            </p:nvSpPr>
            <p:spPr bwMode="auto">
              <a:xfrm>
                <a:off x="9165" y="13841"/>
                <a:ext cx="5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16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043" y="6997"/>
              <a:ext cx="5385" cy="4350"/>
              <a:chOff x="1043" y="6997"/>
              <a:chExt cx="5385" cy="4350"/>
            </a:xfrm>
          </p:grpSpPr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5876" y="6997"/>
                <a:ext cx="390" cy="390"/>
                <a:chOff x="9571" y="4602"/>
                <a:chExt cx="390" cy="390"/>
              </a:xfrm>
            </p:grpSpPr>
            <p:sp>
              <p:nvSpPr>
                <p:cNvPr id="2091" name="Oval 43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9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A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5441" y="9094"/>
                <a:ext cx="390" cy="390"/>
                <a:chOff x="9571" y="4602"/>
                <a:chExt cx="390" cy="390"/>
              </a:xfrm>
            </p:grpSpPr>
            <p:sp>
              <p:nvSpPr>
                <p:cNvPr id="2088" name="Oval 40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B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6025" y="9093"/>
                <a:ext cx="390" cy="390"/>
                <a:chOff x="9571" y="4602"/>
                <a:chExt cx="390" cy="390"/>
              </a:xfrm>
            </p:grpSpPr>
            <p:sp>
              <p:nvSpPr>
                <p:cNvPr id="2085" name="Oval 37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C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5420" y="10641"/>
                <a:ext cx="390" cy="390"/>
                <a:chOff x="9571" y="4602"/>
                <a:chExt cx="390" cy="390"/>
              </a:xfrm>
            </p:grpSpPr>
            <p:sp>
              <p:nvSpPr>
                <p:cNvPr id="2082" name="Oval 34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D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6038" y="10631"/>
                <a:ext cx="390" cy="390"/>
                <a:chOff x="9571" y="4602"/>
                <a:chExt cx="390" cy="390"/>
              </a:xfrm>
            </p:grpSpPr>
            <p:sp>
              <p:nvSpPr>
                <p:cNvPr id="2079" name="Oval 31"/>
                <p:cNvSpPr>
                  <a:spLocks noChangeArrowheads="1"/>
                </p:cNvSpPr>
                <p:nvPr/>
              </p:nvSpPr>
              <p:spPr bwMode="auto">
                <a:xfrm>
                  <a:off x="9587" y="4618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7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571" y="4602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E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967" y="7626"/>
                <a:ext cx="383" cy="384"/>
                <a:chOff x="1967" y="7626"/>
                <a:chExt cx="383" cy="384"/>
              </a:xfrm>
            </p:grpSpPr>
            <p:sp>
              <p:nvSpPr>
                <p:cNvPr id="2076" name="Oval 28"/>
                <p:cNvSpPr>
                  <a:spLocks noChangeArrowheads="1"/>
                </p:cNvSpPr>
                <p:nvPr/>
              </p:nvSpPr>
              <p:spPr bwMode="auto">
                <a:xfrm>
                  <a:off x="1974" y="7626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7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67" y="7637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F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23"/>
              <p:cNvGrpSpPr>
                <a:grpSpLocks/>
              </p:cNvGrpSpPr>
              <p:nvPr/>
            </p:nvGrpSpPr>
            <p:grpSpPr bwMode="auto">
              <a:xfrm>
                <a:off x="1043" y="9587"/>
                <a:ext cx="408" cy="375"/>
                <a:chOff x="1043" y="9587"/>
                <a:chExt cx="408" cy="375"/>
              </a:xfrm>
            </p:grpSpPr>
            <p:sp>
              <p:nvSpPr>
                <p:cNvPr id="2073" name="Oval 25"/>
                <p:cNvSpPr>
                  <a:spLocks noChangeArrowheads="1"/>
                </p:cNvSpPr>
                <p:nvPr/>
              </p:nvSpPr>
              <p:spPr bwMode="auto">
                <a:xfrm>
                  <a:off x="1077" y="9587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7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043" y="9589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G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1059" y="10972"/>
                <a:ext cx="408" cy="375"/>
                <a:chOff x="1059" y="10972"/>
                <a:chExt cx="408" cy="375"/>
              </a:xfrm>
            </p:grpSpPr>
            <p:sp>
              <p:nvSpPr>
                <p:cNvPr id="2070" name="Oval 22"/>
                <p:cNvSpPr>
                  <a:spLocks noChangeArrowheads="1"/>
                </p:cNvSpPr>
                <p:nvPr/>
              </p:nvSpPr>
              <p:spPr bwMode="auto">
                <a:xfrm>
                  <a:off x="1093" y="10972"/>
                  <a:ext cx="374" cy="37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59" y="10974"/>
                  <a:ext cx="38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000">
                      <a:latin typeface="Arial" pitchFamily="34" charset="0"/>
                      <a:ea typeface="Times New Roman" pitchFamily="18" charset="0"/>
                      <a:cs typeface="Times New Roman" pitchFamily="18" charset="0"/>
                    </a:rPr>
                    <a:t>H</a:t>
                  </a:r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1781" y="5223"/>
              <a:ext cx="8815" cy="4708"/>
              <a:chOff x="1781" y="5223"/>
              <a:chExt cx="8815" cy="4708"/>
            </a:xfrm>
          </p:grpSpPr>
          <p:sp>
            <p:nvSpPr>
              <p:cNvPr id="2066" name="AutoShape 18"/>
              <p:cNvSpPr>
                <a:spLocks noChangeShapeType="1"/>
              </p:cNvSpPr>
              <p:nvPr/>
            </p:nvSpPr>
            <p:spPr bwMode="auto">
              <a:xfrm>
                <a:off x="1915" y="8719"/>
                <a:ext cx="1858" cy="1039"/>
              </a:xfrm>
              <a:prstGeom prst="bentConnector3">
                <a:avLst>
                  <a:gd name="adj1" fmla="val 88537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5" name="Text Box 17"/>
              <p:cNvSpPr txBox="1">
                <a:spLocks noChangeArrowheads="1"/>
              </p:cNvSpPr>
              <p:nvPr/>
            </p:nvSpPr>
            <p:spPr bwMode="auto">
              <a:xfrm>
                <a:off x="1781" y="8425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6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4" name="AutoShape 16"/>
              <p:cNvSpPr>
                <a:spLocks noChangeShapeType="1"/>
              </p:cNvSpPr>
              <p:nvPr/>
            </p:nvSpPr>
            <p:spPr bwMode="auto">
              <a:xfrm rot="10800000" flipV="1">
                <a:off x="7989" y="6625"/>
                <a:ext cx="1992" cy="1827"/>
              </a:xfrm>
              <a:prstGeom prst="bentConnector3">
                <a:avLst>
                  <a:gd name="adj1" fmla="val 100097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3" name="AutoShape 15"/>
              <p:cNvSpPr>
                <a:spLocks noChangeShapeType="1"/>
              </p:cNvSpPr>
              <p:nvPr/>
            </p:nvSpPr>
            <p:spPr bwMode="auto">
              <a:xfrm rot="10800000" flipV="1">
                <a:off x="7598" y="6059"/>
                <a:ext cx="2024" cy="2014"/>
              </a:xfrm>
              <a:prstGeom prst="bentConnector3">
                <a:avLst>
                  <a:gd name="adj1" fmla="val 100148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2" name="AutoShape 14"/>
              <p:cNvSpPr>
                <a:spLocks noChangeShapeType="1"/>
              </p:cNvSpPr>
              <p:nvPr/>
            </p:nvSpPr>
            <p:spPr bwMode="auto">
              <a:xfrm rot="10800000" flipV="1">
                <a:off x="7226" y="5524"/>
                <a:ext cx="2024" cy="2014"/>
              </a:xfrm>
              <a:prstGeom prst="bentConnector3">
                <a:avLst>
                  <a:gd name="adj1" fmla="val 100097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1" name="AutoShape 13"/>
              <p:cNvSpPr>
                <a:spLocks noChangeShapeType="1"/>
              </p:cNvSpPr>
              <p:nvPr/>
            </p:nvSpPr>
            <p:spPr bwMode="auto">
              <a:xfrm rot="16200000" flipH="1">
                <a:off x="4786" y="5943"/>
                <a:ext cx="2547" cy="1710"/>
              </a:xfrm>
              <a:prstGeom prst="bentConnector3">
                <a:avLst>
                  <a:gd name="adj1" fmla="val -42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0" name="AutoShape 12"/>
              <p:cNvSpPr>
                <a:spLocks noChangeShapeType="1"/>
              </p:cNvSpPr>
              <p:nvPr/>
            </p:nvSpPr>
            <p:spPr bwMode="auto">
              <a:xfrm>
                <a:off x="3065" y="6233"/>
                <a:ext cx="1267" cy="1039"/>
              </a:xfrm>
              <a:prstGeom prst="bentConnector3">
                <a:avLst>
                  <a:gd name="adj1" fmla="val 99528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9" name="AutoShape 11"/>
              <p:cNvSpPr>
                <a:spLocks noChangeShapeType="1"/>
              </p:cNvSpPr>
              <p:nvPr/>
            </p:nvSpPr>
            <p:spPr bwMode="auto">
              <a:xfrm rot="10800000" flipV="1">
                <a:off x="8716" y="7918"/>
                <a:ext cx="1718" cy="1593"/>
              </a:xfrm>
              <a:prstGeom prst="bentConnector3">
                <a:avLst>
                  <a:gd name="adj1" fmla="val 100171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8" name="AutoShape 10"/>
              <p:cNvSpPr>
                <a:spLocks noChangeShapeType="1"/>
              </p:cNvSpPr>
              <p:nvPr/>
            </p:nvSpPr>
            <p:spPr bwMode="auto">
              <a:xfrm rot="10800000" flipV="1">
                <a:off x="7821" y="8385"/>
                <a:ext cx="2775" cy="1546"/>
              </a:xfrm>
              <a:prstGeom prst="bentConnector3">
                <a:avLst>
                  <a:gd name="adj1" fmla="val 61366"/>
                </a:avLst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7058" y="5223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Text Box 8"/>
              <p:cNvSpPr txBox="1">
                <a:spLocks noChangeArrowheads="1"/>
              </p:cNvSpPr>
              <p:nvPr/>
            </p:nvSpPr>
            <p:spPr bwMode="auto">
              <a:xfrm>
                <a:off x="5069" y="5237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 dirty="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7450" y="5759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2916" y="5932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Text Box 5"/>
              <p:cNvSpPr txBox="1">
                <a:spLocks noChangeArrowheads="1"/>
              </p:cNvSpPr>
              <p:nvPr/>
            </p:nvSpPr>
            <p:spPr bwMode="auto">
              <a:xfrm>
                <a:off x="7848" y="6326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5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2" name="Text Box 4"/>
              <p:cNvSpPr txBox="1">
                <a:spLocks noChangeArrowheads="1"/>
              </p:cNvSpPr>
              <p:nvPr/>
            </p:nvSpPr>
            <p:spPr bwMode="auto">
              <a:xfrm>
                <a:off x="8580" y="7629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8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1" name="Text Box 3"/>
              <p:cNvSpPr txBox="1">
                <a:spLocks noChangeArrowheads="1"/>
              </p:cNvSpPr>
              <p:nvPr/>
            </p:nvSpPr>
            <p:spPr bwMode="auto">
              <a:xfrm>
                <a:off x="8755" y="8093"/>
                <a:ext cx="3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7</a:t>
                </a:r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1524001" y="1955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de-DE" sz="1000"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7176121" y="548680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die Lampe</a:t>
            </a:r>
            <a:endParaRPr lang="es-ES" dirty="0"/>
          </a:p>
        </p:txBody>
      </p:sp>
      <p:sp>
        <p:nvSpPr>
          <p:cNvPr id="74" name="73 Rectángulo"/>
          <p:cNvSpPr/>
          <p:nvPr/>
        </p:nvSpPr>
        <p:spPr>
          <a:xfrm>
            <a:off x="4511824" y="980728"/>
            <a:ext cx="106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das Regal</a:t>
            </a:r>
            <a:endParaRPr lang="es-ES" dirty="0"/>
          </a:p>
        </p:txBody>
      </p:sp>
      <p:sp>
        <p:nvSpPr>
          <p:cNvPr id="76" name="75 Rectángulo"/>
          <p:cNvSpPr/>
          <p:nvPr/>
        </p:nvSpPr>
        <p:spPr>
          <a:xfrm>
            <a:off x="5807969" y="54868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Stuhl</a:t>
            </a:r>
            <a:endParaRPr lang="es-ES" dirty="0"/>
          </a:p>
        </p:txBody>
      </p:sp>
      <p:sp>
        <p:nvSpPr>
          <p:cNvPr id="77" name="76 Rectángulo"/>
          <p:cNvSpPr/>
          <p:nvPr/>
        </p:nvSpPr>
        <p:spPr>
          <a:xfrm>
            <a:off x="7392145" y="836712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Tisch</a:t>
            </a:r>
            <a:endParaRPr lang="es-ES" dirty="0"/>
          </a:p>
        </p:txBody>
      </p:sp>
      <p:sp>
        <p:nvSpPr>
          <p:cNvPr id="78" name="77 Rectángulo"/>
          <p:cNvSpPr/>
          <p:nvPr/>
        </p:nvSpPr>
        <p:spPr>
          <a:xfrm>
            <a:off x="7536161" y="1196752"/>
            <a:ext cx="149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Computer</a:t>
            </a:r>
            <a:endParaRPr lang="es-ES" dirty="0"/>
          </a:p>
        </p:txBody>
      </p:sp>
      <p:sp>
        <p:nvSpPr>
          <p:cNvPr id="79" name="78 Rectángulo"/>
          <p:cNvSpPr/>
          <p:nvPr/>
        </p:nvSpPr>
        <p:spPr>
          <a:xfrm>
            <a:off x="3791745" y="2564904"/>
            <a:ext cx="184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das Waschbecken</a:t>
            </a:r>
            <a:endParaRPr lang="es-ES" dirty="0"/>
          </a:p>
        </p:txBody>
      </p:sp>
      <p:sp>
        <p:nvSpPr>
          <p:cNvPr id="80" name="79 Rectángulo"/>
          <p:cNvSpPr/>
          <p:nvPr/>
        </p:nvSpPr>
        <p:spPr>
          <a:xfrm>
            <a:off x="8184233" y="2348880"/>
            <a:ext cx="94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das Bett</a:t>
            </a:r>
            <a:endParaRPr lang="es-ES" dirty="0"/>
          </a:p>
        </p:txBody>
      </p:sp>
      <p:sp>
        <p:nvSpPr>
          <p:cNvPr id="81" name="80 Rectángulo"/>
          <p:cNvSpPr/>
          <p:nvPr/>
        </p:nvSpPr>
        <p:spPr>
          <a:xfrm>
            <a:off x="8112225" y="2060848"/>
            <a:ext cx="12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Schrank</a:t>
            </a:r>
            <a:endParaRPr lang="es-ES" dirty="0"/>
          </a:p>
        </p:txBody>
      </p:sp>
      <p:sp>
        <p:nvSpPr>
          <p:cNvPr id="82" name="81 Rectángulo"/>
          <p:cNvSpPr/>
          <p:nvPr/>
        </p:nvSpPr>
        <p:spPr>
          <a:xfrm>
            <a:off x="3719737" y="6011996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die Spüle</a:t>
            </a:r>
            <a:endParaRPr lang="es-ES" dirty="0"/>
          </a:p>
        </p:txBody>
      </p:sp>
      <p:sp>
        <p:nvSpPr>
          <p:cNvPr id="83" name="82 Rectángulo"/>
          <p:cNvSpPr/>
          <p:nvPr/>
        </p:nvSpPr>
        <p:spPr>
          <a:xfrm>
            <a:off x="4223793" y="5589240"/>
            <a:ext cx="101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Herd</a:t>
            </a:r>
            <a:endParaRPr lang="es-ES" dirty="0"/>
          </a:p>
        </p:txBody>
      </p:sp>
      <p:sp>
        <p:nvSpPr>
          <p:cNvPr id="84" name="83 Rectángulo"/>
          <p:cNvSpPr/>
          <p:nvPr/>
        </p:nvSpPr>
        <p:spPr>
          <a:xfrm>
            <a:off x="4655841" y="4941168"/>
            <a:ext cx="168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Kühlschrank</a:t>
            </a:r>
            <a:endParaRPr lang="es-ES" dirty="0"/>
          </a:p>
        </p:txBody>
      </p:sp>
      <p:sp>
        <p:nvSpPr>
          <p:cNvPr id="85" name="84 Rectángulo"/>
          <p:cNvSpPr/>
          <p:nvPr/>
        </p:nvSpPr>
        <p:spPr>
          <a:xfrm>
            <a:off x="4439817" y="5229200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die Waschmaschine</a:t>
            </a:r>
            <a:endParaRPr lang="es-ES" dirty="0"/>
          </a:p>
        </p:txBody>
      </p:sp>
      <p:sp>
        <p:nvSpPr>
          <p:cNvPr id="86" name="85 Rectángulo"/>
          <p:cNvSpPr/>
          <p:nvPr/>
        </p:nvSpPr>
        <p:spPr>
          <a:xfrm>
            <a:off x="6240016" y="4941168"/>
            <a:ext cx="96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das Sofa</a:t>
            </a:r>
            <a:endParaRPr lang="es-ES" dirty="0"/>
          </a:p>
        </p:txBody>
      </p:sp>
      <p:sp>
        <p:nvSpPr>
          <p:cNvPr id="87" name="86 Rectángulo"/>
          <p:cNvSpPr/>
          <p:nvPr/>
        </p:nvSpPr>
        <p:spPr>
          <a:xfrm>
            <a:off x="6600056" y="522920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Sessel</a:t>
            </a:r>
            <a:endParaRPr lang="es-ES" dirty="0"/>
          </a:p>
        </p:txBody>
      </p:sp>
      <p:sp>
        <p:nvSpPr>
          <p:cNvPr id="88" name="87 Rectángulo"/>
          <p:cNvSpPr/>
          <p:nvPr/>
        </p:nvSpPr>
        <p:spPr>
          <a:xfrm>
            <a:off x="6888089" y="5589240"/>
            <a:ext cx="127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der Teppich</a:t>
            </a:r>
            <a:endParaRPr lang="es-ES" dirty="0"/>
          </a:p>
        </p:txBody>
      </p:sp>
      <p:sp>
        <p:nvSpPr>
          <p:cNvPr id="89" name="88 Rectángulo"/>
          <p:cNvSpPr/>
          <p:nvPr/>
        </p:nvSpPr>
        <p:spPr>
          <a:xfrm>
            <a:off x="7392145" y="6021288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das Bild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8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ES" sz="3600" dirty="0" err="1">
                <a:latin typeface="Tempus Sans ITC" pitchFamily="82" charset="0"/>
              </a:rPr>
              <a:t>Aktivitäten</a:t>
            </a:r>
            <a:r>
              <a:rPr lang="es-ES" sz="3600" dirty="0">
                <a:latin typeface="Tempus Sans ITC" pitchFamily="82" charset="0"/>
              </a:rPr>
              <a:t> </a:t>
            </a:r>
            <a:r>
              <a:rPr lang="es-ES" sz="3600" dirty="0" err="1">
                <a:latin typeface="Tempus Sans ITC" pitchFamily="82" charset="0"/>
              </a:rPr>
              <a:t>im</a:t>
            </a:r>
            <a:r>
              <a:rPr lang="es-ES" sz="3600" dirty="0">
                <a:latin typeface="Tempus Sans ITC" pitchFamily="82" charset="0"/>
              </a:rPr>
              <a:t> </a:t>
            </a:r>
            <a:r>
              <a:rPr lang="es-ES" sz="3600" dirty="0" err="1">
                <a:latin typeface="Tempus Sans ITC" pitchFamily="82" charset="0"/>
              </a:rPr>
              <a:t>Haushalt</a:t>
            </a:r>
            <a:endParaRPr lang="es-ES" sz="3600" dirty="0">
              <a:latin typeface="Tempus Sans ITC" pitchFamily="82" charset="0"/>
            </a:endParaRPr>
          </a:p>
        </p:txBody>
      </p:sp>
      <p:pic>
        <p:nvPicPr>
          <p:cNvPr id="6" name="5 Imagen" descr="Bett ma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1124744"/>
            <a:ext cx="1944216" cy="1296144"/>
          </a:xfrm>
          <a:prstGeom prst="rect">
            <a:avLst/>
          </a:prstGeom>
        </p:spPr>
      </p:pic>
      <p:pic>
        <p:nvPicPr>
          <p:cNvPr id="11" name="10 Imagen" descr="Mit dem Hund Gassi ge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008" y="2636913"/>
            <a:ext cx="1872208" cy="1402349"/>
          </a:xfrm>
          <a:prstGeom prst="rect">
            <a:avLst/>
          </a:prstGeom>
        </p:spPr>
      </p:pic>
      <p:pic>
        <p:nvPicPr>
          <p:cNvPr id="12" name="11 Imagen" descr="Wäsche abhän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2708920"/>
            <a:ext cx="1826554" cy="1368152"/>
          </a:xfrm>
          <a:prstGeom prst="rect">
            <a:avLst/>
          </a:prstGeom>
        </p:spPr>
      </p:pic>
      <p:pic>
        <p:nvPicPr>
          <p:cNvPr id="13" name="12 Imagen" descr="Wäsche aufhäng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1544" y="2708920"/>
            <a:ext cx="1944216" cy="1345994"/>
          </a:xfrm>
          <a:prstGeom prst="rect">
            <a:avLst/>
          </a:prstGeom>
        </p:spPr>
      </p:pic>
      <p:pic>
        <p:nvPicPr>
          <p:cNvPr id="14" name="13 Imagen" descr="Zimmer aufräum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44273" y="3212976"/>
            <a:ext cx="1945557" cy="1296144"/>
          </a:xfrm>
          <a:prstGeom prst="rect">
            <a:avLst/>
          </a:prstGeom>
        </p:spPr>
      </p:pic>
      <p:pic>
        <p:nvPicPr>
          <p:cNvPr id="15" name="14 Imagen" descr="Bad_putz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1545" y="4365104"/>
            <a:ext cx="1800199" cy="1370248"/>
          </a:xfrm>
          <a:prstGeom prst="rect">
            <a:avLst/>
          </a:prstGeom>
        </p:spPr>
      </p:pic>
      <p:pic>
        <p:nvPicPr>
          <p:cNvPr id="17" name="16 Imagen" descr="bügeln_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39816" y="4365105"/>
            <a:ext cx="1481184" cy="1392837"/>
          </a:xfrm>
          <a:prstGeom prst="rect">
            <a:avLst/>
          </a:prstGeom>
        </p:spPr>
      </p:pic>
      <p:pic>
        <p:nvPicPr>
          <p:cNvPr id="18" name="17 Imagen" descr="Wäsche waschen_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95800" y="1124745"/>
            <a:ext cx="1368152" cy="1165779"/>
          </a:xfrm>
          <a:prstGeom prst="rect">
            <a:avLst/>
          </a:prstGeom>
        </p:spPr>
      </p:pic>
      <p:pic>
        <p:nvPicPr>
          <p:cNvPr id="16" name="15 Imagen" descr="Spülmaschine ausräum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6040" y="4221089"/>
            <a:ext cx="1440160" cy="1425613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4223792" y="227687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die </a:t>
            </a:r>
            <a:r>
              <a:rPr lang="es-ES" sz="1400" b="1" dirty="0" err="1"/>
              <a:t>Wäsche</a:t>
            </a:r>
            <a:r>
              <a:rPr lang="es-ES" sz="1400" b="1" dirty="0"/>
              <a:t> </a:t>
            </a:r>
            <a:r>
              <a:rPr lang="es-ES" sz="1400" b="1" dirty="0" err="1"/>
              <a:t>waschen</a:t>
            </a:r>
            <a:endParaRPr lang="es-ES_tradnl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528048" y="58052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die </a:t>
            </a:r>
            <a:r>
              <a:rPr lang="es-ES" sz="1400" b="1" dirty="0" err="1"/>
              <a:t>Spülmaschine</a:t>
            </a:r>
            <a:r>
              <a:rPr lang="es-ES" sz="1400" b="1" dirty="0"/>
              <a:t> </a:t>
            </a:r>
            <a:r>
              <a:rPr lang="es-ES" sz="1400" b="1" dirty="0" err="1">
                <a:solidFill>
                  <a:srgbClr val="FF0000"/>
                </a:solidFill>
              </a:rPr>
              <a:t>aus</a:t>
            </a:r>
            <a:r>
              <a:rPr lang="es-ES" sz="1400" b="1" dirty="0" err="1"/>
              <a:t>räumen</a:t>
            </a:r>
            <a:endParaRPr lang="es-ES_tradnl" sz="1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991544" y="580526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das </a:t>
            </a:r>
            <a:r>
              <a:rPr lang="es-ES" sz="1400" b="1" dirty="0" err="1"/>
              <a:t>Bad</a:t>
            </a:r>
            <a:r>
              <a:rPr lang="es-ES" sz="1400" b="1" dirty="0"/>
              <a:t> </a:t>
            </a:r>
            <a:r>
              <a:rPr lang="es-ES" sz="1400" b="1" dirty="0" err="1"/>
              <a:t>putzen</a:t>
            </a:r>
            <a:endParaRPr lang="es-ES_tradnl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151784" y="587727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bügeln</a:t>
            </a:r>
            <a:r>
              <a:rPr lang="es-ES" sz="1400" b="1" dirty="0"/>
              <a:t> </a:t>
            </a:r>
            <a:endParaRPr lang="es-ES_tradnl" sz="1400" b="1" dirty="0"/>
          </a:p>
        </p:txBody>
      </p:sp>
      <p:pic>
        <p:nvPicPr>
          <p:cNvPr id="23" name="22 Imagen" descr="Fenster putz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88288" y="4725144"/>
            <a:ext cx="1512168" cy="1512168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8616280" y="630932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das </a:t>
            </a:r>
            <a:r>
              <a:rPr lang="es-ES" sz="1400" b="1" dirty="0" err="1"/>
              <a:t>Fenster</a:t>
            </a:r>
            <a:r>
              <a:rPr lang="es-ES" sz="1400" b="1" dirty="0"/>
              <a:t> </a:t>
            </a:r>
            <a:r>
              <a:rPr lang="es-ES" sz="1400" b="1" dirty="0" err="1"/>
              <a:t>putzen</a:t>
            </a:r>
            <a:endParaRPr lang="es-ES_tradnl" sz="1400" b="1" dirty="0"/>
          </a:p>
        </p:txBody>
      </p:sp>
      <p:pic>
        <p:nvPicPr>
          <p:cNvPr id="26" name="25 Imagen" descr="Boden wische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44073" y="1052736"/>
            <a:ext cx="1264327" cy="1161668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6528048" y="227687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den </a:t>
            </a:r>
            <a:r>
              <a:rPr lang="es-ES" sz="1400" b="1" dirty="0" err="1"/>
              <a:t>Boden</a:t>
            </a:r>
            <a:r>
              <a:rPr lang="es-ES" sz="1400" b="1" dirty="0"/>
              <a:t> </a:t>
            </a:r>
            <a:r>
              <a:rPr lang="es-ES" sz="1400" b="1" dirty="0" err="1"/>
              <a:t>wischen</a:t>
            </a:r>
            <a:endParaRPr lang="es-ES_tradnl" sz="1400" b="1" dirty="0"/>
          </a:p>
        </p:txBody>
      </p:sp>
      <p:pic>
        <p:nvPicPr>
          <p:cNvPr id="28" name="27 Imagen" descr="Müll rausbringe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20336" y="0"/>
            <a:ext cx="1152128" cy="1219900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8723784" y="126876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den  </a:t>
            </a:r>
            <a:r>
              <a:rPr lang="es-ES" sz="1400" b="1" dirty="0" err="1"/>
              <a:t>Müll</a:t>
            </a:r>
            <a:r>
              <a:rPr lang="es-ES" sz="1400" b="1" dirty="0"/>
              <a:t> </a:t>
            </a:r>
            <a:r>
              <a:rPr lang="es-ES" sz="1400" b="1" dirty="0" err="1"/>
              <a:t>rausbringen</a:t>
            </a:r>
            <a:endParaRPr lang="es-ES_tradnl" sz="1400" b="1" dirty="0"/>
          </a:p>
        </p:txBody>
      </p:sp>
      <p:pic>
        <p:nvPicPr>
          <p:cNvPr id="30" name="29 Imagen" descr="Tisch deke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60296" y="1556793"/>
            <a:ext cx="1701844" cy="1281311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8760296" y="285293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den  </a:t>
            </a:r>
            <a:r>
              <a:rPr lang="es-ES" sz="1400" b="1" dirty="0" err="1"/>
              <a:t>Tisch</a:t>
            </a:r>
            <a:r>
              <a:rPr lang="es-ES" sz="1400" b="1" dirty="0"/>
              <a:t>  </a:t>
            </a:r>
            <a:r>
              <a:rPr lang="es-ES" sz="1400" b="1" dirty="0" err="1"/>
              <a:t>decken</a:t>
            </a:r>
            <a:endParaRPr lang="es-ES_tradnl" sz="1400" b="1" dirty="0"/>
          </a:p>
        </p:txBody>
      </p:sp>
    </p:spTree>
    <p:extLst>
      <p:ext uri="{BB962C8B-B14F-4D97-AF65-F5344CB8AC3E}">
        <p14:creationId xmlns:p14="http://schemas.microsoft.com/office/powerpoint/2010/main" val="23089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00591" y="559398"/>
            <a:ext cx="192741" cy="193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361950"/>
            <a:ext cx="70770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39" y="196662"/>
            <a:ext cx="7031131" cy="64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114</Words>
  <Application>Microsoft Office PowerPoint</Application>
  <PresentationFormat>Panorámica</PresentationFormat>
  <Paragraphs>70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Tempus Sans ITC</vt:lpstr>
      <vt:lpstr>Times New Roman</vt:lpstr>
      <vt:lpstr>Tema de Office</vt:lpstr>
      <vt:lpstr>Wortschatz zur Lektion 14</vt:lpstr>
      <vt:lpstr>Presentación de PowerPoint</vt:lpstr>
      <vt:lpstr>Presentación de PowerPoint</vt:lpstr>
      <vt:lpstr>Aktivitäten im Haushalt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Wortschatz zur Lektion 14</dc:title>
  <dc:creator>LOURDES</dc:creator>
  <cp:lastModifiedBy>LOURDES</cp:lastModifiedBy>
  <cp:revision>5</cp:revision>
  <dcterms:created xsi:type="dcterms:W3CDTF">2018-02-27T11:47:03Z</dcterms:created>
  <dcterms:modified xsi:type="dcterms:W3CDTF">2018-04-26T08:18:54Z</dcterms:modified>
</cp:coreProperties>
</file>