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11263" y="1173482"/>
            <a:ext cx="9308394" cy="3006634"/>
          </a:xfrm>
        </p:spPr>
        <p:txBody>
          <a:bodyPr anchor="t"/>
          <a:lstStyle/>
          <a:p>
            <a:r>
              <a:rPr lang="es-ES" sz="4000" b="1" smtClean="0">
                <a:solidFill>
                  <a:srgbClr val="FFFF00"/>
                </a:solidFill>
              </a:rPr>
              <a:t>Las competencias lingüística y de conciencia y expresión cultural</a:t>
            </a:r>
            <a:r>
              <a:rPr lang="es-ES" sz="4800" smtClean="0"/>
              <a:t/>
            </a:r>
            <a:br>
              <a:rPr lang="es-ES" sz="4800" smtClean="0"/>
            </a:br>
            <a:endParaRPr lang="es-ES" sz="480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955" y="2883490"/>
            <a:ext cx="5920185" cy="34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9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9376" y="1567542"/>
            <a:ext cx="6317001" cy="4545875"/>
          </a:xfrm>
        </p:spPr>
        <p:txBody>
          <a:bodyPr anchor="t"/>
          <a:lstStyle/>
          <a:p>
            <a:r>
              <a:rPr lang="es-ES" sz="2800" smtClean="0"/>
              <a:t>- Indicadores globales y generales que determinan la capacidad para desarrollarse en todos los ámbitos de la vida.</a:t>
            </a:r>
            <a:br>
              <a:rPr lang="es-ES" sz="2800" smtClean="0"/>
            </a:br>
            <a:r>
              <a:rPr lang="es-ES" sz="2800" smtClean="0"/>
              <a:t>- Sirven para valernos en el campo laboral, social, familiar, etc.</a:t>
            </a:r>
            <a:br>
              <a:rPr lang="es-ES" sz="2800" smtClean="0"/>
            </a:br>
            <a:r>
              <a:rPr lang="es-ES" sz="2800" smtClean="0"/>
              <a:t>- Introducidos a partir de la Ley Orgánica de la Educación o LOE.</a:t>
            </a:r>
            <a:endParaRPr lang="es-ES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4326" y="662580"/>
            <a:ext cx="8825658" cy="604517"/>
          </a:xfrm>
        </p:spPr>
        <p:txBody>
          <a:bodyPr>
            <a:normAutofit/>
          </a:bodyPr>
          <a:lstStyle/>
          <a:p>
            <a:r>
              <a:rPr lang="es-ES" sz="2800" smtClean="0">
                <a:solidFill>
                  <a:srgbClr val="FFFF00"/>
                </a:solidFill>
              </a:rPr>
              <a:t>¿Qué SON LAS COMPETENCIAS?</a:t>
            </a:r>
            <a:endParaRPr lang="es-ES" sz="280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269" y="1567542"/>
            <a:ext cx="4359730" cy="34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2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434" y="2586443"/>
            <a:ext cx="6222640" cy="3683727"/>
          </a:xfrm>
        </p:spPr>
        <p:txBody>
          <a:bodyPr anchor="t"/>
          <a:lstStyle/>
          <a:p>
            <a:r>
              <a:rPr lang="es-ES" sz="2800" smtClean="0"/>
              <a:t>- En el aula de idiomas adquiere una importancia primordial</a:t>
            </a:r>
            <a:br>
              <a:rPr lang="es-ES" sz="2800" smtClean="0"/>
            </a:br>
            <a:r>
              <a:rPr lang="es-ES" sz="2800" smtClean="0"/>
              <a:t>- Se trabajan y evalúan cuatro destrezas. En todas ellas es primordial la competencia lingüística.</a:t>
            </a:r>
            <a:br>
              <a:rPr lang="es-ES" sz="2800" smtClean="0"/>
            </a:br>
            <a:r>
              <a:rPr lang="es-ES" sz="2800" smtClean="0"/>
              <a:t>- Puede desarrollar aspectos de otras competencias.</a:t>
            </a:r>
            <a:br>
              <a:rPr lang="es-ES" sz="2800" smtClean="0"/>
            </a:br>
            <a:endParaRPr lang="es-ES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24326" y="1449977"/>
            <a:ext cx="6264748" cy="927463"/>
          </a:xfrm>
        </p:spPr>
        <p:txBody>
          <a:bodyPr>
            <a:normAutofit fontScale="92500"/>
          </a:bodyPr>
          <a:lstStyle/>
          <a:p>
            <a:r>
              <a:rPr lang="es-ES" sz="2800" smtClean="0">
                <a:solidFill>
                  <a:srgbClr val="FFFF00"/>
                </a:solidFill>
              </a:rPr>
              <a:t>importancia DE LA COMPETENCIA LINGÜÍSTICA EN EL AULA DE IDIOMAS</a:t>
            </a:r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4" name="AutoShape 2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4928206" y="1658981"/>
            <a:ext cx="4170737" cy="3696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" name="AutoShape 4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307975" y="-2697163"/>
            <a:ext cx="6705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7436498" y="2056788"/>
            <a:ext cx="2684338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98" y="2056788"/>
            <a:ext cx="4185397" cy="371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58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>
                <a:solidFill>
                  <a:srgbClr val="FFFF00"/>
                </a:solidFill>
              </a:rPr>
              <a:t>¿Engloban algunas competencias otras competencias menores?</a:t>
            </a:r>
            <a:endParaRPr lang="es-ES">
              <a:solidFill>
                <a:srgbClr val="FFFF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46112" y="2024744"/>
            <a:ext cx="7844745" cy="4467496"/>
          </a:xfrm>
        </p:spPr>
        <p:txBody>
          <a:bodyPr/>
          <a:lstStyle/>
          <a:p>
            <a:r>
              <a:rPr lang="es-ES" smtClean="0"/>
              <a:t>La competencia lingüística y la competencia matemática tienen un peso e importancia tan grande que cabe preguntarse si estas competencia englobarían a otras de las competencias.</a:t>
            </a:r>
          </a:p>
          <a:p>
            <a:r>
              <a:rPr lang="es-ES" smtClean="0"/>
              <a:t>El trabajo en estas competencias ayuda, en todo caso, al desarrollo de otras subcompetencias.</a:t>
            </a:r>
          </a:p>
          <a:p>
            <a:r>
              <a:rPr lang="es-ES" smtClean="0"/>
              <a:t>En el caso de la competencia lingüística (en el aula de Lengua Española o idiomas) conlleva el aprendizaje de la competencia de conciencia y expresión cultural</a:t>
            </a:r>
          </a:p>
          <a:p>
            <a:r>
              <a:rPr lang="es-ES" smtClean="0"/>
              <a:t>En el caso de la competencia matemática (en el aula de matemáticas) conlleva el aprendizaje de la competencia de aprender a aprender de manera prominente.</a:t>
            </a:r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857" y="2480310"/>
            <a:ext cx="3550511" cy="266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7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433" y="2056789"/>
            <a:ext cx="6928035" cy="4213382"/>
          </a:xfrm>
        </p:spPr>
        <p:txBody>
          <a:bodyPr anchor="t"/>
          <a:lstStyle/>
          <a:p>
            <a:r>
              <a:rPr lang="es-ES" sz="2800" smtClean="0"/>
              <a:t>- En el marco actual, las competencias vienen reflejadas en la descripción de las evaluaciones (ley, programación…)</a:t>
            </a:r>
            <a:br>
              <a:rPr lang="es-ES" sz="2800" smtClean="0"/>
            </a:br>
            <a:r>
              <a:rPr lang="es-ES" sz="2800" smtClean="0"/>
              <a:t>- Se observa una falta de aplicación generalizada de la evaluación de las competencias (por el uso de antiguos métodos de evaluación</a:t>
            </a:r>
            <a:br>
              <a:rPr lang="es-ES" sz="2800" smtClean="0"/>
            </a:br>
            <a:endParaRPr lang="es-ES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0289" y="979714"/>
            <a:ext cx="6264748" cy="927463"/>
          </a:xfrm>
        </p:spPr>
        <p:txBody>
          <a:bodyPr>
            <a:normAutofit lnSpcReduction="10000"/>
          </a:bodyPr>
          <a:lstStyle/>
          <a:p>
            <a:r>
              <a:rPr lang="es-ES" sz="2800" smtClean="0">
                <a:solidFill>
                  <a:srgbClr val="FFFF00"/>
                </a:solidFill>
              </a:rPr>
              <a:t>¿Cómo evaluar las competencias?</a:t>
            </a:r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5" name="AutoShape 4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307975" y="-2697163"/>
            <a:ext cx="6705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7436498" y="2056788"/>
            <a:ext cx="2684338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183" y="2295605"/>
            <a:ext cx="3552850" cy="2851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4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6433" y="2056789"/>
            <a:ext cx="6549213" cy="4383200"/>
          </a:xfrm>
        </p:spPr>
        <p:txBody>
          <a:bodyPr anchor="t"/>
          <a:lstStyle/>
          <a:p>
            <a:r>
              <a:rPr lang="es-ES" sz="2400" smtClean="0"/>
              <a:t>- Énfasis en el aprendizaje de aspectos culturales (humor, costumbres, etc.)</a:t>
            </a:r>
            <a:br>
              <a:rPr lang="es-ES" sz="2400" smtClean="0"/>
            </a:br>
            <a:r>
              <a:rPr lang="es-ES" sz="2400" smtClean="0"/>
              <a:t>- Desarrollo reforzado de aspectos lingüísticos (pronunciación, entonación, giros, etc.)</a:t>
            </a:r>
            <a:br>
              <a:rPr lang="es-ES" sz="2400" smtClean="0"/>
            </a:br>
            <a:r>
              <a:rPr lang="es-ES" sz="2400" smtClean="0"/>
              <a:t>- Actividad global y dinámica como alternativa al aprendizaje mecánico y pasivo.</a:t>
            </a:r>
            <a:br>
              <a:rPr lang="es-ES" sz="2400" smtClean="0"/>
            </a:br>
            <a:r>
              <a:rPr lang="es-ES" sz="2400" smtClean="0"/>
              <a:t>- Improvisación y creatividad como aspectos adicionales aprendidos.</a:t>
            </a:r>
            <a:r>
              <a:rPr lang="es-ES" sz="2800" smtClean="0"/>
              <a:t/>
            </a:r>
            <a:br>
              <a:rPr lang="es-ES" sz="2800" smtClean="0"/>
            </a:br>
            <a:endParaRPr lang="es-ES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0289" y="979714"/>
            <a:ext cx="6264748" cy="927463"/>
          </a:xfrm>
        </p:spPr>
        <p:txBody>
          <a:bodyPr>
            <a:normAutofit fontScale="77500" lnSpcReduction="20000"/>
          </a:bodyPr>
          <a:lstStyle/>
          <a:p>
            <a:r>
              <a:rPr lang="es-ES" sz="2800" smtClean="0">
                <a:solidFill>
                  <a:srgbClr val="FFFF00"/>
                </a:solidFill>
              </a:rPr>
              <a:t>Las competencias lingüística y de conciencia y expresión cultural y el teatro en inglés</a:t>
            </a:r>
            <a:endParaRPr lang="es-ES" sz="2800">
              <a:solidFill>
                <a:srgbClr val="FFFF00"/>
              </a:solidFill>
            </a:endParaRPr>
          </a:p>
        </p:txBody>
      </p:sp>
      <p:sp>
        <p:nvSpPr>
          <p:cNvPr id="5" name="AutoShape 4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307975" y="-2697163"/>
            <a:ext cx="6705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7436498" y="2056788"/>
            <a:ext cx="2684338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33" y="2392855"/>
            <a:ext cx="4087586" cy="26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92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8422" y="1286081"/>
            <a:ext cx="7803247" cy="4944902"/>
          </a:xfrm>
        </p:spPr>
        <p:txBody>
          <a:bodyPr anchor="t"/>
          <a:lstStyle/>
          <a:p>
            <a:r>
              <a:rPr lang="es-ES" sz="2400" smtClean="0"/>
              <a:t>- Las competencias son vitales para evaluar al individuo y sus capacidades diversas.</a:t>
            </a:r>
            <a:br>
              <a:rPr lang="es-ES" sz="2400" smtClean="0"/>
            </a:br>
            <a:r>
              <a:rPr lang="es-ES" sz="2400" smtClean="0"/>
              <a:t>- Necesidad de evaluar las competencias y que no queden solamente expresadas a nivel de intenciones.</a:t>
            </a:r>
            <a:br>
              <a:rPr lang="es-ES" sz="2400" smtClean="0"/>
            </a:br>
            <a:r>
              <a:rPr lang="es-ES" sz="2400" smtClean="0"/>
              <a:t>- La competencia lingüística adquiere un papel muy prominente en el aula de idiomas (y en las cuatro destrezas).</a:t>
            </a:r>
            <a:br>
              <a:rPr lang="es-ES" sz="2400" smtClean="0"/>
            </a:br>
            <a:r>
              <a:rPr lang="es-ES" sz="2400" smtClean="0"/>
              <a:t>- La competencia de conciencia y expresión cultural es aprendida actualmente de forma sistemática en el aula de idiomas.</a:t>
            </a:r>
            <a:br>
              <a:rPr lang="es-ES" sz="2400" smtClean="0"/>
            </a:br>
            <a:r>
              <a:rPr lang="es-ES" sz="2400" smtClean="0"/>
              <a:t>- El teatro puede ayudar a desarrollar estas competencias en nuevos aspectos  </a:t>
            </a:r>
            <a:r>
              <a:rPr lang="es-ES" sz="2800" smtClean="0"/>
              <a:t/>
            </a:r>
            <a:br>
              <a:rPr lang="es-ES" sz="2800" smtClean="0"/>
            </a:br>
            <a:endParaRPr lang="es-ES" sz="280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60289" y="470263"/>
            <a:ext cx="6264748" cy="927463"/>
          </a:xfrm>
        </p:spPr>
        <p:txBody>
          <a:bodyPr>
            <a:normAutofit/>
          </a:bodyPr>
          <a:lstStyle/>
          <a:p>
            <a:r>
              <a:rPr lang="es-ES" sz="4000" smtClean="0">
                <a:solidFill>
                  <a:srgbClr val="FFFF00"/>
                </a:solidFill>
              </a:rPr>
              <a:t>conclusión</a:t>
            </a:r>
            <a:endParaRPr lang="es-ES" sz="4000">
              <a:solidFill>
                <a:srgbClr val="FFFF00"/>
              </a:solidFill>
            </a:endParaRPr>
          </a:p>
        </p:txBody>
      </p:sp>
      <p:sp>
        <p:nvSpPr>
          <p:cNvPr id="5" name="AutoShape 4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307975" y="-2697163"/>
            <a:ext cx="67056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6" name="AutoShape 6" descr="Resultado de imagen de competencia linguistica"/>
          <p:cNvSpPr>
            <a:spLocks noChangeAspect="1" noChangeArrowheads="1"/>
          </p:cNvSpPr>
          <p:nvPr/>
        </p:nvSpPr>
        <p:spPr bwMode="auto">
          <a:xfrm>
            <a:off x="7436498" y="2056788"/>
            <a:ext cx="2684338" cy="237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669" y="2302056"/>
            <a:ext cx="3148829" cy="353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47</TotalTime>
  <Words>233</Words>
  <Application>Microsoft Office PowerPoint</Application>
  <PresentationFormat>Panorámica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Ion</vt:lpstr>
      <vt:lpstr>Las competencias lingüística y de conciencia y expresión cultural </vt:lpstr>
      <vt:lpstr>- Indicadores globales y generales que determinan la capacidad para desarrollarse en todos los ámbitos de la vida. - Sirven para valernos en el campo laboral, social, familiar, etc. - Introducidos a partir de la Ley Orgánica de la Educación o LOE.</vt:lpstr>
      <vt:lpstr>- En el aula de idiomas adquiere una importancia primordial - Se trabajan y evalúan cuatro destrezas. En todas ellas es primordial la competencia lingüística. - Puede desarrollar aspectos de otras competencias. </vt:lpstr>
      <vt:lpstr>¿Engloban algunas competencias otras competencias menores?</vt:lpstr>
      <vt:lpstr>- En el marco actual, las competencias vienen reflejadas en la descripción de las evaluaciones (ley, programación…) - Se observa una falta de aplicación generalizada de la evaluación de las competencias (por el uso de antiguos métodos de evaluación </vt:lpstr>
      <vt:lpstr>- Énfasis en el aprendizaje de aspectos culturales (humor, costumbres, etc.) - Desarrollo reforzado de aspectos lingüísticos (pronunciación, entonación, giros, etc.) - Actividad global y dinámica como alternativa al aprendizaje mecánico y pasivo. - Improvisación y creatividad como aspectos adicionales aprendidos. </vt:lpstr>
      <vt:lpstr>- Las competencias son vitales para evaluar al individuo y sus capacidades diversas. - Necesidad de evaluar las competencias y que no queden solamente expresadas a nivel de intenciones. - La competencia lingüística adquiere un papel muy prominente en el aula de idiomas (y en las cuatro destrezas). - La competencia de conciencia y expresión cultural es aprendida actualmente de forma sistemática en el aula de idiomas. - El teatro puede ayudar a desarrollar estas competencias en nuevos aspectos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competencias lingüística y de conciencia y expresión cultural</dc:title>
  <dc:creator>Usuario de Windows</dc:creator>
  <cp:lastModifiedBy>Usuario de Windows</cp:lastModifiedBy>
  <cp:revision>16</cp:revision>
  <dcterms:created xsi:type="dcterms:W3CDTF">2018-01-30T12:33:11Z</dcterms:created>
  <dcterms:modified xsi:type="dcterms:W3CDTF">2018-01-30T13:20:46Z</dcterms:modified>
</cp:coreProperties>
</file>