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Nunito"/>
      <p:regular r:id="rId9"/>
      <p:bold r:id="rId10"/>
      <p:italic r:id="rId11"/>
      <p:boldItalic r:id="rId12"/>
    </p:embeddedFont>
    <p:embeddedFont>
      <p:font typeface="Maven Pro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italic.fntdata"/><Relationship Id="rId10" Type="http://schemas.openxmlformats.org/officeDocument/2006/relationships/font" Target="fonts/Nunito-bold.fntdata"/><Relationship Id="rId13" Type="http://schemas.openxmlformats.org/officeDocument/2006/relationships/font" Target="fonts/MavenPro-regular.fntdata"/><Relationship Id="rId12" Type="http://schemas.openxmlformats.org/officeDocument/2006/relationships/font" Target="fonts/Nuni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Nunito-regular.fntdata"/><Relationship Id="rId14" Type="http://schemas.openxmlformats.org/officeDocument/2006/relationships/font" Target="fonts/MavenPr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TRATAMIENTO DE LA LECTURA Y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SU EVALUACIÓN.</a:t>
            </a:r>
            <a:endParaRPr/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CEIP HUERTA RETIRO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9EAD3"/>
        </a:soli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TRATAMIENTO DE LA LECTURA</a:t>
            </a:r>
            <a:endParaRPr/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 u="sng"/>
              <a:t>LECTURA COMO MEDIO.</a:t>
            </a:r>
            <a:endParaRPr b="1" sz="1500" u="sng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500" u="sng"/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</a:pPr>
            <a:r>
              <a:rPr b="1" lang="es" sz="1400"/>
              <a:t>PROYECTO DE LEGUA</a:t>
            </a:r>
            <a:r>
              <a:rPr b="1" lang="es" sz="1200"/>
              <a:t> (</a:t>
            </a:r>
            <a:r>
              <a:rPr b="1" lang="es" sz="1000"/>
              <a:t>ejemplo Lazarillo de Tormes/ El Quijote...</a:t>
            </a:r>
            <a:r>
              <a:rPr b="1" lang="es" sz="1200"/>
              <a:t>).</a:t>
            </a:r>
            <a:endParaRPr b="1" sz="12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es" sz="1400"/>
              <a:t>RESOLUCIÓN DE PROBLEMAS.</a:t>
            </a:r>
            <a:endParaRPr b="1"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es" sz="1400"/>
              <a:t>TRABAJO </a:t>
            </a:r>
            <a:r>
              <a:rPr b="1" lang="es" sz="1400"/>
              <a:t>COOPERATIVO.</a:t>
            </a:r>
            <a:endParaRPr b="1"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es" sz="1400"/>
              <a:t>TÉCNICAS DE ESTUDIOS.</a:t>
            </a:r>
            <a:endParaRPr b="1" sz="1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9EAD3"/>
        </a:solidFill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TRATAMIENTO DE LA LECTURA</a:t>
            </a:r>
            <a:endParaRPr/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800" u="sng"/>
              <a:t>LECTURA COMO FIN</a:t>
            </a:r>
            <a:endParaRPr b="1" sz="1800" u="sng"/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</a:pPr>
            <a:r>
              <a:rPr b="1" lang="es" sz="1200"/>
              <a:t>FOMENTO DE LA LECTURA.</a:t>
            </a:r>
            <a:endParaRPr b="1" sz="1200"/>
          </a:p>
          <a:p>
            <a:pPr indent="-311150" lvl="0" marL="9144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s" sz="1000"/>
              <a:t>Leer en familia.</a:t>
            </a:r>
            <a:endParaRPr b="1" sz="1000"/>
          </a:p>
          <a:p>
            <a:pPr indent="-311150" lvl="0" marL="9144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s" sz="1000"/>
              <a:t>Pasaporte escolar.</a:t>
            </a:r>
            <a:endParaRPr b="1" sz="1000"/>
          </a:p>
          <a:p>
            <a:pPr indent="-311150" lvl="0" marL="9144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s" sz="1000"/>
              <a:t>Recomendación de libros. (R</a:t>
            </a:r>
            <a:r>
              <a:rPr b="1" lang="es" sz="1000"/>
              <a:t>evista digital, radio escolar  y a</a:t>
            </a:r>
            <a:r>
              <a:rPr b="1" lang="es" sz="1000"/>
              <a:t>udiorecomendaciones en telegram)</a:t>
            </a:r>
            <a:endParaRPr b="1" sz="1000"/>
          </a:p>
          <a:p>
            <a:pPr indent="-292100" lvl="0" marL="9144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b="1" lang="es" sz="1000"/>
              <a:t>Concurso al mejor lector.</a:t>
            </a:r>
            <a:endParaRPr b="1" sz="1000"/>
          </a:p>
          <a:p>
            <a:pPr indent="-3048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b="1" lang="es" sz="1200"/>
              <a:t>DISEÑO DE ACTIVIDADES DE LECTOESCRITURA EN TODAS UDIS DE CADA ÁREA.</a:t>
            </a:r>
            <a:endParaRPr b="1" sz="1200"/>
          </a:p>
          <a:p>
            <a:pPr indent="-3048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b="1" lang="es" sz="1200"/>
              <a:t>ESTRATEGIAS PARA LA  MEJORA DE LA LECTURA.</a:t>
            </a:r>
            <a:endParaRPr b="1" sz="1200"/>
          </a:p>
          <a:p>
            <a:pPr indent="-3048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b="1" lang="es" sz="1200"/>
              <a:t>FICHAS DE COMPRENSIÓN.</a:t>
            </a:r>
            <a:endParaRPr b="1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9EAD3"/>
        </a:solidFill>
      </p:bgPr>
    </p:bg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EVALUACIÓN</a:t>
            </a:r>
            <a:r>
              <a:rPr lang="es"/>
              <a:t> DE LA LECTURA</a:t>
            </a:r>
            <a:endParaRPr/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/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</a:pPr>
            <a:r>
              <a:rPr b="1" lang="es" sz="1200"/>
              <a:t>APARTADO SOBRE COMPRENSIÓN LECTORA EN PRUEBAS ESCRITAS</a:t>
            </a:r>
            <a:r>
              <a:rPr b="1" lang="es" sz="1200"/>
              <a:t>. </a:t>
            </a:r>
            <a:endParaRPr b="1" sz="1200"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b="1" lang="es" sz="1200"/>
              <a:t>REGISTRO EN EL CUADERNO DE TUTOR.</a:t>
            </a:r>
            <a:endParaRPr b="1" sz="1200"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b="1" lang="es" sz="1200"/>
              <a:t>INFORME DE COMPETENCIAS EN SUBAPARTADO DE LA COMPETENCIA LINGÜÍSTICA.</a:t>
            </a:r>
            <a:endParaRPr b="1" sz="1200"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b="1" lang="es" sz="1200"/>
              <a:t>REGISTRO DE FICHAS DE COMPRENSIÓN.</a:t>
            </a:r>
            <a:endParaRPr b="1" sz="1200"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b="1" lang="es" sz="1200"/>
              <a:t>RÚBRICAS DE </a:t>
            </a:r>
            <a:r>
              <a:rPr b="1" lang="es" sz="1200"/>
              <a:t>EVALUACIÓN</a:t>
            </a:r>
            <a:r>
              <a:rPr b="1" lang="es" sz="1200"/>
              <a:t> ESPECÍFICAS.</a:t>
            </a:r>
            <a:endParaRPr b="1" sz="1200"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b="1" lang="es" sz="1200"/>
              <a:t>RÚBRICAS DE TAREAS O UNIDADES</a:t>
            </a:r>
            <a:endParaRPr b="1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