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4" r:id="rId9"/>
    <p:sldId id="265" r:id="rId10"/>
    <p:sldId id="266"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33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A53ABF-556C-4670-BB55-1F3A8A245864}" type="datetimeFigureOut">
              <a:rPr lang="es-ES" smtClean="0"/>
              <a:t>13/03/2018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F773B0-BF21-4FCC-A2D8-30DDB5BEF1BE}" type="slidenum">
              <a:rPr lang="es-ES" smtClean="0"/>
              <a:t>‹Nº›</a:t>
            </a:fld>
            <a:endParaRPr lang="es-ES"/>
          </a:p>
        </p:txBody>
      </p:sp>
    </p:spTree>
    <p:extLst>
      <p:ext uri="{BB962C8B-B14F-4D97-AF65-F5344CB8AC3E}">
        <p14:creationId xmlns:p14="http://schemas.microsoft.com/office/powerpoint/2010/main" val="2207819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B3F773B0-BF21-4FCC-A2D8-30DDB5BEF1BE}" type="slidenum">
              <a:rPr lang="es-ES" smtClean="0"/>
              <a:t>1</a:t>
            </a:fld>
            <a:endParaRPr lang="es-ES"/>
          </a:p>
        </p:txBody>
      </p:sp>
    </p:spTree>
    <p:extLst>
      <p:ext uri="{BB962C8B-B14F-4D97-AF65-F5344CB8AC3E}">
        <p14:creationId xmlns:p14="http://schemas.microsoft.com/office/powerpoint/2010/main" val="86464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F6A08374-1F76-4DF0-A5B1-85BC7B521AE1}" type="datetimeFigureOut">
              <a:rPr lang="es-ES" smtClean="0"/>
              <a:t>13/03/2018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0108F03-7F46-4629-A823-0B900AA1F30A}" type="slidenum">
              <a:rPr lang="es-ES" smtClean="0"/>
              <a:t>‹Nº›</a:t>
            </a:fld>
            <a:endParaRPr lang="es-ES" dirty="0"/>
          </a:p>
        </p:txBody>
      </p:sp>
    </p:spTree>
    <p:extLst>
      <p:ext uri="{BB962C8B-B14F-4D97-AF65-F5344CB8AC3E}">
        <p14:creationId xmlns:p14="http://schemas.microsoft.com/office/powerpoint/2010/main" val="3850902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F6A08374-1F76-4DF0-A5B1-85BC7B521AE1}" type="datetimeFigureOut">
              <a:rPr lang="es-ES" smtClean="0"/>
              <a:t>13/03/2018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0108F03-7F46-4629-A823-0B900AA1F30A}" type="slidenum">
              <a:rPr lang="es-ES" smtClean="0"/>
              <a:t>‹Nº›</a:t>
            </a:fld>
            <a:endParaRPr lang="es-ES" dirty="0"/>
          </a:p>
        </p:txBody>
      </p:sp>
    </p:spTree>
    <p:extLst>
      <p:ext uri="{BB962C8B-B14F-4D97-AF65-F5344CB8AC3E}">
        <p14:creationId xmlns:p14="http://schemas.microsoft.com/office/powerpoint/2010/main" val="618267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F6A08374-1F76-4DF0-A5B1-85BC7B521AE1}" type="datetimeFigureOut">
              <a:rPr lang="es-ES" smtClean="0"/>
              <a:t>13/03/2018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0108F03-7F46-4629-A823-0B900AA1F30A}" type="slidenum">
              <a:rPr lang="es-ES" smtClean="0"/>
              <a:t>‹Nº›</a:t>
            </a:fld>
            <a:endParaRPr lang="es-ES" dirty="0"/>
          </a:p>
        </p:txBody>
      </p:sp>
    </p:spTree>
    <p:extLst>
      <p:ext uri="{BB962C8B-B14F-4D97-AF65-F5344CB8AC3E}">
        <p14:creationId xmlns:p14="http://schemas.microsoft.com/office/powerpoint/2010/main" val="2474717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F6A08374-1F76-4DF0-A5B1-85BC7B521AE1}" type="datetimeFigureOut">
              <a:rPr lang="es-ES" smtClean="0"/>
              <a:t>13/03/2018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0108F03-7F46-4629-A823-0B900AA1F30A}" type="slidenum">
              <a:rPr lang="es-ES" smtClean="0"/>
              <a:t>‹Nº›</a:t>
            </a:fld>
            <a:endParaRPr lang="es-ES" dirty="0"/>
          </a:p>
        </p:txBody>
      </p:sp>
    </p:spTree>
    <p:extLst>
      <p:ext uri="{BB962C8B-B14F-4D97-AF65-F5344CB8AC3E}">
        <p14:creationId xmlns:p14="http://schemas.microsoft.com/office/powerpoint/2010/main" val="3655176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F6A08374-1F76-4DF0-A5B1-85BC7B521AE1}" type="datetimeFigureOut">
              <a:rPr lang="es-ES" smtClean="0"/>
              <a:t>13/03/2018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0108F03-7F46-4629-A823-0B900AA1F30A}" type="slidenum">
              <a:rPr lang="es-ES" smtClean="0"/>
              <a:t>‹Nº›</a:t>
            </a:fld>
            <a:endParaRPr lang="es-ES" dirty="0"/>
          </a:p>
        </p:txBody>
      </p:sp>
    </p:spTree>
    <p:extLst>
      <p:ext uri="{BB962C8B-B14F-4D97-AF65-F5344CB8AC3E}">
        <p14:creationId xmlns:p14="http://schemas.microsoft.com/office/powerpoint/2010/main" val="240544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F6A08374-1F76-4DF0-A5B1-85BC7B521AE1}" type="datetimeFigureOut">
              <a:rPr lang="es-ES" smtClean="0"/>
              <a:t>13/03/2018</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90108F03-7F46-4629-A823-0B900AA1F30A}" type="slidenum">
              <a:rPr lang="es-ES" smtClean="0"/>
              <a:t>‹Nº›</a:t>
            </a:fld>
            <a:endParaRPr lang="es-ES" dirty="0"/>
          </a:p>
        </p:txBody>
      </p:sp>
    </p:spTree>
    <p:extLst>
      <p:ext uri="{BB962C8B-B14F-4D97-AF65-F5344CB8AC3E}">
        <p14:creationId xmlns:p14="http://schemas.microsoft.com/office/powerpoint/2010/main" val="1539391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F6A08374-1F76-4DF0-A5B1-85BC7B521AE1}" type="datetimeFigureOut">
              <a:rPr lang="es-ES" smtClean="0"/>
              <a:t>13/03/2018</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90108F03-7F46-4629-A823-0B900AA1F30A}" type="slidenum">
              <a:rPr lang="es-ES" smtClean="0"/>
              <a:t>‹Nº›</a:t>
            </a:fld>
            <a:endParaRPr lang="es-ES" dirty="0"/>
          </a:p>
        </p:txBody>
      </p:sp>
    </p:spTree>
    <p:extLst>
      <p:ext uri="{BB962C8B-B14F-4D97-AF65-F5344CB8AC3E}">
        <p14:creationId xmlns:p14="http://schemas.microsoft.com/office/powerpoint/2010/main" val="3813918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F6A08374-1F76-4DF0-A5B1-85BC7B521AE1}" type="datetimeFigureOut">
              <a:rPr lang="es-ES" smtClean="0"/>
              <a:t>13/03/2018</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90108F03-7F46-4629-A823-0B900AA1F30A}" type="slidenum">
              <a:rPr lang="es-ES" smtClean="0"/>
              <a:t>‹Nº›</a:t>
            </a:fld>
            <a:endParaRPr lang="es-ES" dirty="0"/>
          </a:p>
        </p:txBody>
      </p:sp>
    </p:spTree>
    <p:extLst>
      <p:ext uri="{BB962C8B-B14F-4D97-AF65-F5344CB8AC3E}">
        <p14:creationId xmlns:p14="http://schemas.microsoft.com/office/powerpoint/2010/main" val="2708527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6A08374-1F76-4DF0-A5B1-85BC7B521AE1}" type="datetimeFigureOut">
              <a:rPr lang="es-ES" smtClean="0"/>
              <a:t>13/03/2018</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90108F03-7F46-4629-A823-0B900AA1F30A}" type="slidenum">
              <a:rPr lang="es-ES" smtClean="0"/>
              <a:t>‹Nº›</a:t>
            </a:fld>
            <a:endParaRPr lang="es-ES" dirty="0"/>
          </a:p>
        </p:txBody>
      </p:sp>
    </p:spTree>
    <p:extLst>
      <p:ext uri="{BB962C8B-B14F-4D97-AF65-F5344CB8AC3E}">
        <p14:creationId xmlns:p14="http://schemas.microsoft.com/office/powerpoint/2010/main" val="420242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6A08374-1F76-4DF0-A5B1-85BC7B521AE1}" type="datetimeFigureOut">
              <a:rPr lang="es-ES" smtClean="0"/>
              <a:t>13/03/2018</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90108F03-7F46-4629-A823-0B900AA1F30A}" type="slidenum">
              <a:rPr lang="es-ES" smtClean="0"/>
              <a:t>‹Nº›</a:t>
            </a:fld>
            <a:endParaRPr lang="es-ES" dirty="0"/>
          </a:p>
        </p:txBody>
      </p:sp>
    </p:spTree>
    <p:extLst>
      <p:ext uri="{BB962C8B-B14F-4D97-AF65-F5344CB8AC3E}">
        <p14:creationId xmlns:p14="http://schemas.microsoft.com/office/powerpoint/2010/main" val="1319015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6A08374-1F76-4DF0-A5B1-85BC7B521AE1}" type="datetimeFigureOut">
              <a:rPr lang="es-ES" smtClean="0"/>
              <a:t>13/03/2018</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90108F03-7F46-4629-A823-0B900AA1F30A}" type="slidenum">
              <a:rPr lang="es-ES" smtClean="0"/>
              <a:t>‹Nº›</a:t>
            </a:fld>
            <a:endParaRPr lang="es-ES" dirty="0"/>
          </a:p>
        </p:txBody>
      </p:sp>
    </p:spTree>
    <p:extLst>
      <p:ext uri="{BB962C8B-B14F-4D97-AF65-F5344CB8AC3E}">
        <p14:creationId xmlns:p14="http://schemas.microsoft.com/office/powerpoint/2010/main" val="3292847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08374-1F76-4DF0-A5B1-85BC7B521AE1}" type="datetimeFigureOut">
              <a:rPr lang="es-ES" smtClean="0"/>
              <a:t>13/03/2018</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108F03-7F46-4629-A823-0B900AA1F30A}" type="slidenum">
              <a:rPr lang="es-ES" smtClean="0"/>
              <a:t>‹Nº›</a:t>
            </a:fld>
            <a:endParaRPr lang="es-ES" dirty="0"/>
          </a:p>
        </p:txBody>
      </p:sp>
    </p:spTree>
    <p:extLst>
      <p:ext uri="{BB962C8B-B14F-4D97-AF65-F5344CB8AC3E}">
        <p14:creationId xmlns:p14="http://schemas.microsoft.com/office/powerpoint/2010/main" val="3170157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algn="just"/>
            <a:r>
              <a:rPr lang="es-ES" dirty="0"/>
              <a:t>Principales métodos modernos de enseñanza para cuerda frotada, dirigidos a alumnos de corta edad. Análisis y aplicación en las aulas de conservatorios andaluces.</a:t>
            </a:r>
          </a:p>
        </p:txBody>
      </p:sp>
      <p:sp>
        <p:nvSpPr>
          <p:cNvPr id="3" name="2 Subtítulo"/>
          <p:cNvSpPr>
            <a:spLocks noGrp="1"/>
          </p:cNvSpPr>
          <p:nvPr>
            <p:ph type="subTitle" idx="1"/>
          </p:nvPr>
        </p:nvSpPr>
        <p:spPr>
          <a:xfrm>
            <a:off x="1259632" y="5301208"/>
            <a:ext cx="6400800" cy="481608"/>
          </a:xfrm>
        </p:spPr>
        <p:txBody>
          <a:bodyPr>
            <a:noAutofit/>
          </a:bodyPr>
          <a:lstStyle/>
          <a:p>
            <a:pPr algn="just"/>
            <a:r>
              <a:rPr lang="es-ES" sz="1800" dirty="0"/>
              <a:t>Nuevas estrategias metodológicas innovadoras  en el campo de las enseñanzas artísticas musicales, dirigidas a la familia de la cuerda frotada</a:t>
            </a:r>
          </a:p>
          <a:p>
            <a:pPr algn="just"/>
            <a:endParaRPr lang="es-ES" sz="1400" dirty="0"/>
          </a:p>
          <a:p>
            <a:pPr algn="just"/>
            <a:r>
              <a:rPr lang="es-ES" sz="1400" dirty="0"/>
              <a:t>Carlos García Carrasco, profesor de violonchelo del conservatorio de Jerez</a:t>
            </a:r>
          </a:p>
        </p:txBody>
      </p:sp>
    </p:spTree>
    <p:extLst>
      <p:ext uri="{BB962C8B-B14F-4D97-AF65-F5344CB8AC3E}">
        <p14:creationId xmlns:p14="http://schemas.microsoft.com/office/powerpoint/2010/main" val="257946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a:effectLst>
                  <a:outerShdw blurRad="38100" dist="38100" dir="2700000" algn="tl">
                    <a:srgbClr val="000000">
                      <a:alpha val="43137"/>
                    </a:srgbClr>
                  </a:outerShdw>
                </a:effectLst>
              </a:rPr>
              <a:t>5. Bibliografía</a:t>
            </a:r>
          </a:p>
        </p:txBody>
      </p:sp>
      <p:sp>
        <p:nvSpPr>
          <p:cNvPr id="3" name="2 Marcador de contenido"/>
          <p:cNvSpPr>
            <a:spLocks noGrp="1"/>
          </p:cNvSpPr>
          <p:nvPr>
            <p:ph idx="1"/>
          </p:nvPr>
        </p:nvSpPr>
        <p:spPr/>
        <p:txBody>
          <a:bodyPr>
            <a:normAutofit/>
          </a:bodyPr>
          <a:lstStyle/>
          <a:p>
            <a:r>
              <a:rPr lang="es-ES" sz="1400" dirty="0" err="1"/>
              <a:t>Dilek</a:t>
            </a:r>
            <a:r>
              <a:rPr lang="es-ES" sz="1400" dirty="0"/>
              <a:t> </a:t>
            </a:r>
            <a:r>
              <a:rPr lang="es-ES" sz="1400" dirty="0" err="1"/>
              <a:t>Gokturk</a:t>
            </a:r>
            <a:r>
              <a:rPr lang="es-ES" sz="1400" dirty="0"/>
              <a:t> </a:t>
            </a:r>
            <a:r>
              <a:rPr lang="es-ES" sz="1400" dirty="0" err="1"/>
              <a:t>Cary</a:t>
            </a:r>
            <a:r>
              <a:rPr lang="es-ES" sz="1400" dirty="0"/>
              <a:t>, </a:t>
            </a:r>
            <a:r>
              <a:rPr lang="es-ES" sz="1400" dirty="0" err="1"/>
              <a:t>Comparing</a:t>
            </a:r>
            <a:r>
              <a:rPr lang="es-ES" sz="1400" dirty="0"/>
              <a:t> </a:t>
            </a:r>
            <a:r>
              <a:rPr lang="es-ES" sz="1400" dirty="0" err="1"/>
              <a:t>two</a:t>
            </a:r>
            <a:r>
              <a:rPr lang="es-ES" sz="1400" dirty="0"/>
              <a:t> </a:t>
            </a:r>
            <a:r>
              <a:rPr lang="es-ES" sz="1400" dirty="0" err="1"/>
              <a:t>contemporary</a:t>
            </a:r>
            <a:r>
              <a:rPr lang="es-ES" sz="1400" dirty="0"/>
              <a:t> </a:t>
            </a:r>
            <a:r>
              <a:rPr lang="es-ES" sz="1400" dirty="0" err="1"/>
              <a:t>violin</a:t>
            </a:r>
            <a:r>
              <a:rPr lang="es-ES" sz="1400" dirty="0"/>
              <a:t> </a:t>
            </a:r>
            <a:r>
              <a:rPr lang="es-ES" sz="1400" dirty="0" err="1"/>
              <a:t>teaching</a:t>
            </a:r>
            <a:r>
              <a:rPr lang="es-ES" sz="1400" dirty="0"/>
              <a:t> </a:t>
            </a:r>
            <a:r>
              <a:rPr lang="es-ES" sz="1400" dirty="0" err="1"/>
              <a:t>methods</a:t>
            </a:r>
            <a:r>
              <a:rPr lang="es-ES" sz="1400" dirty="0"/>
              <a:t>: Suzuki and </a:t>
            </a:r>
            <a:r>
              <a:rPr lang="es-ES" sz="1400" dirty="0" err="1"/>
              <a:t>Rolland</a:t>
            </a:r>
            <a:r>
              <a:rPr lang="es-ES" sz="1400" dirty="0"/>
              <a:t>, </a:t>
            </a:r>
            <a:r>
              <a:rPr lang="es-ES" sz="1400" dirty="0" err="1"/>
              <a:t>may</a:t>
            </a:r>
            <a:r>
              <a:rPr lang="es-ES" sz="1400" dirty="0"/>
              <a:t> 2011, Cilt.19 nº2, Kastamonu </a:t>
            </a:r>
            <a:r>
              <a:rPr lang="es-ES" sz="1400" dirty="0" err="1"/>
              <a:t>Egitim</a:t>
            </a:r>
            <a:r>
              <a:rPr lang="es-ES" sz="1400" dirty="0"/>
              <a:t> </a:t>
            </a:r>
            <a:r>
              <a:rPr lang="es-ES" sz="1400" dirty="0" err="1"/>
              <a:t>Dergisi</a:t>
            </a:r>
            <a:r>
              <a:rPr lang="es-ES" sz="1400" dirty="0"/>
              <a:t> 401-408</a:t>
            </a:r>
          </a:p>
          <a:p>
            <a:r>
              <a:rPr lang="es-ES" sz="1400" dirty="0" err="1"/>
              <a:t>The</a:t>
            </a:r>
            <a:r>
              <a:rPr lang="es-ES" sz="1400" dirty="0"/>
              <a:t> American Suzuki </a:t>
            </a:r>
            <a:r>
              <a:rPr lang="es-ES" sz="1400" dirty="0" err="1"/>
              <a:t>Institute</a:t>
            </a:r>
            <a:r>
              <a:rPr lang="es-ES" sz="1400" dirty="0"/>
              <a:t> of </a:t>
            </a:r>
            <a:r>
              <a:rPr lang="es-ES" sz="1400" dirty="0" err="1"/>
              <a:t>the</a:t>
            </a:r>
            <a:r>
              <a:rPr lang="es-ES" sz="1400" dirty="0"/>
              <a:t> </a:t>
            </a:r>
            <a:r>
              <a:rPr lang="es-ES" sz="1400" dirty="0" err="1"/>
              <a:t>University</a:t>
            </a:r>
            <a:r>
              <a:rPr lang="es-ES" sz="1400" dirty="0"/>
              <a:t> of Wisconsin. Stevens Point, profesor residente</a:t>
            </a:r>
          </a:p>
          <a:p>
            <a:r>
              <a:rPr lang="es-ES" sz="1400" dirty="0" err="1"/>
              <a:t>Kurt</a:t>
            </a:r>
            <a:r>
              <a:rPr lang="es-ES" sz="1400" dirty="0"/>
              <a:t> </a:t>
            </a:r>
            <a:r>
              <a:rPr lang="es-ES" sz="1400" dirty="0" err="1"/>
              <a:t>Sassmanhaus</a:t>
            </a:r>
            <a:r>
              <a:rPr lang="es-ES" sz="1400" dirty="0"/>
              <a:t>, </a:t>
            </a:r>
            <a:r>
              <a:rPr lang="es-ES" sz="1400" dirty="0" err="1"/>
              <a:t>Songs</a:t>
            </a:r>
            <a:r>
              <a:rPr lang="es-ES" sz="1400" dirty="0"/>
              <a:t> of </a:t>
            </a:r>
            <a:r>
              <a:rPr lang="es-ES" sz="1400" dirty="0" err="1"/>
              <a:t>my</a:t>
            </a:r>
            <a:r>
              <a:rPr lang="es-ES" sz="1400" dirty="0"/>
              <a:t> </a:t>
            </a:r>
            <a:r>
              <a:rPr lang="es-ES" sz="1400" dirty="0" err="1"/>
              <a:t>Father</a:t>
            </a:r>
            <a:r>
              <a:rPr lang="es-ES" sz="1400" dirty="0"/>
              <a:t>, </a:t>
            </a:r>
            <a:r>
              <a:rPr lang="es-ES" sz="1400" dirty="0" err="1"/>
              <a:t>The</a:t>
            </a:r>
            <a:r>
              <a:rPr lang="es-ES" sz="1400" dirty="0"/>
              <a:t> </a:t>
            </a:r>
            <a:r>
              <a:rPr lang="es-ES" sz="1400" dirty="0" err="1"/>
              <a:t>Strad</a:t>
            </a:r>
            <a:r>
              <a:rPr lang="es-ES" sz="1400" dirty="0"/>
              <a:t> 119, </a:t>
            </a:r>
            <a:r>
              <a:rPr lang="es-ES" sz="1400" dirty="0" err="1"/>
              <a:t>September</a:t>
            </a:r>
            <a:r>
              <a:rPr lang="es-ES" sz="1400" dirty="0"/>
              <a:t> 63/64</a:t>
            </a:r>
          </a:p>
          <a:p>
            <a:r>
              <a:rPr lang="es-ES" sz="1400" dirty="0"/>
              <a:t>Maite Abad, Profesora Suzuki de la Universidad de Navarra. Artículo sobre el método Suzuki.</a:t>
            </a:r>
          </a:p>
          <a:p>
            <a:r>
              <a:rPr lang="es-ES" sz="1400" dirty="0" err="1"/>
              <a:t>Denese</a:t>
            </a:r>
            <a:r>
              <a:rPr lang="es-ES" sz="1400" dirty="0"/>
              <a:t> </a:t>
            </a:r>
            <a:r>
              <a:rPr lang="es-ES" sz="1400" dirty="0" err="1"/>
              <a:t>Odegaard</a:t>
            </a:r>
            <a:r>
              <a:rPr lang="es-ES" sz="1400" dirty="0"/>
              <a:t>, </a:t>
            </a:r>
            <a:r>
              <a:rPr lang="es-ES" sz="1400" dirty="0" err="1"/>
              <a:t>Asses</a:t>
            </a:r>
            <a:r>
              <a:rPr lang="es-ES" sz="1400" dirty="0"/>
              <a:t> </a:t>
            </a:r>
            <a:r>
              <a:rPr lang="es-ES" sz="1400" dirty="0" err="1"/>
              <a:t>for</a:t>
            </a:r>
            <a:r>
              <a:rPr lang="es-ES" sz="1400" dirty="0"/>
              <a:t> </a:t>
            </a:r>
            <a:r>
              <a:rPr lang="es-ES" sz="1400" dirty="0" err="1"/>
              <a:t>Success</a:t>
            </a:r>
            <a:r>
              <a:rPr lang="es-ES" sz="1400" dirty="0"/>
              <a:t>, ASTA </a:t>
            </a:r>
            <a:r>
              <a:rPr lang="es-ES" sz="1400" dirty="0" err="1"/>
              <a:t>publications</a:t>
            </a:r>
            <a:r>
              <a:rPr lang="es-ES" sz="1400" dirty="0"/>
              <a:t>, </a:t>
            </a:r>
            <a:r>
              <a:rPr lang="es-ES" sz="1400" dirty="0" err="1"/>
              <a:t>Volume</a:t>
            </a:r>
            <a:r>
              <a:rPr lang="es-ES" sz="1400" dirty="0"/>
              <a:t> 67, </a:t>
            </a:r>
            <a:r>
              <a:rPr lang="es-ES" sz="1400" dirty="0" err="1"/>
              <a:t>Issue</a:t>
            </a:r>
            <a:r>
              <a:rPr lang="es-ES" sz="1400" dirty="0"/>
              <a:t> 3 2007</a:t>
            </a:r>
          </a:p>
          <a:p>
            <a:r>
              <a:rPr lang="es-ES" sz="1400" dirty="0"/>
              <a:t>Amanda M Hall, A </a:t>
            </a:r>
            <a:r>
              <a:rPr lang="es-ES" sz="1400" dirty="0" err="1"/>
              <a:t>review</a:t>
            </a:r>
            <a:r>
              <a:rPr lang="es-ES" sz="1400" dirty="0"/>
              <a:t> of </a:t>
            </a:r>
            <a:r>
              <a:rPr lang="es-ES" sz="1400" dirty="0" err="1"/>
              <a:t>beginning</a:t>
            </a:r>
            <a:r>
              <a:rPr lang="es-ES" sz="1400" dirty="0"/>
              <a:t> </a:t>
            </a:r>
            <a:r>
              <a:rPr lang="es-ES" sz="1400" dirty="0" err="1"/>
              <a:t>hetereogeneus</a:t>
            </a:r>
            <a:r>
              <a:rPr lang="es-ES" sz="1400" dirty="0"/>
              <a:t> </a:t>
            </a:r>
            <a:r>
              <a:rPr lang="es-ES" sz="1400" dirty="0" err="1"/>
              <a:t>string</a:t>
            </a:r>
            <a:r>
              <a:rPr lang="es-ES" sz="1400" dirty="0"/>
              <a:t> </a:t>
            </a:r>
            <a:r>
              <a:rPr lang="es-ES" sz="1400" dirty="0" err="1"/>
              <a:t>class</a:t>
            </a:r>
            <a:r>
              <a:rPr lang="es-ES" sz="1400" dirty="0"/>
              <a:t> </a:t>
            </a:r>
            <a:r>
              <a:rPr lang="es-ES" sz="1400" dirty="0" err="1"/>
              <a:t>method</a:t>
            </a:r>
            <a:r>
              <a:rPr lang="es-ES" sz="1400" dirty="0"/>
              <a:t> </a:t>
            </a:r>
            <a:r>
              <a:rPr lang="es-ES" sz="1400" dirty="0" err="1"/>
              <a:t>books</a:t>
            </a:r>
            <a:r>
              <a:rPr lang="es-ES" sz="1400" dirty="0"/>
              <a:t> </a:t>
            </a:r>
            <a:r>
              <a:rPr lang="es-ES" sz="1400" dirty="0" err="1"/>
              <a:t>for</a:t>
            </a:r>
            <a:r>
              <a:rPr lang="es-ES" sz="1400" dirty="0"/>
              <a:t> </a:t>
            </a:r>
            <a:r>
              <a:rPr lang="es-ES" sz="1400" dirty="0" err="1"/>
              <a:t>compatibility</a:t>
            </a:r>
            <a:r>
              <a:rPr lang="es-ES" sz="1400" dirty="0"/>
              <a:t> </a:t>
            </a:r>
            <a:r>
              <a:rPr lang="es-ES" sz="1400" dirty="0" err="1"/>
              <a:t>with</a:t>
            </a:r>
            <a:r>
              <a:rPr lang="es-ES" sz="1400" dirty="0"/>
              <a:t> </a:t>
            </a:r>
            <a:r>
              <a:rPr lang="es-ES" sz="1400" dirty="0" err="1"/>
              <a:t>the</a:t>
            </a:r>
            <a:r>
              <a:rPr lang="es-ES" sz="1400" dirty="0"/>
              <a:t> </a:t>
            </a:r>
            <a:r>
              <a:rPr lang="es-ES" sz="1400" dirty="0" err="1"/>
              <a:t>baseline</a:t>
            </a:r>
            <a:r>
              <a:rPr lang="es-ES" sz="1400" dirty="0"/>
              <a:t> </a:t>
            </a:r>
            <a:r>
              <a:rPr lang="es-ES" sz="1400" dirty="0" err="1"/>
              <a:t>learning</a:t>
            </a:r>
            <a:r>
              <a:rPr lang="es-ES" sz="1400" dirty="0"/>
              <a:t> </a:t>
            </a:r>
            <a:r>
              <a:rPr lang="es-ES" sz="1400" dirty="0" err="1"/>
              <a:t>task</a:t>
            </a:r>
            <a:r>
              <a:rPr lang="es-ES" sz="1400" dirty="0"/>
              <a:t> of </a:t>
            </a:r>
            <a:r>
              <a:rPr lang="es-ES" sz="1400" dirty="0" err="1"/>
              <a:t>the</a:t>
            </a:r>
            <a:r>
              <a:rPr lang="es-ES" sz="1400" dirty="0"/>
              <a:t> ASTA </a:t>
            </a:r>
            <a:r>
              <a:rPr lang="es-ES" sz="1400" dirty="0" err="1"/>
              <a:t>string</a:t>
            </a:r>
            <a:r>
              <a:rPr lang="es-ES" sz="1400" dirty="0"/>
              <a:t> </a:t>
            </a:r>
            <a:r>
              <a:rPr lang="es-ES" sz="1400" dirty="0" err="1"/>
              <a:t>curriculum</a:t>
            </a:r>
            <a:endParaRPr lang="es-ES" sz="1400" dirty="0"/>
          </a:p>
          <a:p>
            <a:r>
              <a:rPr lang="es-ES" sz="1400" dirty="0"/>
              <a:t>MENC </a:t>
            </a:r>
            <a:r>
              <a:rPr lang="es-ES" sz="1400" dirty="0" err="1"/>
              <a:t>curriculum</a:t>
            </a:r>
            <a:r>
              <a:rPr lang="es-ES" sz="1400" dirty="0"/>
              <a:t> (</a:t>
            </a:r>
            <a:r>
              <a:rPr lang="es-ES" sz="1400" dirty="0" err="1"/>
              <a:t>Misic</a:t>
            </a:r>
            <a:r>
              <a:rPr lang="es-ES" sz="1400" dirty="0"/>
              <a:t> </a:t>
            </a:r>
            <a:r>
              <a:rPr lang="es-ES" sz="1400" dirty="0" err="1"/>
              <a:t>Educator</a:t>
            </a:r>
            <a:r>
              <a:rPr lang="es-ES" sz="1400" dirty="0"/>
              <a:t> </a:t>
            </a:r>
            <a:r>
              <a:rPr lang="es-ES" sz="1400" dirty="0" err="1"/>
              <a:t>National</a:t>
            </a:r>
            <a:r>
              <a:rPr lang="es-ES" sz="1400" dirty="0"/>
              <a:t> </a:t>
            </a:r>
            <a:r>
              <a:rPr lang="es-ES" sz="1400" dirty="0" err="1"/>
              <a:t>Conference</a:t>
            </a:r>
            <a:r>
              <a:rPr lang="es-ES" sz="1400" dirty="0"/>
              <a:t> of EEUU)</a:t>
            </a:r>
          </a:p>
          <a:p>
            <a:r>
              <a:rPr lang="es-ES" sz="1400" dirty="0"/>
              <a:t>ASTA </a:t>
            </a:r>
            <a:r>
              <a:rPr lang="es-ES" sz="1400" dirty="0" err="1"/>
              <a:t>curriculum</a:t>
            </a:r>
            <a:r>
              <a:rPr lang="es-ES" sz="1400" dirty="0"/>
              <a:t> (American </a:t>
            </a:r>
            <a:r>
              <a:rPr lang="es-ES" sz="1400" dirty="0" err="1"/>
              <a:t>String</a:t>
            </a:r>
            <a:r>
              <a:rPr lang="es-ES" sz="1400" dirty="0"/>
              <a:t> </a:t>
            </a:r>
            <a:r>
              <a:rPr lang="es-ES" sz="1400" dirty="0" err="1"/>
              <a:t>Teachers</a:t>
            </a:r>
            <a:r>
              <a:rPr lang="es-ES" sz="1400" dirty="0"/>
              <a:t> </a:t>
            </a:r>
            <a:r>
              <a:rPr lang="es-ES" sz="1400" dirty="0" err="1"/>
              <a:t>Associations</a:t>
            </a:r>
            <a:r>
              <a:rPr lang="es-ES" sz="1400" dirty="0"/>
              <a:t>)</a:t>
            </a:r>
          </a:p>
          <a:p>
            <a:r>
              <a:rPr lang="es-ES" sz="1400" dirty="0"/>
              <a:t>Programación de Violonchelo del conservatorio profesional de música Joaquín Villatoro de Jerez</a:t>
            </a:r>
          </a:p>
          <a:p>
            <a:endParaRPr lang="es-ES" sz="1400" dirty="0"/>
          </a:p>
        </p:txBody>
      </p:sp>
      <p:sp>
        <p:nvSpPr>
          <p:cNvPr id="4" name="3 Marcador de texto"/>
          <p:cNvSpPr>
            <a:spLocks noGrp="1"/>
          </p:cNvSpPr>
          <p:nvPr>
            <p:ph type="body" sz="half" idx="2"/>
          </p:nvPr>
        </p:nvSpPr>
        <p:spPr/>
        <p:txBody>
          <a:bodyPr/>
          <a:lstStyle/>
          <a:p>
            <a:endParaRPr lang="es-ES" dirty="0"/>
          </a:p>
        </p:txBody>
      </p:sp>
    </p:spTree>
    <p:extLst>
      <p:ext uri="{BB962C8B-B14F-4D97-AF65-F5344CB8AC3E}">
        <p14:creationId xmlns:p14="http://schemas.microsoft.com/office/powerpoint/2010/main" val="9109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400" dirty="0">
                <a:effectLst>
                  <a:outerShdw blurRad="38100" dist="38100" dir="2700000" algn="tl">
                    <a:srgbClr val="000000">
                      <a:alpha val="43137"/>
                    </a:srgbClr>
                  </a:outerShdw>
                </a:effectLst>
              </a:rPr>
              <a:t>1. Metodologías modernas más influyentes en la actualidad dirigidas a alumnos de corta edad en enseñanzas artísticas musicales</a:t>
            </a:r>
          </a:p>
        </p:txBody>
      </p:sp>
      <p:sp>
        <p:nvSpPr>
          <p:cNvPr id="3" name="2 Marcador de contenido"/>
          <p:cNvSpPr>
            <a:spLocks noGrp="1"/>
          </p:cNvSpPr>
          <p:nvPr>
            <p:ph idx="1"/>
          </p:nvPr>
        </p:nvSpPr>
        <p:spPr/>
        <p:txBody>
          <a:bodyPr>
            <a:normAutofit lnSpcReduction="10000"/>
          </a:bodyPr>
          <a:lstStyle/>
          <a:p>
            <a:r>
              <a:rPr lang="es-ES" sz="1800" b="1" dirty="0"/>
              <a:t>¿Qué podemos llamar metodologías modernas? </a:t>
            </a:r>
            <a:r>
              <a:rPr lang="es-ES" sz="1800" dirty="0"/>
              <a:t>Actualmente, la mayoría de metodologías y colecciones de estudios están basadas en ideas surgidas generalmente en la segunda mitad del siglo XX. Debido al largo proceso que conlleva el aprendizaje de un instrumento, estas prácticas necesitan de varias generaciones de alumnos para implantarse adecuadamente; es por esto que hoy en día, la mayoría de métodos que se usan en nuestras aulas provienen directamente de los autores de esas metodologías o de sucesores de éstos que han desarrollado tal metodología popularizándola y, habido el caso, mejorándola.</a:t>
            </a:r>
          </a:p>
          <a:p>
            <a:r>
              <a:rPr lang="es-ES" sz="1800" b="1" dirty="0"/>
              <a:t>¿Cuáles son las metodologías más usadas en la actualidad? </a:t>
            </a:r>
            <a:r>
              <a:rPr lang="es-ES" sz="1800" dirty="0"/>
              <a:t>Dejando a un lado otras metodologías que no son específicas para la enseñanza artística musical en la familia de la cuerda frotada, como pudieran ser el método </a:t>
            </a:r>
            <a:r>
              <a:rPr lang="es-ES" sz="1800" i="1" dirty="0" err="1"/>
              <a:t>Kodaly</a:t>
            </a:r>
            <a:r>
              <a:rPr lang="es-ES" sz="1800" dirty="0"/>
              <a:t>, o el método </a:t>
            </a:r>
            <a:r>
              <a:rPr lang="es-ES" sz="1800" i="1" dirty="0" err="1"/>
              <a:t>Orff</a:t>
            </a:r>
            <a:r>
              <a:rPr lang="es-ES" sz="1800" dirty="0"/>
              <a:t>) nos centraremos en las metodologías específicas que nos interesan para este estudio, muchas de ellas posiblemente basadas en las anteriores citadas, ya que también anteceden temporalmente a la mayoría de metodologías que presentaremos a continuación. Cabe decir que la mayoría de metodologías tienen su origen en y para el violín, y han sido adaptadas en formato y filosofía al resto de la familia de la cuerda frotada.</a:t>
            </a:r>
          </a:p>
        </p:txBody>
      </p:sp>
    </p:spTree>
    <p:extLst>
      <p:ext uri="{BB962C8B-B14F-4D97-AF65-F5344CB8AC3E}">
        <p14:creationId xmlns:p14="http://schemas.microsoft.com/office/powerpoint/2010/main" val="2963179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a:effectLst>
                  <a:outerShdw blurRad="38100" dist="38100" dir="2700000" algn="tl">
                    <a:srgbClr val="000000">
                      <a:alpha val="43137"/>
                    </a:srgbClr>
                  </a:outerShdw>
                </a:effectLst>
              </a:rPr>
              <a:t>2. Las metodologías para la familia de la cuerda frotada más usadas actualmente. Enumeración de las más importantes:</a:t>
            </a:r>
          </a:p>
        </p:txBody>
      </p:sp>
      <p:sp>
        <p:nvSpPr>
          <p:cNvPr id="3" name="2 Marcador de contenido"/>
          <p:cNvSpPr>
            <a:spLocks noGrp="1"/>
          </p:cNvSpPr>
          <p:nvPr>
            <p:ph idx="1"/>
          </p:nvPr>
        </p:nvSpPr>
        <p:spPr/>
        <p:txBody>
          <a:bodyPr>
            <a:normAutofit/>
          </a:bodyPr>
          <a:lstStyle/>
          <a:p>
            <a:r>
              <a:rPr lang="es-ES" sz="1800" b="1" dirty="0"/>
              <a:t>2.1. MÉTODO SUZUKI</a:t>
            </a:r>
          </a:p>
          <a:p>
            <a:endParaRPr lang="es-ES" sz="1800" b="1" dirty="0"/>
          </a:p>
          <a:p>
            <a:r>
              <a:rPr lang="es-ES" sz="1800" b="1" dirty="0"/>
              <a:t>2.2. MÉTODO ROLLAND</a:t>
            </a:r>
          </a:p>
          <a:p>
            <a:endParaRPr lang="es-ES" sz="1800" b="1" dirty="0"/>
          </a:p>
          <a:p>
            <a:r>
              <a:rPr lang="es-ES" sz="1800" b="1" dirty="0"/>
              <a:t>2.3. MÉTODO SASSMANHAUS</a:t>
            </a:r>
          </a:p>
          <a:p>
            <a:endParaRPr lang="es-ES" sz="1800" b="1" dirty="0"/>
          </a:p>
          <a:p>
            <a:r>
              <a:rPr lang="es-ES" sz="1800" b="1" dirty="0"/>
              <a:t>2.4. MÉTODO APPELBAUM</a:t>
            </a:r>
          </a:p>
          <a:p>
            <a:endParaRPr lang="es-ES" sz="1800" b="1" dirty="0"/>
          </a:p>
          <a:p>
            <a:pPr marL="0" indent="0">
              <a:buNone/>
            </a:pPr>
            <a:endParaRPr lang="es-ES" sz="1800" b="1" dirty="0"/>
          </a:p>
          <a:p>
            <a:endParaRPr lang="es-ES" sz="1800" b="1" dirty="0"/>
          </a:p>
          <a:p>
            <a:pPr marL="0" indent="0">
              <a:buNone/>
            </a:pPr>
            <a:endParaRPr lang="es-ES" sz="1800" b="1" dirty="0"/>
          </a:p>
        </p:txBody>
      </p:sp>
    </p:spTree>
    <p:extLst>
      <p:ext uri="{BB962C8B-B14F-4D97-AF65-F5344CB8AC3E}">
        <p14:creationId xmlns:p14="http://schemas.microsoft.com/office/powerpoint/2010/main" val="2441947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b="1" dirty="0"/>
              <a:t>2.1. MÉTODO SUZUKI</a:t>
            </a:r>
          </a:p>
        </p:txBody>
      </p:sp>
      <p:sp>
        <p:nvSpPr>
          <p:cNvPr id="3" name="2 Marcador de contenido"/>
          <p:cNvSpPr>
            <a:spLocks noGrp="1"/>
          </p:cNvSpPr>
          <p:nvPr>
            <p:ph idx="1"/>
          </p:nvPr>
        </p:nvSpPr>
        <p:spPr/>
        <p:txBody>
          <a:bodyPr>
            <a:normAutofit/>
          </a:bodyPr>
          <a:lstStyle/>
          <a:p>
            <a:r>
              <a:rPr lang="es-ES" sz="1400" b="1" dirty="0"/>
              <a:t>¿Qué es? </a:t>
            </a:r>
            <a:r>
              <a:rPr lang="es-ES" sz="1400" dirty="0"/>
              <a:t>El método Suzuki fue creado por </a:t>
            </a:r>
            <a:r>
              <a:rPr lang="es-ES" sz="1400" i="1" dirty="0" err="1"/>
              <a:t>Sinichi</a:t>
            </a:r>
            <a:r>
              <a:rPr lang="es-ES" sz="1400" i="1" dirty="0"/>
              <a:t> Suzuki , </a:t>
            </a:r>
            <a:r>
              <a:rPr lang="es-ES" sz="1400" dirty="0"/>
              <a:t>quien empezó a desarrollarlo a partir del año 1945 en la ciudad de </a:t>
            </a:r>
            <a:r>
              <a:rPr lang="es-ES" sz="1400" dirty="0" err="1"/>
              <a:t>Matsumoto</a:t>
            </a:r>
            <a:r>
              <a:rPr lang="es-ES" sz="1400" dirty="0"/>
              <a:t>. Es un método enfocado a niños muy pequeños, los cuales aprenden a tocar el instrumento al mismo tiempo que comienzan a hablar. También es una filosofía de vida que se transmite a las jóvenes generaciones a través de la música.</a:t>
            </a:r>
          </a:p>
          <a:p>
            <a:r>
              <a:rPr lang="es-ES" sz="1400" b="1" dirty="0"/>
              <a:t>¿En qué consiste? </a:t>
            </a:r>
            <a:r>
              <a:rPr lang="es-ES" sz="1400" dirty="0"/>
              <a:t>El método Suzuki basa su fundamento en la premisa de «La educación del talento». Según este método todos los niños tienen la habilidad de aprender música al igual que tienen la habilidad de aprender su lengua materna a través del oído. El método Suzuki no discrimina a los niños según sus capacidades, sino que contempla la posibilidad de que todos los alumnos pueden aprender a tocar el instrumento; requiere de la participación de los padres y se basa en la escucha y repetición de los motivos musicales usando a su vez palabras del lenguaje hablado como método de interacción.</a:t>
            </a:r>
          </a:p>
          <a:p>
            <a:r>
              <a:rPr lang="es-ES" sz="1400" b="1" dirty="0"/>
              <a:t>Repercusión: </a:t>
            </a:r>
            <a:r>
              <a:rPr lang="es-ES" sz="1400" dirty="0"/>
              <a:t>El método Suzuki es uno de los más famosos y usados en todo el mundo. Se extendió rápidamente por Japón y más adelante por Estados Unidos donde se popularizó con rapidez. Actualmente existen asociaciones de profesores especializados en el método Suzuki en más de 40 países, y se realizan constantemente cursos de formación de nuevos profesores y también de preparación de padres para poder interactuar con sus hijos. A pesar de la buena acogida y popularidad que este método ha tenido entre la sociedad docente musical, el Propio </a:t>
            </a:r>
            <a:r>
              <a:rPr lang="es-ES" sz="1400" dirty="0" err="1"/>
              <a:t>Sinichi</a:t>
            </a:r>
            <a:r>
              <a:rPr lang="es-ES" sz="1400" dirty="0"/>
              <a:t> Suzuki afirmaba que su propósito nunca fue el de crear músicos profesionales sino el de transmitir buenos valores a las nuevas generaciones para poder evitar futuras guerras.</a:t>
            </a:r>
            <a:endParaRPr lang="es-ES" sz="1400" b="1" dirty="0"/>
          </a:p>
        </p:txBody>
      </p:sp>
    </p:spTree>
    <p:extLst>
      <p:ext uri="{BB962C8B-B14F-4D97-AF65-F5344CB8AC3E}">
        <p14:creationId xmlns:p14="http://schemas.microsoft.com/office/powerpoint/2010/main" val="204791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b="1" dirty="0"/>
              <a:t>2.2. MÉTODO ROLLAND</a:t>
            </a:r>
          </a:p>
        </p:txBody>
      </p:sp>
      <p:sp>
        <p:nvSpPr>
          <p:cNvPr id="3" name="2 Marcador de contenido"/>
          <p:cNvSpPr>
            <a:spLocks noGrp="1"/>
          </p:cNvSpPr>
          <p:nvPr>
            <p:ph idx="1"/>
          </p:nvPr>
        </p:nvSpPr>
        <p:spPr/>
        <p:txBody>
          <a:bodyPr>
            <a:normAutofit/>
          </a:bodyPr>
          <a:lstStyle/>
          <a:p>
            <a:r>
              <a:rPr lang="es-ES" sz="1400" b="1" dirty="0"/>
              <a:t>¿Qué es? </a:t>
            </a:r>
            <a:r>
              <a:rPr lang="es-ES" sz="1400" dirty="0"/>
              <a:t>Esta metodología está atribuida a Paul </a:t>
            </a:r>
            <a:r>
              <a:rPr lang="es-ES" sz="1400" dirty="0" err="1"/>
              <a:t>Rolland</a:t>
            </a:r>
            <a:r>
              <a:rPr lang="es-ES" sz="1400" dirty="0"/>
              <a:t>, quien fue un violinista y pedagogo húngaro que influyó notablemente en la pedagogía norteamericana de la familia de la cuerda frotada. En 1974 Paul </a:t>
            </a:r>
            <a:r>
              <a:rPr lang="es-ES" sz="1400" dirty="0" err="1"/>
              <a:t>Rolland</a:t>
            </a:r>
            <a:r>
              <a:rPr lang="es-ES" sz="1400" dirty="0"/>
              <a:t> publicó un libro llamado </a:t>
            </a:r>
            <a:r>
              <a:rPr lang="es-ES" sz="1400" i="1" dirty="0" err="1"/>
              <a:t>The</a:t>
            </a:r>
            <a:r>
              <a:rPr lang="es-ES" sz="1400" i="1" dirty="0"/>
              <a:t> </a:t>
            </a:r>
            <a:r>
              <a:rPr lang="es-ES" sz="1400" i="1" dirty="0" err="1"/>
              <a:t>teaching</a:t>
            </a:r>
            <a:r>
              <a:rPr lang="es-ES" sz="1400" i="1" dirty="0"/>
              <a:t> of </a:t>
            </a:r>
            <a:r>
              <a:rPr lang="es-ES" sz="1400" i="1" dirty="0" err="1"/>
              <a:t>action</a:t>
            </a:r>
            <a:r>
              <a:rPr lang="es-ES" sz="1400" i="1" dirty="0"/>
              <a:t> in </a:t>
            </a:r>
            <a:r>
              <a:rPr lang="es-ES" sz="1400" i="1" dirty="0" err="1"/>
              <a:t>string</a:t>
            </a:r>
            <a:r>
              <a:rPr lang="es-ES" sz="1400" i="1" dirty="0"/>
              <a:t> </a:t>
            </a:r>
            <a:r>
              <a:rPr lang="es-ES" sz="1400" i="1" dirty="0" err="1"/>
              <a:t>playing</a:t>
            </a:r>
            <a:r>
              <a:rPr lang="es-ES" sz="1400" i="1" dirty="0"/>
              <a:t>,</a:t>
            </a:r>
            <a:r>
              <a:rPr lang="es-ES" sz="1400" dirty="0"/>
              <a:t> que fue el resultado de su estudio comenzado en la universidad de Illinois en el año de 1966. Aunque esté estudio se hizo pensando en la enseñanza del violín, ha sido rápidamente trasladado a toda la familia de la cuerda frotada.</a:t>
            </a:r>
          </a:p>
          <a:p>
            <a:r>
              <a:rPr lang="es-ES" sz="1400" b="1" dirty="0"/>
              <a:t>¿En qué consiste? </a:t>
            </a:r>
            <a:r>
              <a:rPr lang="es-ES" sz="1400" dirty="0"/>
              <a:t>El fundamento principal sobre el que se basa </a:t>
            </a:r>
            <a:r>
              <a:rPr lang="es-ES" sz="1400" dirty="0" err="1"/>
              <a:t>Rolland</a:t>
            </a:r>
            <a:r>
              <a:rPr lang="es-ES" sz="1400" dirty="0"/>
              <a:t> para la práctica de los instrumentos de cuerda frotada es el de la ejecución natural y libre de tensiones a la hora de tocar; para lo cual desarrolla en su libro una serie de instrucciones detalladas: a) como colocar el instrumento, b) posición cuando se está sentado y cuando se está de pie, c) como sujetar el arco, d) principio del movimiento del arco , e) posición de la mano izquierda, f) actuación de los dedos de la mano izquierda, g) desarrollo del movimiento y la fuerza de los dedos, h) el arco fuera de la cuerda, i) principales golpes de arco, j) enseñanza del </a:t>
            </a:r>
            <a:r>
              <a:rPr lang="es-ES" sz="1400" dirty="0" err="1"/>
              <a:t>vibrato</a:t>
            </a:r>
            <a:r>
              <a:rPr lang="es-ES" sz="1400" dirty="0"/>
              <a:t>. Todas estas instrucciones actúan  de manera que el alumno tenga plena conciencia de su cuerpo, desarrolle sus habilidades auditivas y su memoria, y utilice los ejercicios específicos del instrumento (como los cambios de posición, las dobles cuerdas o los golpes de arco)  en las primeras etapas de su formación y siempre de forma controlada</a:t>
            </a:r>
            <a:r>
              <a:rPr lang="es-ES" sz="1400" b="1" dirty="0"/>
              <a:t>.</a:t>
            </a:r>
          </a:p>
          <a:p>
            <a:r>
              <a:rPr lang="es-ES" sz="1400" b="1" dirty="0"/>
              <a:t>Repercusión: </a:t>
            </a:r>
            <a:r>
              <a:rPr lang="es-ES" sz="1400" dirty="0"/>
              <a:t>Paul </a:t>
            </a:r>
            <a:r>
              <a:rPr lang="es-ES" sz="1400" dirty="0" err="1"/>
              <a:t>Rolland</a:t>
            </a:r>
            <a:r>
              <a:rPr lang="es-ES" sz="1400" dirty="0"/>
              <a:t> ha sido profesor de muchas generaciones de posteriores pedagogos entre los cuales podemos destacar a Sheila M. Nelson. Las numerosas publicaciones que Nelson tiene hechas demuestran muchas de las enseñanzas del método </a:t>
            </a:r>
            <a:r>
              <a:rPr lang="es-ES" sz="1400" dirty="0" err="1"/>
              <a:t>Rolland</a:t>
            </a:r>
            <a:r>
              <a:rPr lang="es-ES" sz="1400" dirty="0"/>
              <a:t>, aplicadas siempre a alumnos de corta edad. A su vez, podemos encontrar entre estas publicaciones piezas para pequeños conjuntos de instrumentos donde los alumnos pueden aplicar las directrices de esta metodología. </a:t>
            </a:r>
          </a:p>
        </p:txBody>
      </p:sp>
    </p:spTree>
    <p:extLst>
      <p:ext uri="{BB962C8B-B14F-4D97-AF65-F5344CB8AC3E}">
        <p14:creationId xmlns:p14="http://schemas.microsoft.com/office/powerpoint/2010/main" val="1978569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b="1" dirty="0"/>
              <a:t>2.3. MÉTODO SASSMANHAUS</a:t>
            </a:r>
          </a:p>
        </p:txBody>
      </p:sp>
      <p:sp>
        <p:nvSpPr>
          <p:cNvPr id="3" name="2 Marcador de contenido"/>
          <p:cNvSpPr>
            <a:spLocks noGrp="1"/>
          </p:cNvSpPr>
          <p:nvPr>
            <p:ph idx="1"/>
          </p:nvPr>
        </p:nvSpPr>
        <p:spPr/>
        <p:txBody>
          <a:bodyPr>
            <a:normAutofit/>
          </a:bodyPr>
          <a:lstStyle/>
          <a:p>
            <a:r>
              <a:rPr lang="es-ES" sz="1400" b="1" dirty="0"/>
              <a:t>¿Qué es?</a:t>
            </a:r>
            <a:r>
              <a:rPr lang="es-ES" sz="1400" dirty="0"/>
              <a:t> Este método presentado en Alemania en el año 1976 fue ideado por el violinista y pedagogo </a:t>
            </a:r>
            <a:r>
              <a:rPr lang="es-ES" sz="1400" dirty="0" err="1"/>
              <a:t>Egon</a:t>
            </a:r>
            <a:r>
              <a:rPr lang="es-ES" sz="1400" dirty="0"/>
              <a:t> </a:t>
            </a:r>
            <a:r>
              <a:rPr lang="es-ES" sz="1400" dirty="0" err="1"/>
              <a:t>Sassmanhaus</a:t>
            </a:r>
            <a:r>
              <a:rPr lang="es-ES" sz="1400" dirty="0"/>
              <a:t>. Básicamente esta publicación fue un compendio de ejercicios y lecciones que desde el año 1950 el propio autor había realizado para sus alumnos y recopilado a lo largo de los años hasta la fecha de su publicación.</a:t>
            </a:r>
          </a:p>
          <a:p>
            <a:r>
              <a:rPr lang="es-ES" sz="1400" dirty="0"/>
              <a:t> </a:t>
            </a:r>
            <a:r>
              <a:rPr lang="es-ES" sz="1400" b="1" dirty="0"/>
              <a:t>¿En qué consiste? </a:t>
            </a:r>
            <a:r>
              <a:rPr lang="es-ES" sz="1400" dirty="0"/>
              <a:t>El método </a:t>
            </a:r>
            <a:r>
              <a:rPr lang="es-ES" sz="1400" dirty="0" err="1"/>
              <a:t>Sassmanhaus</a:t>
            </a:r>
            <a:r>
              <a:rPr lang="es-ES" sz="1400" dirty="0"/>
              <a:t> está diseñado para alumnos de cuerda frotada de muy temprana edad, pero al contrario que el método Suzuki, los alumnos desde el principio son capaces de leer en la partitura los ejercicios que se les exige; esto se logra utilizando un pentagrama de tamaño considerablemente mayor al normal y realizando ejercicios de muy corta extensión. Otra de las bases del método </a:t>
            </a:r>
            <a:r>
              <a:rPr lang="es-ES" sz="1400" dirty="0" err="1"/>
              <a:t>Sassmanhaus</a:t>
            </a:r>
            <a:r>
              <a:rPr lang="es-ES" sz="1400" dirty="0"/>
              <a:t> es la utilización de canciones populares e infantiles sobre las que se realizarán la mayoría de ejercicios, a veces, transportando estas mismas canciones a otras tonalidades para practicarlas en otra posición. La utilización del texto de las canciones usadas ayuda al alumno en el ritmo y también facilita la comprensión de la entonación.</a:t>
            </a:r>
          </a:p>
          <a:p>
            <a:r>
              <a:rPr lang="es-ES" sz="1400" b="1" dirty="0"/>
              <a:t>Repercusión: </a:t>
            </a:r>
            <a:r>
              <a:rPr lang="es-ES" sz="1400" dirty="0"/>
              <a:t>El método </a:t>
            </a:r>
            <a:r>
              <a:rPr lang="es-ES" sz="1400" dirty="0" err="1"/>
              <a:t>Sassmanhaus</a:t>
            </a:r>
            <a:r>
              <a:rPr lang="es-ES" sz="1400" dirty="0"/>
              <a:t> es uno de los métodos más populares de Alemania, ya que sobre todo es en su folclore donde se basa la mayoría de las canciones que son recogidas en él. No por ello no ha dejado de tener repercusión internacional: este método ha sido traducido al italiano, al chino, y al inglés, utilizando las canciones populares e infantiles de cada país para los ejercicios, y así poder utilizar el idioma propio para facilitar la comprensión y la formación de los jóvenes pupilos.</a:t>
            </a:r>
            <a:endParaRPr lang="es-ES" sz="1400" b="1" dirty="0"/>
          </a:p>
        </p:txBody>
      </p:sp>
    </p:spTree>
    <p:extLst>
      <p:ext uri="{BB962C8B-B14F-4D97-AF65-F5344CB8AC3E}">
        <p14:creationId xmlns:p14="http://schemas.microsoft.com/office/powerpoint/2010/main" val="3103901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b="1" dirty="0"/>
              <a:t>2.4. MÉTODO APPELBAUM</a:t>
            </a:r>
          </a:p>
        </p:txBody>
      </p:sp>
      <p:sp>
        <p:nvSpPr>
          <p:cNvPr id="3" name="2 Marcador de contenido"/>
          <p:cNvSpPr>
            <a:spLocks noGrp="1"/>
          </p:cNvSpPr>
          <p:nvPr>
            <p:ph idx="1"/>
          </p:nvPr>
        </p:nvSpPr>
        <p:spPr/>
        <p:txBody>
          <a:bodyPr>
            <a:normAutofit/>
          </a:bodyPr>
          <a:lstStyle/>
          <a:p>
            <a:r>
              <a:rPr lang="es-ES" sz="1400" b="1" dirty="0"/>
              <a:t>¿Qué es? </a:t>
            </a:r>
            <a:r>
              <a:rPr lang="es-ES" sz="1400" dirty="0"/>
              <a:t>Samuel </a:t>
            </a:r>
            <a:r>
              <a:rPr lang="es-ES" sz="1400" dirty="0" err="1"/>
              <a:t>Appelbaum</a:t>
            </a:r>
            <a:r>
              <a:rPr lang="es-ES" sz="1400" dirty="0"/>
              <a:t>, creador de este método, fue también violinista y pedagogo norteamericano quien, a partir de 1961, fue publicando una series de libros de ejercicios para instrumentos de cuerda.</a:t>
            </a:r>
          </a:p>
          <a:p>
            <a:r>
              <a:rPr lang="es-ES" sz="1400" b="1" dirty="0"/>
              <a:t>¿En qué consiste? </a:t>
            </a:r>
            <a:r>
              <a:rPr lang="es-ES" sz="1400" dirty="0"/>
              <a:t>Estos libros eran una colección de ejercicios basados en ritmos folclóricos americanos los cuales se organizaban en diferentes escenarios según la dificultad y la progresión del alumno. Según el método </a:t>
            </a:r>
            <a:r>
              <a:rPr lang="es-ES" sz="1400" dirty="0" err="1"/>
              <a:t>Appelbaum</a:t>
            </a:r>
            <a:r>
              <a:rPr lang="es-ES" sz="1400" dirty="0"/>
              <a:t>, los alumnos deben aprender memorizando los ejercicios al principio pera prestar toda su atención a la ejecución y así no focalizar toda la concentración en la lectura de una partitura. Los ejercicios suelen comenzar con cuerdas al aire para más tarde, una vez asimilado las dificultades de la mano derecha, continuar con las exigencias de la mano izquierda.</a:t>
            </a:r>
          </a:p>
          <a:p>
            <a:r>
              <a:rPr lang="es-ES" sz="1400" b="1" dirty="0"/>
              <a:t>Repercusión: </a:t>
            </a:r>
            <a:r>
              <a:rPr lang="es-ES" sz="1400" dirty="0"/>
              <a:t>Uno de las aplicaciones más reconocidas de este método, que sobre todo es usado en norte América, es en la práctica orquestal de agrupaciones de jóvenes estudiantes de instrumentos de cuerda frotada. Fue el propio </a:t>
            </a:r>
            <a:r>
              <a:rPr lang="es-ES" sz="1400" dirty="0" err="1"/>
              <a:t>Appelbaum</a:t>
            </a:r>
            <a:r>
              <a:rPr lang="es-ES" sz="1400" dirty="0"/>
              <a:t> quien se encargó de trasladar los principios fundamentales de su metodología hacia la orquesta de cuerdas, adaptando los ejercicios de manera que los alumnos pudieran practicar las enseñanzas de forma colectiva.</a:t>
            </a:r>
            <a:endParaRPr lang="es-ES" sz="1400" b="1" dirty="0"/>
          </a:p>
        </p:txBody>
      </p:sp>
    </p:spTree>
    <p:extLst>
      <p:ext uri="{BB962C8B-B14F-4D97-AF65-F5344CB8AC3E}">
        <p14:creationId xmlns:p14="http://schemas.microsoft.com/office/powerpoint/2010/main" val="1289948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700" dirty="0">
                <a:effectLst>
                  <a:outerShdw blurRad="38100" dist="38100" dir="2700000" algn="tl">
                    <a:srgbClr val="000000">
                      <a:alpha val="43137"/>
                    </a:srgbClr>
                  </a:outerShdw>
                </a:effectLst>
              </a:rPr>
              <a:t>3. Análisis de las metodologías mas usadas en los conservatorios andaluces.</a:t>
            </a:r>
          </a:p>
        </p:txBody>
      </p:sp>
      <p:sp>
        <p:nvSpPr>
          <p:cNvPr id="3" name="2 Marcador de texto"/>
          <p:cNvSpPr>
            <a:spLocks noGrp="1"/>
          </p:cNvSpPr>
          <p:nvPr>
            <p:ph type="body" idx="1"/>
          </p:nvPr>
        </p:nvSpPr>
        <p:spPr/>
        <p:txBody>
          <a:bodyPr/>
          <a:lstStyle/>
          <a:p>
            <a:r>
              <a:rPr lang="es-ES" dirty="0"/>
              <a:t>Programaciones didácticas</a:t>
            </a:r>
          </a:p>
        </p:txBody>
      </p:sp>
      <p:sp>
        <p:nvSpPr>
          <p:cNvPr id="4" name="3 Marcador de contenido"/>
          <p:cNvSpPr>
            <a:spLocks noGrp="1"/>
          </p:cNvSpPr>
          <p:nvPr>
            <p:ph sz="half" idx="2"/>
          </p:nvPr>
        </p:nvSpPr>
        <p:spPr/>
        <p:txBody>
          <a:bodyPr>
            <a:normAutofit/>
          </a:bodyPr>
          <a:lstStyle/>
          <a:p>
            <a:pPr marL="0" indent="0">
              <a:buNone/>
            </a:pPr>
            <a:r>
              <a:rPr lang="es-ES" sz="1400" dirty="0"/>
              <a:t>En las programaciones didácticas de casi la totalidad de los conservatorios de Andalucía están recogidos muchos de los libros basados en las metodologías anteriormente mencionadas, sobre todo cuando se refiere a los primeros años de la enseñanza reglada. En el conservatorio de Jerez podemos encontrar en la programación de violonchelo libros como:</a:t>
            </a:r>
          </a:p>
          <a:p>
            <a:pPr marL="0" indent="0">
              <a:buNone/>
            </a:pPr>
            <a:endParaRPr lang="es-ES" sz="1400" dirty="0"/>
          </a:p>
          <a:p>
            <a:pPr marL="0" indent="0">
              <a:buNone/>
            </a:pPr>
            <a:endParaRPr lang="es-ES" sz="1400" dirty="0"/>
          </a:p>
          <a:p>
            <a:r>
              <a:rPr lang="es-ES" sz="1400" dirty="0"/>
              <a:t>Cello </a:t>
            </a:r>
            <a:r>
              <a:rPr lang="es-ES" sz="1400" dirty="0" err="1"/>
              <a:t>School</a:t>
            </a:r>
            <a:r>
              <a:rPr lang="es-ES" sz="1400" dirty="0"/>
              <a:t>  (Suzuki)</a:t>
            </a:r>
          </a:p>
          <a:p>
            <a:r>
              <a:rPr lang="es-ES" sz="1400" dirty="0" err="1"/>
              <a:t>Früher</a:t>
            </a:r>
            <a:r>
              <a:rPr lang="es-ES" sz="1400" dirty="0"/>
              <a:t> </a:t>
            </a:r>
            <a:r>
              <a:rPr lang="es-ES" sz="1400" dirty="0" err="1"/>
              <a:t>Anfangaufdem</a:t>
            </a:r>
            <a:r>
              <a:rPr lang="es-ES" sz="1400" dirty="0"/>
              <a:t> (</a:t>
            </a:r>
            <a:r>
              <a:rPr lang="es-ES" sz="1400" dirty="0" err="1"/>
              <a:t>Sassmanhaus</a:t>
            </a:r>
            <a:r>
              <a:rPr lang="es-ES" sz="1400" dirty="0"/>
              <a:t>)</a:t>
            </a:r>
          </a:p>
          <a:p>
            <a:r>
              <a:rPr lang="es-ES" sz="1400" dirty="0" err="1"/>
              <a:t>String</a:t>
            </a:r>
            <a:r>
              <a:rPr lang="es-ES" sz="1400" dirty="0"/>
              <a:t> </a:t>
            </a:r>
            <a:r>
              <a:rPr lang="es-ES" sz="1400" dirty="0" err="1"/>
              <a:t>Building</a:t>
            </a:r>
            <a:r>
              <a:rPr lang="es-ES" sz="1400" dirty="0"/>
              <a:t> (</a:t>
            </a:r>
            <a:r>
              <a:rPr lang="es-ES" sz="1400" dirty="0" err="1"/>
              <a:t>Appelbaum</a:t>
            </a:r>
            <a:r>
              <a:rPr lang="es-ES" sz="1400" dirty="0"/>
              <a:t>)</a:t>
            </a:r>
          </a:p>
          <a:p>
            <a:r>
              <a:rPr lang="es-ES" sz="1400" dirty="0"/>
              <a:t>«Dúos y Tríos» Nelson (</a:t>
            </a:r>
            <a:r>
              <a:rPr lang="es-ES" sz="1400" dirty="0" err="1"/>
              <a:t>Rolland</a:t>
            </a:r>
            <a:r>
              <a:rPr lang="es-ES" sz="1400" dirty="0"/>
              <a:t>)</a:t>
            </a:r>
          </a:p>
          <a:p>
            <a:r>
              <a:rPr lang="es-ES" sz="1400" dirty="0" err="1"/>
              <a:t>Steppins</a:t>
            </a:r>
            <a:r>
              <a:rPr lang="es-ES" sz="1400" dirty="0"/>
              <a:t> </a:t>
            </a:r>
            <a:r>
              <a:rPr lang="es-ES" sz="1400" dirty="0" err="1"/>
              <a:t>Stones</a:t>
            </a:r>
            <a:r>
              <a:rPr lang="es-ES" sz="1400" dirty="0"/>
              <a:t> (</a:t>
            </a:r>
            <a:r>
              <a:rPr lang="es-ES" sz="1400" dirty="0" err="1"/>
              <a:t>Rolland</a:t>
            </a:r>
            <a:r>
              <a:rPr lang="es-ES" sz="1400" dirty="0"/>
              <a:t>)</a:t>
            </a:r>
          </a:p>
          <a:p>
            <a:endParaRPr lang="es-ES" sz="1400" dirty="0"/>
          </a:p>
          <a:p>
            <a:endParaRPr lang="es-ES" sz="1400" dirty="0"/>
          </a:p>
        </p:txBody>
      </p:sp>
      <p:sp>
        <p:nvSpPr>
          <p:cNvPr id="5" name="4 Marcador de texto"/>
          <p:cNvSpPr>
            <a:spLocks noGrp="1"/>
          </p:cNvSpPr>
          <p:nvPr>
            <p:ph type="body" sz="quarter" idx="3"/>
          </p:nvPr>
        </p:nvSpPr>
        <p:spPr/>
        <p:txBody>
          <a:bodyPr/>
          <a:lstStyle/>
          <a:p>
            <a:r>
              <a:rPr lang="es-ES" dirty="0"/>
              <a:t>Contradicciones</a:t>
            </a:r>
          </a:p>
        </p:txBody>
      </p:sp>
      <p:sp>
        <p:nvSpPr>
          <p:cNvPr id="6" name="5 Marcador de contenido"/>
          <p:cNvSpPr>
            <a:spLocks noGrp="1"/>
          </p:cNvSpPr>
          <p:nvPr>
            <p:ph sz="quarter" idx="4"/>
          </p:nvPr>
        </p:nvSpPr>
        <p:spPr/>
        <p:txBody>
          <a:bodyPr>
            <a:normAutofit/>
          </a:bodyPr>
          <a:lstStyle/>
          <a:p>
            <a:pPr marL="0" indent="0">
              <a:buNone/>
            </a:pPr>
            <a:r>
              <a:rPr lang="es-ES" sz="1400" dirty="0"/>
              <a:t>Aunque, como se aprecia en la columna de la izquierda, el uso de libros basados en las metodología que protagonizan este pequeño estudio es muy común, no lo es tanto que estas metodologías se apliquen desde la base de la fundamentación para la que fueron creadas. Si hacemos una breve profundización se observan algunas contradicciones que truncan los principios fundamentales de algunas metodologías</a:t>
            </a:r>
          </a:p>
          <a:p>
            <a:r>
              <a:rPr lang="es-ES" sz="1400" dirty="0"/>
              <a:t>Suzuki: los padres no intervienen en la enseñanza; no se usa el lenguaje hablado</a:t>
            </a:r>
          </a:p>
          <a:p>
            <a:r>
              <a:rPr lang="es-ES" sz="1400" dirty="0" err="1"/>
              <a:t>Sassmanhaus</a:t>
            </a:r>
            <a:r>
              <a:rPr lang="es-ES" sz="1400" dirty="0"/>
              <a:t>: las canciones que estudian no están en español ya que no existe adaptación</a:t>
            </a:r>
          </a:p>
          <a:p>
            <a:r>
              <a:rPr lang="es-ES" sz="1400" dirty="0" err="1"/>
              <a:t>Appelbaum</a:t>
            </a:r>
            <a:r>
              <a:rPr lang="es-ES" sz="1400" dirty="0"/>
              <a:t>: no se comienza con la memorización sino que se enfatiza la lectura</a:t>
            </a:r>
          </a:p>
          <a:p>
            <a:r>
              <a:rPr lang="es-ES" sz="1400" dirty="0" err="1"/>
              <a:t>Rolland</a:t>
            </a:r>
            <a:r>
              <a:rPr lang="es-ES" sz="1400" dirty="0"/>
              <a:t>: no existe una forma estándar sobre los principios básicos de colocación y técnica</a:t>
            </a:r>
          </a:p>
        </p:txBody>
      </p:sp>
    </p:spTree>
    <p:extLst>
      <p:ext uri="{BB962C8B-B14F-4D97-AF65-F5344CB8AC3E}">
        <p14:creationId xmlns:p14="http://schemas.microsoft.com/office/powerpoint/2010/main" val="2833998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700" dirty="0">
                <a:solidFill>
                  <a:prstClr val="black"/>
                </a:solidFill>
                <a:effectLst>
                  <a:outerShdw blurRad="38100" dist="38100" dir="2700000" algn="tl">
                    <a:srgbClr val="000000">
                      <a:alpha val="43137"/>
                    </a:srgbClr>
                  </a:outerShdw>
                </a:effectLst>
              </a:rPr>
              <a:t>4. Conclusiones</a:t>
            </a:r>
            <a:endParaRPr lang="es-ES" dirty="0"/>
          </a:p>
        </p:txBody>
      </p:sp>
      <p:sp>
        <p:nvSpPr>
          <p:cNvPr id="3" name="2 Marcador de contenido"/>
          <p:cNvSpPr>
            <a:spLocks noGrp="1"/>
          </p:cNvSpPr>
          <p:nvPr>
            <p:ph idx="1"/>
          </p:nvPr>
        </p:nvSpPr>
        <p:spPr/>
        <p:txBody>
          <a:bodyPr>
            <a:normAutofit/>
          </a:bodyPr>
          <a:lstStyle/>
          <a:p>
            <a:pPr marL="0" indent="0">
              <a:buNone/>
            </a:pPr>
            <a:r>
              <a:rPr lang="es-ES" sz="1400" dirty="0"/>
              <a:t>Como hemos visto en el apartado anterior, la mayoría de libros provenientes directamente o indirectamente de las metodologías contenidas en este estudio son usados en prácticamente la totalidad de conservatorios de Andalucía, y en particular, en el conservatorio profesional de música Joaquín Villatoro de Jerez. Pero se puede contemplar después de este análisis que el uso de estos libros no son tratados bajo las premisas para los que fueron concebidos, sino como mera colección de ejercicios sobre los que los profesores particularmente introducen sus propias directrices de aprendizajes en sus alumnos. ¿Quiere esto decir que se están utilizando mal las metodologías que se han tratado en este estudio? No necesariamente;  simplemente no se están usando ninguna de ellas en particular, o se están usando un compendio de todas ellas a la vez. ¿Sería posible adaptar una o varias de estas metodologías a las aulas de los conservatorios andaluces? Probablemente sí pero en parte; esto requeriría modificar sustancialmente la programación de cada centro, haciendo que todos los profesores de la familia de cuerda frotada estuvieran en estrecha relación de actuación para poner en común todos los requisitos que se establecen en cada metodología, unificando las directrices a tomar con los alumnos y los medios de actuación sin dejar de lado la necesidad que muchos de los profesores tendríamos para conocer en detalle las particularidades de la metodología que se quisiera aplicar. Por otro lado, tendría que cambiar la ley de enseñanza pública en Andalucía para poder aplicar al completo metodologías como la de Suzuki, donde se usa de manera conjunta la labor de los padres en el aprendizaje de los niños; o la edad de ingreso al conservatorio, al potenciar el aprendizaje de alumnos de 3 a 6 años como se recogen en las metodologías de Suzuki, </a:t>
            </a:r>
            <a:r>
              <a:rPr lang="es-ES" sz="1400" dirty="0" err="1"/>
              <a:t>Sassmanhaus</a:t>
            </a:r>
            <a:r>
              <a:rPr lang="es-ES" sz="1400" dirty="0"/>
              <a:t> o </a:t>
            </a:r>
            <a:r>
              <a:rPr lang="es-ES" sz="1400" dirty="0" err="1"/>
              <a:t>Applebaum</a:t>
            </a:r>
            <a:r>
              <a:rPr lang="es-ES" sz="1400" dirty="0"/>
              <a:t>. </a:t>
            </a:r>
          </a:p>
        </p:txBody>
      </p:sp>
    </p:spTree>
    <p:extLst>
      <p:ext uri="{BB962C8B-B14F-4D97-AF65-F5344CB8AC3E}">
        <p14:creationId xmlns:p14="http://schemas.microsoft.com/office/powerpoint/2010/main" val="5984055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1760</TotalTime>
  <Words>2222</Words>
  <Application>Microsoft Office PowerPoint</Application>
  <PresentationFormat>Presentación en pantalla (4:3)</PresentationFormat>
  <Paragraphs>62</Paragraphs>
  <Slides>10</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Calibri</vt:lpstr>
      <vt:lpstr>Tema de Office</vt:lpstr>
      <vt:lpstr>Principales métodos modernos de enseñanza para cuerda frotada, dirigidos a alumnos de corta edad. Análisis y aplicación en las aulas de conservatorios andaluces.</vt:lpstr>
      <vt:lpstr>1. Metodologías modernas más influyentes en la actualidad dirigidas a alumnos de corta edad en enseñanzas artísticas musicales</vt:lpstr>
      <vt:lpstr>2. Las metodologías para la familia de la cuerda frotada más usadas actualmente. Enumeración de las más importantes:</vt:lpstr>
      <vt:lpstr>2.1. MÉTODO SUZUKI</vt:lpstr>
      <vt:lpstr>2.2. MÉTODO ROLLAND</vt:lpstr>
      <vt:lpstr>2.3. MÉTODO SASSMANHAUS</vt:lpstr>
      <vt:lpstr>2.4. MÉTODO APPELBAUM</vt:lpstr>
      <vt:lpstr>3. Análisis de las metodologías mas usadas en los conservatorios andaluces.</vt:lpstr>
      <vt:lpstr>4. Conclusiones</vt:lpstr>
      <vt:lpstr>5. Bibliografía</vt:lpstr>
    </vt:vector>
  </TitlesOfParts>
  <Company>Luffi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pablo trave gonzalez</cp:lastModifiedBy>
  <cp:revision>45</cp:revision>
  <dcterms:created xsi:type="dcterms:W3CDTF">2018-02-05T18:25:55Z</dcterms:created>
  <dcterms:modified xsi:type="dcterms:W3CDTF">2018-03-13T16:41:28Z</dcterms:modified>
</cp:coreProperties>
</file>