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303" r:id="rId2"/>
    <p:sldId id="318" r:id="rId3"/>
    <p:sldId id="371" r:id="rId4"/>
    <p:sldId id="357" r:id="rId5"/>
    <p:sldId id="359" r:id="rId6"/>
    <p:sldId id="360" r:id="rId7"/>
    <p:sldId id="361" r:id="rId8"/>
    <p:sldId id="362" r:id="rId9"/>
    <p:sldId id="363" r:id="rId10"/>
    <p:sldId id="358" r:id="rId11"/>
    <p:sldId id="356" r:id="rId12"/>
    <p:sldId id="372" r:id="rId13"/>
    <p:sldId id="373" r:id="rId14"/>
    <p:sldId id="379" r:id="rId15"/>
    <p:sldId id="380" r:id="rId16"/>
    <p:sldId id="381" r:id="rId17"/>
    <p:sldId id="375" r:id="rId18"/>
    <p:sldId id="376" r:id="rId19"/>
    <p:sldId id="377" r:id="rId20"/>
    <p:sldId id="378" r:id="rId21"/>
    <p:sldId id="368" r:id="rId22"/>
    <p:sldId id="369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22C5A-9814-4F7E-8558-8384AEBD1B73}" type="datetimeFigureOut">
              <a:rPr lang="es-ES" smtClean="0"/>
              <a:t>05/03/2018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DF5D-A744-48FE-B29E-A9E23E614D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2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3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2684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4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120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301" y="365040"/>
            <a:ext cx="10515102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004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6015" y="365040"/>
            <a:ext cx="7791625" cy="1325160"/>
          </a:xfrm>
        </p:spPr>
        <p:txBody>
          <a:bodyPr>
            <a:normAutofit/>
          </a:bodyPr>
          <a:lstStyle/>
          <a:p>
            <a:pPr algn="ctr"/>
            <a:r>
              <a:rPr lang="es-ES" sz="4000" i="1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Estableciendo relaciones respetuosas en el aula </a:t>
            </a:r>
            <a: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</a:t>
            </a:r>
            <a:r>
              <a:rPr lang="es-ES" sz="40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Disciplina Positiva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1" y="2623213"/>
            <a:ext cx="5810250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262" y="5034725"/>
            <a:ext cx="1465827" cy="14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“CLAVES” CON EL ALUMNADO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 promover un clima respetuoso de aprendizaje y prevenir los conflictos)</a:t>
            </a:r>
            <a:endParaRPr lang="es-ES" sz="32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Construir con cada alumno y alumna </a:t>
            </a:r>
            <a:r>
              <a:rPr lang="es-ES" sz="2800" b="1" dirty="0" smtClean="0">
                <a:solidFill>
                  <a:schemeClr val="tx1"/>
                </a:solidFill>
              </a:rPr>
              <a:t>conexiones positivas</a:t>
            </a:r>
            <a:r>
              <a:rPr lang="es-ES" sz="28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tx1"/>
                </a:solidFill>
              </a:rPr>
              <a:t>Involucrar a todo el alumnado </a:t>
            </a:r>
            <a:r>
              <a:rPr lang="es-ES" sz="2800" dirty="0" smtClean="0">
                <a:solidFill>
                  <a:schemeClr val="tx1"/>
                </a:solidFill>
              </a:rPr>
              <a:t>en el aprendizaje y práctica del enfoque en soluciones y la empatía; y en todo lo que les afecte.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Potenciar el </a:t>
            </a:r>
            <a:r>
              <a:rPr lang="es-ES" sz="2800" b="1" dirty="0" smtClean="0">
                <a:solidFill>
                  <a:schemeClr val="tx1"/>
                </a:solidFill>
              </a:rPr>
              <a:t>aprendizaje académico significativo </a:t>
            </a:r>
            <a:r>
              <a:rPr lang="es-ES" sz="2800" dirty="0" smtClean="0">
                <a:solidFill>
                  <a:schemeClr val="tx1"/>
                </a:solidFill>
              </a:rPr>
              <a:t>y la interacción.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tx1"/>
                </a:solidFill>
              </a:rPr>
              <a:t>Trabajar la pertenencia al grupo y el sentirse importante</a:t>
            </a:r>
            <a:r>
              <a:rPr lang="es-ES" sz="28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Ser </a:t>
            </a:r>
            <a:r>
              <a:rPr lang="es-ES" sz="2800" b="1" dirty="0" smtClean="0">
                <a:solidFill>
                  <a:schemeClr val="tx1"/>
                </a:solidFill>
              </a:rPr>
              <a:t>modelos de autocontrol y respeto.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tx1"/>
                </a:solidFill>
              </a:rPr>
              <a:t>Interiorizar las claves del profesor “positivo” </a:t>
            </a:r>
            <a:r>
              <a:rPr lang="es-ES" sz="2800" dirty="0" smtClean="0">
                <a:solidFill>
                  <a:schemeClr val="tx1"/>
                </a:solidFill>
              </a:rPr>
              <a:t>(actitud amable y firme,…)</a:t>
            </a:r>
            <a:endParaRPr lang="es-ES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“CLAVES” CON EL ALUMNADO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 promover un clima respetuoso de aprendizaje y prevenir los conflictos)</a:t>
            </a:r>
            <a:endParaRPr lang="es-ES" sz="32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“Entender” el mal comportamiento.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tx1"/>
                </a:solidFill>
              </a:rPr>
              <a:t>Involucrar 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tx1"/>
                </a:solidFill>
              </a:rPr>
              <a:t>Capacitar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tx1"/>
                </a:solidFill>
              </a:rPr>
              <a:t>Responsabilizar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= Motivación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erramientas “cotidianas”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profes “positivos</a:t>
            </a:r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Resultado de imagen de imagenes profes posi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641600"/>
            <a:ext cx="48672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dirty="0" smtClean="0">
                <a:solidFill>
                  <a:schemeClr val="tx1"/>
                </a:solidFill>
              </a:rPr>
              <a:t>Vamos a ver </a:t>
            </a:r>
            <a:r>
              <a:rPr lang="es-ES" sz="3600" b="1" dirty="0" smtClean="0">
                <a:solidFill>
                  <a:schemeClr val="tx1"/>
                </a:solidFill>
              </a:rPr>
              <a:t>otras herramientas </a:t>
            </a:r>
            <a:r>
              <a:rPr lang="es-ES" sz="3600" dirty="0" smtClean="0">
                <a:solidFill>
                  <a:schemeClr val="tx1"/>
                </a:solidFill>
              </a:rPr>
              <a:t>concretas de intervención, basadas en el respeto mutuo. No olvides que:</a:t>
            </a:r>
          </a:p>
          <a:p>
            <a:pPr marL="1828800" lvl="4" indent="0" algn="ctr">
              <a:buNone/>
            </a:pPr>
            <a:endParaRPr lang="es-ES" sz="3600" dirty="0" smtClean="0">
              <a:solidFill>
                <a:schemeClr val="tx1"/>
              </a:solidFill>
            </a:endParaRPr>
          </a:p>
          <a:p>
            <a:pPr lvl="4" algn="ctr">
              <a:buFontTx/>
              <a:buChar char="-"/>
            </a:pPr>
            <a:r>
              <a:rPr lang="es-ES" sz="3600" dirty="0" smtClean="0">
                <a:solidFill>
                  <a:schemeClr val="tx1"/>
                </a:solidFill>
              </a:rPr>
              <a:t>No todas las herramientas sirven para todas las situaciones.</a:t>
            </a:r>
          </a:p>
          <a:p>
            <a:pPr lvl="4" algn="ctr">
              <a:buFontTx/>
              <a:buChar char="-"/>
            </a:pPr>
            <a:r>
              <a:rPr lang="es-ES" sz="3600" dirty="0" smtClean="0">
                <a:solidFill>
                  <a:schemeClr val="tx1"/>
                </a:solidFill>
              </a:rPr>
              <a:t>Existe variedad de herramientas.</a:t>
            </a:r>
          </a:p>
          <a:p>
            <a:pPr lvl="4" algn="ctr">
              <a:buFontTx/>
              <a:buChar char="-"/>
            </a:pPr>
            <a:r>
              <a:rPr lang="es-ES" sz="3600" dirty="0" smtClean="0">
                <a:solidFill>
                  <a:schemeClr val="tx1"/>
                </a:solidFill>
              </a:rPr>
              <a:t>Practicar es fundamental.</a:t>
            </a:r>
          </a:p>
          <a:p>
            <a:pPr lvl="4" algn="ctr">
              <a:buFontTx/>
              <a:buChar char="-"/>
            </a:pPr>
            <a:endParaRPr lang="es-ES" sz="3600" dirty="0" smtClean="0">
              <a:solidFill>
                <a:schemeClr val="tx1"/>
              </a:solidFill>
            </a:endParaRPr>
          </a:p>
          <a:p>
            <a:pPr marL="1828800" lvl="4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5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alternativa respetuosa…</a:t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EN SOLUCIONES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589212" y="2191871"/>
            <a:ext cx="8915400" cy="394393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Elementos importantes: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Saber cómo ve el alumnado el problema.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Validar la emoción.</a:t>
            </a: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El practicar es fundamental.</a:t>
            </a:r>
          </a:p>
          <a:p>
            <a:pPr algn="just"/>
            <a:r>
              <a:rPr lang="es-ES" dirty="0" smtClean="0"/>
              <a:t>Será el alumnado el que comience dando soluciones y quien elija una solución.</a:t>
            </a:r>
          </a:p>
          <a:p>
            <a:pPr algn="just"/>
            <a:r>
              <a:rPr lang="es-ES" dirty="0" smtClean="0"/>
              <a:t>Todas las soluciones son válidas si son respetuosas, útiles y están relacionadas con el problema.</a:t>
            </a:r>
          </a:p>
          <a:p>
            <a:pPr algn="just"/>
            <a:r>
              <a:rPr lang="es-ES" dirty="0" smtClean="0"/>
              <a:t>Y para terminar: supervisar!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Lucía Infantes  Educadora / Terapeuta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643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ideas que ayudan a encontrar soluciones: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589212" y="2084293"/>
            <a:ext cx="8915400" cy="4051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Lucía Infantes  Educadora / Terapeuta gestalt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06" y="1963271"/>
            <a:ext cx="5123329" cy="40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6431"/>
          </a:xfrm>
        </p:spPr>
        <p:txBody>
          <a:bodyPr>
            <a:normAutofit/>
          </a:bodyPr>
          <a:lstStyle/>
          <a:p>
            <a:pPr algn="ctr"/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589212" y="1640541"/>
            <a:ext cx="8915400" cy="4495267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mesa de la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paz</a:t>
            </a:r>
          </a:p>
          <a:p>
            <a:pPr marL="0" indent="0" algn="just">
              <a:buNone/>
            </a:pPr>
            <a:endParaRPr lang="es-E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dirty="0" smtClean="0"/>
              <a:t>La </a:t>
            </a:r>
            <a:r>
              <a:rPr lang="es-ES" b="1" dirty="0" smtClean="0"/>
              <a:t>canasta  de las tarjetas</a:t>
            </a:r>
            <a:endParaRPr lang="es-E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Coger una tarjeta aleatoriamente para ver si esa solución puede funcionarles.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Podrán sacar tres tarjetas y elegir una.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Requiere que previamente hablemos de cada una de esas tarjetas.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Lucía Infantes  Educadora / Terapeuta gestalt</a:t>
            </a:r>
            <a:endParaRPr lang="en-US" dirty="0"/>
          </a:p>
        </p:txBody>
      </p:sp>
      <p:pic>
        <p:nvPicPr>
          <p:cNvPr id="3074" name="Picture 2" descr="Resultado de imagen de imagenes canasta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6" y="4531659"/>
            <a:ext cx="2543175" cy="14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OPCIONES LIMITADAS</a:t>
            </a:r>
            <a:endParaRPr lang="es-ES" sz="3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7030A0"/>
                </a:solidFill>
              </a:rPr>
              <a:t>Opciones como soluciones: hace que los problemas parezcan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7030A0"/>
                </a:solidFill>
              </a:rPr>
              <a:t> más fáciles de resolver.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7030A0"/>
                </a:solidFill>
              </a:rPr>
              <a:t>Las opciones presentadas al alumnado deben ser: apropiadas y aceptables.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7030A0"/>
                </a:solidFill>
              </a:rPr>
              <a:t>Según la edad (y también las habilidades) de mi alumnado,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7030A0"/>
                </a:solidFill>
              </a:rPr>
              <a:t>las opciones serán más o menos amplias.</a:t>
            </a:r>
          </a:p>
          <a:p>
            <a:pPr algn="ctr">
              <a:buFontTx/>
              <a:buChar char="-"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TRABAJOS DE AULA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Dar al alumnado la oportunidad de contribuir ayuda a que sientan que pertenecen y son importantes para el grupo.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Realizar con el alumnado una lluvia de ideas sobre tareas necesarias para el buen funcionamiento del aula (normalmente se busca el mismo número de tareas que de alumnos y alumnas)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Ejemplos de tareas: repartir hojas, persianas, decorador, supervisor de limpieza,…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Hacer un cartel con las tareas consensuadas.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Se puede establecer un sistema de rotación para cambiar de tarea cada semana.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Dedica un tiempo si necesitas enseñar alguna de las tareas.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6400" b="1" dirty="0" smtClean="0">
                <a:solidFill>
                  <a:srgbClr val="7030A0"/>
                </a:solidFill>
              </a:rPr>
              <a:t>Deja un pequeño tiempo cada día para que puedan realizar sus tareas.</a:t>
            </a:r>
          </a:p>
          <a:p>
            <a:pPr algn="ctr">
              <a:buFontTx/>
              <a:buChar char="-"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8000" b="1" dirty="0" smtClean="0">
                <a:solidFill>
                  <a:srgbClr val="7030A0"/>
                </a:solidFill>
              </a:rPr>
              <a:t>El camino del éxito se camina paso a paso.</a:t>
            </a:r>
          </a:p>
          <a:p>
            <a:pPr marL="0" indent="0" algn="ctr">
              <a:buNone/>
            </a:pPr>
            <a:endParaRPr lang="es-ES" sz="80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8000" b="1" dirty="0" smtClean="0">
                <a:solidFill>
                  <a:srgbClr val="7030A0"/>
                </a:solidFill>
              </a:rPr>
              <a:t>Si fijas tus metas muy alto, es probable que nunca empieces o que te desanimes cuando las cosas no pasen de la noche a la mañana.</a:t>
            </a:r>
          </a:p>
          <a:p>
            <a:pPr marL="0" indent="0" algn="ctr">
              <a:buNone/>
            </a:pPr>
            <a:endParaRPr lang="es-ES" sz="80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8000" b="1" dirty="0" smtClean="0">
                <a:solidFill>
                  <a:srgbClr val="7030A0"/>
                </a:solidFill>
              </a:rPr>
              <a:t>Puede ayudar tener una copia de la lista de herramientas en el aula.</a:t>
            </a:r>
          </a:p>
          <a:p>
            <a:pPr marL="0" indent="0" algn="ctr">
              <a:buNone/>
            </a:pPr>
            <a:endParaRPr lang="es-ES" sz="80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es-ES" sz="8000" b="1" dirty="0" smtClean="0">
                <a:solidFill>
                  <a:srgbClr val="7030A0"/>
                </a:solidFill>
              </a:rPr>
              <a:t>Enseña habilidades para la vida, para que no sea necesario que haya un adulto cerca en todo momento.</a:t>
            </a:r>
          </a:p>
          <a:p>
            <a:pPr algn="ctr">
              <a:buFontTx/>
              <a:buChar char="-"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endParaRPr lang="es-ES" sz="6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Contenidos sesión </a:t>
            </a:r>
            <a:r>
              <a:rPr lang="es-ES" dirty="0" smtClean="0">
                <a:solidFill>
                  <a:srgbClr val="C00000"/>
                </a:solidFill>
              </a:rPr>
              <a:t>5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58343"/>
            <a:ext cx="8915400" cy="47909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¿Hemos “descifrado algún código”?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7030A0"/>
                </a:solidFill>
              </a:rPr>
              <a:t>Lo importante </a:t>
            </a:r>
            <a:r>
              <a:rPr lang="es-ES" b="1" dirty="0" smtClean="0">
                <a:solidFill>
                  <a:srgbClr val="7030A0"/>
                </a:solidFill>
              </a:rPr>
              <a:t>es dar el primer paso…</a:t>
            </a:r>
            <a:endParaRPr lang="es-ES" b="1" dirty="0">
              <a:solidFill>
                <a:srgbClr val="7030A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7030A0"/>
                </a:solidFill>
              </a:rPr>
              <a:t>Las “claves” como profe.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7030A0"/>
                </a:solidFill>
              </a:rPr>
              <a:t>Las “claves” con el </a:t>
            </a:r>
            <a:r>
              <a:rPr lang="es-ES" b="1" dirty="0" smtClean="0">
                <a:solidFill>
                  <a:srgbClr val="7030A0"/>
                </a:solidFill>
              </a:rPr>
              <a:t>alumnado</a:t>
            </a:r>
            <a:endParaRPr lang="es-ES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Algunas herramientas más con enfoque “positivo”.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“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 ayudando a 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7030A0"/>
                </a:solidFill>
              </a:rPr>
              <a:t>Preparando el terreno: qué habilidades trabajar con el alumnado.</a:t>
            </a:r>
          </a:p>
          <a:p>
            <a:pPr marL="0" indent="0">
              <a:lnSpc>
                <a:spcPct val="150000"/>
              </a:lnSpc>
              <a:buNone/>
            </a:pPr>
            <a:endParaRPr lang="es-E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>
          <a:xfrm>
            <a:off x="838301" y="167425"/>
            <a:ext cx="10515102" cy="6341735"/>
          </a:xfrm>
        </p:spPr>
        <p:txBody>
          <a:bodyPr>
            <a:normAutofit fontScale="2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más herramientas respetuosas </a:t>
            </a:r>
            <a:r>
              <a:rPr lang="es-E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elegir…</a:t>
            </a:r>
            <a:endParaRPr lang="es-E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Opciones </a:t>
            </a:r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limitadas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Trabajos de aula</a:t>
            </a:r>
          </a:p>
          <a:p>
            <a:pPr algn="ctr"/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Actúa, no hables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de curiosidad (con “qué” y “cómo”)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lo que harás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6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od@s</a:t>
            </a:r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mismo barco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Preguntar / Decir</a:t>
            </a:r>
          </a:p>
          <a:p>
            <a:pPr marL="0" indent="0" algn="ctr">
              <a:buNone/>
            </a:pPr>
            <a:endParaRPr lang="es-ES" sz="6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ayudando a </a:t>
            </a: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828800" lvl="4" indent="0" algn="ctr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pasos para la solución de problemas</a:t>
            </a: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58" y="2748164"/>
            <a:ext cx="4762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85000" lnSpcReduction="20000"/>
          </a:bodyPr>
          <a:lstStyle/>
          <a:p>
            <a:pPr marL="1828800" lvl="4" indent="0" algn="ctr">
              <a:buNone/>
            </a:pPr>
            <a:endParaRPr lang="es-ES" sz="3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compartirá el curso, la edad y el nombre “ficticio” del alumno.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Expón el problema en una línea: cuál es el título.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Describe la última vez que ocurrió el problema. Qué dijiste e hiciste. Qué dijo e hizo el alumno. Qué ocurrió después.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Qué estabas pensando. Cómo te sentiste (puede ayudar el cuadro de “metas erróneas).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Compartir si hay alguien en el grupo que se ha sentido así alguna vez.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Intenta adivinar la meta errónea del niño.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(realizar juego de rol tal y como pasó).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Lluvia de ideas del grupo: qué podría intentar. (el profesor voluntario sólo escucha).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elegirá una de las alternativas.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(segundo juego de rol con la alternativa)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Compartimos lo que hemos aprendido del proceso.</a:t>
            </a:r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3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1" y="631064"/>
            <a:ext cx="8422783" cy="454624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108757" y="377919"/>
            <a:ext cx="10515102" cy="6144120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¡Otra educación es posible y necesaria!</a:t>
            </a:r>
            <a:r>
              <a:rPr lang="es-ES" dirty="0" smtClean="0"/>
              <a:t>																										</a:t>
            </a:r>
          </a:p>
          <a:p>
            <a:pPr marL="0" indent="0" algn="r">
              <a:buNone/>
            </a:pPr>
            <a:r>
              <a:rPr lang="es-ES" i="1" dirty="0" smtClean="0"/>
              <a:t>Lucía Infantes Aguado</a:t>
            </a:r>
          </a:p>
          <a:p>
            <a:pPr marL="0" indent="0" algn="r">
              <a:buNone/>
            </a:pPr>
            <a:r>
              <a:rPr lang="es-ES" sz="1500" dirty="0" smtClean="0"/>
              <a:t>Educadora y terapeuta </a:t>
            </a:r>
            <a:r>
              <a:rPr lang="es-ES" sz="1500" dirty="0" err="1" smtClean="0"/>
              <a:t>gestalt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6658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1232399"/>
          </a:xfrm>
        </p:spPr>
        <p:txBody>
          <a:bodyPr>
            <a:normAutofit/>
          </a:bodyPr>
          <a:lstStyle/>
          <a:p>
            <a:pPr lvl="0" algn="ctr"/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erróneas,</a:t>
            </a:r>
            <a:b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¿has descifrado algún código?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1067056" y="1664301"/>
            <a:ext cx="3051735" cy="444321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lnSpc>
                <a:spcPct val="15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lnSpc>
                <a:spcPct val="15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27" y="2189018"/>
            <a:ext cx="4517448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rgbClr val="FF0000"/>
                </a:solidFill>
              </a:rPr>
              <a:t>Las “claves” del profe “positivo”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2" y="1622738"/>
            <a:ext cx="3129008" cy="385078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lvl="0" algn="just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pic>
        <p:nvPicPr>
          <p:cNvPr id="1026" name="Picture 2" descr="Resultado de imagen de imagenes profes posi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1841678"/>
            <a:ext cx="4720241" cy="38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Lenguaje corporal , tono de voz,… respetuosos.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Escucha activa, empática,… Como me gusta que me escuche mi “amiga”.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Visión positiva del error: quiero ser mejor, no </a:t>
            </a:r>
            <a:r>
              <a:rPr lang="es-ES" sz="2800" dirty="0" err="1" smtClean="0">
                <a:solidFill>
                  <a:schemeClr val="tx1"/>
                </a:solidFill>
              </a:rPr>
              <a:t>perfect</a:t>
            </a:r>
            <a:r>
              <a:rPr lang="es-ES" sz="2800" dirty="0" smtClean="0">
                <a:solidFill>
                  <a:schemeClr val="tx1"/>
                </a:solidFill>
              </a:rPr>
              <a:t>@.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Amable y firme.</a:t>
            </a: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Asumir mi parte de responsabilidad: me miro y reflexiono sobre cómo he contribuido yo a llegar al punto en el que estamos.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No puedo cargar al alumnado con toda la responsabilidad del clima de clase.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Estar en “cuerpo y alma”.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Autocuidado.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Conexión antes que corrección: el orden que no daña la relación.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Validar la emoción, tanto de los demás como mía.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Conocer cuáles son mis “estresores”, cuáles son las situaciones, los ingredientes que me hacen entrar en descontrol.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Entendiendo cómo funciona mi cerebro.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18792</TotalTime>
  <Words>981</Words>
  <Application>Microsoft Office PowerPoint</Application>
  <PresentationFormat>Panorámica</PresentationFormat>
  <Paragraphs>349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 Unicode MS</vt:lpstr>
      <vt:lpstr>Aharoni</vt:lpstr>
      <vt:lpstr>Arial</vt:lpstr>
      <vt:lpstr>Calibri</vt:lpstr>
      <vt:lpstr>Century Gothic</vt:lpstr>
      <vt:lpstr>StarSymbol</vt:lpstr>
      <vt:lpstr>Tahoma</vt:lpstr>
      <vt:lpstr>Thorndale</vt:lpstr>
      <vt:lpstr>Wingdings</vt:lpstr>
      <vt:lpstr>Wingdings 3</vt:lpstr>
      <vt:lpstr>Espiral</vt:lpstr>
      <vt:lpstr>Estableciendo relaciones respetuosas en el aula con Disciplina Positiva</vt:lpstr>
      <vt:lpstr>Contenidos sesión 5</vt:lpstr>
      <vt:lpstr>Metas erróneas, ¿has descifrado algún código?</vt:lpstr>
      <vt:lpstr>Las “claves” del profe “positivo”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alternativa respetuosa…  ENFOQUE EN SOLUCIONES</vt:lpstr>
      <vt:lpstr>Más ideas que ayudan a encontrar soluciones: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Promoviendo relaciones respetuosas en el aula</dc:title>
  <dc:creator>lucia infantes aguado</dc:creator>
  <cp:lastModifiedBy>lucia infantes aguado</cp:lastModifiedBy>
  <cp:revision>99</cp:revision>
  <dcterms:created xsi:type="dcterms:W3CDTF">2016-04-25T08:28:17Z</dcterms:created>
  <dcterms:modified xsi:type="dcterms:W3CDTF">2018-03-05T10:35:53Z</dcterms:modified>
</cp:coreProperties>
</file>